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10" r:id="rId1"/>
  </p:sldMasterIdLst>
  <p:notesMasterIdLst>
    <p:notesMasterId r:id="rId39"/>
  </p:notesMasterIdLst>
  <p:handoutMasterIdLst>
    <p:handoutMasterId r:id="rId40"/>
  </p:handoutMasterIdLst>
  <p:sldIdLst>
    <p:sldId id="329" r:id="rId2"/>
    <p:sldId id="441" r:id="rId3"/>
    <p:sldId id="331" r:id="rId4"/>
    <p:sldId id="360" r:id="rId5"/>
    <p:sldId id="444" r:id="rId6"/>
    <p:sldId id="362" r:id="rId7"/>
    <p:sldId id="378" r:id="rId8"/>
    <p:sldId id="405" r:id="rId9"/>
    <p:sldId id="406" r:id="rId10"/>
    <p:sldId id="443" r:id="rId11"/>
    <p:sldId id="471" r:id="rId12"/>
    <p:sldId id="263" r:id="rId13"/>
    <p:sldId id="438" r:id="rId14"/>
    <p:sldId id="461" r:id="rId15"/>
    <p:sldId id="455" r:id="rId16"/>
    <p:sldId id="469" r:id="rId17"/>
    <p:sldId id="473" r:id="rId18"/>
    <p:sldId id="474" r:id="rId19"/>
    <p:sldId id="475" r:id="rId20"/>
    <p:sldId id="476" r:id="rId21"/>
    <p:sldId id="478" r:id="rId22"/>
    <p:sldId id="479" r:id="rId23"/>
    <p:sldId id="480" r:id="rId24"/>
    <p:sldId id="465" r:id="rId25"/>
    <p:sldId id="468" r:id="rId26"/>
    <p:sldId id="464" r:id="rId27"/>
    <p:sldId id="467" r:id="rId28"/>
    <p:sldId id="472" r:id="rId29"/>
    <p:sldId id="316" r:id="rId30"/>
    <p:sldId id="342" r:id="rId31"/>
    <p:sldId id="270" r:id="rId32"/>
    <p:sldId id="269" r:id="rId33"/>
    <p:sldId id="426" r:id="rId34"/>
    <p:sldId id="425" r:id="rId35"/>
    <p:sldId id="424" r:id="rId36"/>
    <p:sldId id="427" r:id="rId37"/>
    <p:sldId id="44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80"/>
    <a:srgbClr val="008000"/>
    <a:srgbClr val="CC6600"/>
    <a:srgbClr val="CC00FF"/>
    <a:srgbClr val="006600"/>
    <a:srgbClr val="3EA047"/>
    <a:srgbClr val="CC0000"/>
    <a:srgbClr val="837D2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3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CDFF-3305-41B9-A0BF-DCCE2B247D69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7684C-1056-4357-8E10-862CCD2B1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04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5B30-7854-4105-850E-C16034A51B88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987B3-A5CD-44A1-9688-F68386860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30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407-C04D-4E46-8940-E021BF3D4ED9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6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1D5C-323D-43CA-B669-462B334FEE08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6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C672-4D9C-4371-919C-8FEAC0B28FD9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03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D393-1EEC-4315-85D9-6F8A8C7B51DA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8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306A-BB0F-47DE-9C07-EDE7E42779F6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826-4B3C-44E4-9BD0-CDE4004B7BD8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8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9D7D-22B1-4BD8-B0B3-7E33451F4C0A}" type="datetime1">
              <a:rPr lang="fr-FR" smtClean="0"/>
              <a:t>26/10/2022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2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0BB-2D77-4E5C-961C-C0EAF2F2424A}" type="datetime1">
              <a:rPr lang="fr-FR" smtClean="0"/>
              <a:t>26/10/2022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5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8F5-A014-4962-AA6F-342EE5F15EEF}" type="datetime1">
              <a:rPr lang="fr-FR" smtClean="0"/>
              <a:t>26/10/2022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11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79FA4F-D145-42EF-ACDC-1B097CDAF8F4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48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7D3-650F-4643-9D8E-0E21F3E80387}" type="datetime1">
              <a:rPr lang="fr-FR" smtClean="0"/>
              <a:t>26/10/2022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Ozan Lacinbala PhD Defense - 30th September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B63B63-FEB1-4923-84F3-3BA1615298AE}" type="datetime1">
              <a:rPr lang="fr-FR" smtClean="0"/>
              <a:t>26/10/2022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Ozan Lacinbala PhD Defense - 30th September 2021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4D1CF-DA78-40C1-8ECC-4718EBF9C20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7" Type="http://schemas.openxmlformats.org/officeDocument/2006/relationships/image" Target="../media/image39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52.png"/><Relationship Id="rId7" Type="http://schemas.openxmlformats.org/officeDocument/2006/relationships/image" Target="../media/image4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52.png"/><Relationship Id="rId7" Type="http://schemas.openxmlformats.org/officeDocument/2006/relationships/image" Target="../media/image4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390.png"/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70.png"/><Relationship Id="rId5" Type="http://schemas.openxmlformats.org/officeDocument/2006/relationships/image" Target="../media/image320.png"/><Relationship Id="rId10" Type="http://schemas.openxmlformats.org/officeDocument/2006/relationships/image" Target="../media/image360.png"/><Relationship Id="rId4" Type="http://schemas.openxmlformats.org/officeDocument/2006/relationships/image" Target="../media/image310.png"/><Relationship Id="rId9" Type="http://schemas.openxmlformats.org/officeDocument/2006/relationships/image" Target="../media/image350.png"/><Relationship Id="rId14" Type="http://schemas.openxmlformats.org/officeDocument/2006/relationships/image" Target="../media/image4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390.png"/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70.png"/><Relationship Id="rId5" Type="http://schemas.openxmlformats.org/officeDocument/2006/relationships/image" Target="../media/image320.png"/><Relationship Id="rId10" Type="http://schemas.openxmlformats.org/officeDocument/2006/relationships/image" Target="../media/image360.png"/><Relationship Id="rId4" Type="http://schemas.openxmlformats.org/officeDocument/2006/relationships/image" Target="../media/image31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390.png"/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370.png"/><Relationship Id="rId5" Type="http://schemas.openxmlformats.org/officeDocument/2006/relationships/image" Target="../media/image320.png"/><Relationship Id="rId15" Type="http://schemas.openxmlformats.org/officeDocument/2006/relationships/image" Target="../media/image210.png"/><Relationship Id="rId10" Type="http://schemas.openxmlformats.org/officeDocument/2006/relationships/image" Target="../media/image360.png"/><Relationship Id="rId4" Type="http://schemas.openxmlformats.org/officeDocument/2006/relationships/image" Target="../media/image31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fld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07151" y="2599222"/>
            <a:ext cx="9242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plausible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explanation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the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strong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continuum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pPr algn="ctr"/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NGC 7023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reflection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nebulae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the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0330" y="4026105"/>
            <a:ext cx="116942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Ozan Lacinbala</a:t>
            </a:r>
            <a:r>
              <a:rPr lang="fr-FR" u="sng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Florent Calvo</a:t>
            </a:r>
            <a:r>
              <a:rPr lang="fr-FR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Emmanuel Dartois</a:t>
            </a:r>
            <a:r>
              <a:rPr lang="fr-FR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Cyril Falvo</a:t>
            </a:r>
            <a:r>
              <a:rPr lang="fr-FR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1,2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Pascal Parneix</a:t>
            </a:r>
            <a:r>
              <a:rPr lang="fr-FR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Aude Simon</a:t>
            </a:r>
            <a:r>
              <a:rPr lang="fr-FR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Thomas Pino</a:t>
            </a:r>
            <a:r>
              <a:rPr lang="fr-FR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16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Institut des Sciences Moléculaires d’Orsay, CNRS, Université Paris-Saclay</a:t>
            </a:r>
          </a:p>
          <a:p>
            <a:pPr algn="ctr"/>
            <a:r>
              <a:rPr lang="fr-FR" sz="16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LIPhy, CNRS, Université Grenoble-Alpes</a:t>
            </a:r>
          </a:p>
          <a:p>
            <a:pPr algn="ctr"/>
            <a:r>
              <a:rPr lang="fr-FR" sz="16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LCPQ, CNRS, Université de Toulouse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294085" y="2417341"/>
            <a:ext cx="9764979" cy="1269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87401" y="5897394"/>
            <a:ext cx="603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PCMI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biannual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colloquium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 Paris –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October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26</a:t>
            </a:r>
            <a:r>
              <a:rPr lang="fr-FR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64" y="234348"/>
            <a:ext cx="2313230" cy="22222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13" y="-314514"/>
            <a:ext cx="2364101" cy="23641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6" y="182592"/>
            <a:ext cx="1292525" cy="1292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8302" y="1199069"/>
            <a:ext cx="2460853" cy="1139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6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37" y="1658385"/>
            <a:ext cx="5867779" cy="4630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59712" y="3812814"/>
                <a:ext cx="5193986" cy="1462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u="sng" dirty="0"/>
                  <a:t>Experimental observations of </a:t>
                </a:r>
                <a:r>
                  <a:rPr lang="fr-FR" b="1" u="sng" dirty="0" err="1"/>
                  <a:t>recurrent</a:t>
                </a:r>
                <a:r>
                  <a:rPr lang="fr-FR" b="1" u="sng" dirty="0"/>
                  <a:t> fluorescence</a:t>
                </a:r>
                <a:r>
                  <a:rPr lang="fr-FR" dirty="0"/>
                  <a:t>: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S. Martin et al. PRL, 2013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sSubSup>
                      <m:sSubSup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J. Bernard et al., NIMB, 2020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G.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Itoh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 PRL, 2014    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Y.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Ebara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 PRL, 2016   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FR" sz="14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Saito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 PRA, 2020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2" y="3812814"/>
                <a:ext cx="5193986" cy="1462773"/>
              </a:xfrm>
              <a:prstGeom prst="rect">
                <a:avLst/>
              </a:prstGeom>
              <a:blipFill>
                <a:blip r:embed="rId3"/>
                <a:stretch>
                  <a:fillRect l="-939" t="-2083" r="-352" b="-2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653559" y="964457"/>
            <a:ext cx="10333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and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isolated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conditions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59712" y="3455020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A. Léger et al., PRL (1988)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vib</m:t>
                        </m:r>
                      </m:sub>
                    </m:sSub>
                  </m:oMath>
                </a14:m>
                <a:r>
                  <a:rPr lang="fr-FR" sz="2400" dirty="0"/>
                  <a:t> &lt;&lt;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IC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IIC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IVR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  <a:blipFill>
                <a:blip r:embed="rId4"/>
                <a:stretch>
                  <a:fillRect l="-399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00808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blipFill>
                <a:blip r:embed="rId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CC660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CC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blipFill>
                <a:blip r:embed="rId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enthèse ouvrante 35"/>
          <p:cNvSpPr/>
          <p:nvPr/>
        </p:nvSpPr>
        <p:spPr>
          <a:xfrm rot="16200000">
            <a:off x="2828692" y="1676208"/>
            <a:ext cx="81865" cy="1758830"/>
          </a:xfrm>
          <a:prstGeom prst="leftBracket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Parenthèse ouvrante 36"/>
          <p:cNvSpPr/>
          <p:nvPr/>
        </p:nvSpPr>
        <p:spPr>
          <a:xfrm rot="16200000">
            <a:off x="906590" y="1919819"/>
            <a:ext cx="81866" cy="1271608"/>
          </a:xfrm>
          <a:prstGeom prst="leftBracke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293275" y="2621227"/>
            <a:ext cx="12413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808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radiationless</a:t>
            </a:r>
            <a:endParaRPr lang="fr-FR" sz="1600" dirty="0">
              <a:solidFill>
                <a:srgbClr val="00808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63351" y="262122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66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radiative</a:t>
            </a:r>
          </a:p>
        </p:txBody>
      </p:sp>
      <p:sp>
        <p:nvSpPr>
          <p:cNvPr id="2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fr-FR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7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82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/>
          <p:nvPr/>
        </p:nvSpPr>
        <p:spPr>
          <a:xfrm>
            <a:off x="373453" y="5275587"/>
            <a:ext cx="5312736" cy="830997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660033"/>
                </a:solidFill>
              </a:rPr>
              <a:t>What</a:t>
            </a:r>
            <a:r>
              <a:rPr lang="fr-FR" sz="2400" b="1" dirty="0">
                <a:solidFill>
                  <a:srgbClr val="660033"/>
                </a:solidFill>
              </a:rPr>
              <a:t> </a:t>
            </a:r>
            <a:r>
              <a:rPr lang="fr-FR" sz="2400" b="1" dirty="0" err="1">
                <a:solidFill>
                  <a:srgbClr val="660033"/>
                </a:solidFill>
              </a:rPr>
              <a:t>is</a:t>
            </a:r>
            <a:r>
              <a:rPr lang="fr-FR" sz="2400" b="1" dirty="0">
                <a:solidFill>
                  <a:srgbClr val="660033"/>
                </a:solidFill>
              </a:rPr>
              <a:t> the </a:t>
            </a:r>
            <a:r>
              <a:rPr lang="fr-FR" sz="2400" b="1" dirty="0" err="1">
                <a:solidFill>
                  <a:srgbClr val="660033"/>
                </a:solidFill>
              </a:rPr>
              <a:t>resulting</a:t>
            </a:r>
            <a:r>
              <a:rPr lang="fr-FR" sz="2400" b="1" dirty="0">
                <a:solidFill>
                  <a:srgbClr val="660033"/>
                </a:solidFill>
              </a:rPr>
              <a:t> </a:t>
            </a:r>
            <a:r>
              <a:rPr lang="fr-FR" sz="2400" b="1" dirty="0" err="1">
                <a:solidFill>
                  <a:srgbClr val="660033"/>
                </a:solidFill>
              </a:rPr>
              <a:t>emission</a:t>
            </a:r>
            <a:r>
              <a:rPr lang="fr-FR" sz="2400" b="1" dirty="0">
                <a:solidFill>
                  <a:srgbClr val="660033"/>
                </a:solidFill>
              </a:rPr>
              <a:t> </a:t>
            </a:r>
            <a:r>
              <a:rPr lang="fr-FR" sz="2400" b="1" dirty="0" err="1">
                <a:solidFill>
                  <a:srgbClr val="660033"/>
                </a:solidFill>
              </a:rPr>
              <a:t>spectrum</a:t>
            </a:r>
            <a:endParaRPr lang="fr-FR" sz="2400" b="1" dirty="0">
              <a:solidFill>
                <a:srgbClr val="660033"/>
              </a:solidFill>
            </a:endParaRPr>
          </a:p>
          <a:p>
            <a:pPr algn="ctr"/>
            <a:r>
              <a:rPr lang="fr-FR" sz="2400" b="1" dirty="0">
                <a:solidFill>
                  <a:srgbClr val="660033"/>
                </a:solidFill>
              </a:rPr>
              <a:t>of large </a:t>
            </a:r>
            <a:r>
              <a:rPr lang="fr-FR" sz="2400" b="1" dirty="0" err="1">
                <a:solidFill>
                  <a:srgbClr val="660033"/>
                </a:solidFill>
              </a:rPr>
              <a:t>carbon</a:t>
            </a:r>
            <a:r>
              <a:rPr lang="fr-FR" sz="2400" b="1" dirty="0">
                <a:solidFill>
                  <a:srgbClr val="660033"/>
                </a:solidFill>
              </a:rPr>
              <a:t> clusters ?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37" y="1658385"/>
            <a:ext cx="5867779" cy="4630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59712" y="3812814"/>
                <a:ext cx="5193986" cy="1462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u="sng" dirty="0"/>
                  <a:t>Experimental observations of </a:t>
                </a:r>
                <a:r>
                  <a:rPr lang="fr-FR" b="1" u="sng" dirty="0" err="1"/>
                  <a:t>recurrent</a:t>
                </a:r>
                <a:r>
                  <a:rPr lang="fr-FR" b="1" u="sng" dirty="0"/>
                  <a:t> fluorescence</a:t>
                </a:r>
                <a:r>
                  <a:rPr lang="fr-FR" dirty="0"/>
                  <a:t>: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S. Martin et al. PRL, 2013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sSubSup>
                      <m:sSubSup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J. Bernard et al., NIMB, 2020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G.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Itoh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 PRL, 2014    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FR" sz="1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Y.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Ebara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 PRL, 2016   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fr-FR" sz="1400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pPr algn="ctr"/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Saito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 PRA, 2020 </a:t>
                </a:r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 i="0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1400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fr-FR" sz="1400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2" y="3812814"/>
                <a:ext cx="5193986" cy="1462773"/>
              </a:xfrm>
              <a:prstGeom prst="rect">
                <a:avLst/>
              </a:prstGeom>
              <a:blipFill>
                <a:blip r:embed="rId3"/>
                <a:stretch>
                  <a:fillRect l="-939" t="-2083" r="-352" b="-2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653559" y="964457"/>
            <a:ext cx="10333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and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isolated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conditions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59712" y="3455020"/>
            <a:ext cx="20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A. Léger et al., PRL (1988)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vib</m:t>
                        </m:r>
                      </m:sub>
                    </m:sSub>
                  </m:oMath>
                </a14:m>
                <a:r>
                  <a:rPr lang="fr-FR" sz="2400" dirty="0"/>
                  <a:t> &lt;&lt;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IC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IIC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IVR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  <a:blipFill>
                <a:blip r:embed="rId4"/>
                <a:stretch>
                  <a:fillRect l="-399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00808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blipFill>
                <a:blip r:embed="rId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CC660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CC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blipFill>
                <a:blip r:embed="rId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enthèse ouvrante 35"/>
          <p:cNvSpPr/>
          <p:nvPr/>
        </p:nvSpPr>
        <p:spPr>
          <a:xfrm rot="16200000">
            <a:off x="2828692" y="1676208"/>
            <a:ext cx="81865" cy="1758830"/>
          </a:xfrm>
          <a:prstGeom prst="leftBracket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Parenthèse ouvrante 36"/>
          <p:cNvSpPr/>
          <p:nvPr/>
        </p:nvSpPr>
        <p:spPr>
          <a:xfrm rot="16200000">
            <a:off x="906590" y="1919819"/>
            <a:ext cx="81866" cy="1271608"/>
          </a:xfrm>
          <a:prstGeom prst="leftBracke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293275" y="2621227"/>
            <a:ext cx="12413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808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radiationless</a:t>
            </a:r>
            <a:endParaRPr lang="fr-FR" sz="1600" dirty="0">
              <a:solidFill>
                <a:srgbClr val="00808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63351" y="262122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66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radiative</a:t>
            </a:r>
          </a:p>
        </p:txBody>
      </p:sp>
      <p:sp>
        <p:nvSpPr>
          <p:cNvPr id="2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fr-FR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7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193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38354" y="2604800"/>
                <a:ext cx="5416418" cy="4097920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fr-FR" sz="1900" b="1" u="sng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Recurrent fluorescence (RF)</a:t>
                </a:r>
                <a:endParaRPr lang="fr-FR" sz="19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19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RF rate </a:t>
                </a:r>
                <a:r>
                  <a:rPr lang="fr-FR" sz="19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from</a:t>
                </a:r>
                <a:r>
                  <a:rPr lang="fr-FR" sz="19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19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fr-FR" sz="19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electronic states:</a:t>
                </a:r>
              </a:p>
              <a:p>
                <a:pPr marL="0" indent="0">
                  <a:buNone/>
                </a:pPr>
                <a:endParaRPr lang="fr-FR" sz="1800" dirty="0">
                  <a:solidFill>
                    <a:schemeClr val="accent2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1600" dirty="0">
                  <a:solidFill>
                    <a:schemeClr val="accent2">
                      <a:lumMod val="7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1600" b="1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RF rates are </a:t>
                </a:r>
                <a:r>
                  <a:rPr lang="fr-FR" sz="1600" b="1" dirty="0" err="1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computed</a:t>
                </a:r>
                <a:r>
                  <a:rPr lang="fr-FR" sz="1600" b="1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for the first 50 </a:t>
                </a:r>
                <a:r>
                  <a:rPr lang="fr-FR" sz="1600" b="1" dirty="0" err="1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excited</a:t>
                </a:r>
                <a:r>
                  <a:rPr lang="fr-FR" sz="1600" b="1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1600" b="1" dirty="0" err="1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electronic</a:t>
                </a:r>
                <a:r>
                  <a:rPr lang="fr-FR" sz="1600" b="1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states</a:t>
                </a:r>
                <a:endParaRPr lang="fr-FR" sz="1600" dirty="0">
                  <a:solidFill>
                    <a:schemeClr val="accent2">
                      <a:lumMod val="75000"/>
                    </a:schemeClr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1700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No </a:t>
                </a:r>
                <a:r>
                  <a:rPr lang="fr-FR" sz="1700" i="1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n</a:t>
                </a:r>
                <a14:m>
                  <m:oMath xmlns:m="http://schemas.openxmlformats.org/officeDocument/2006/math">
                    <m:r>
                      <a:rPr lang="fr-FR" sz="17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7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17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sz="17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fr-FR" sz="17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sz="17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FR" sz="1700" dirty="0" err="1">
                    <a:solidFill>
                      <a:schemeClr val="accent2">
                        <a:lumMod val="75000"/>
                      </a:schemeClr>
                    </a:solidFill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r-FR" sz="17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fr-FR" sz="1700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1700" dirty="0" err="1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electronic</a:t>
                </a:r>
                <a:r>
                  <a:rPr lang="fr-FR" sz="1700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transitions</a:t>
                </a:r>
                <a:r>
                  <a:rPr lang="fr-FR" sz="16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	           </a:t>
                </a:r>
              </a:p>
              <a:p>
                <a:pPr marL="0" indent="0">
                  <a:buNone/>
                </a:pPr>
                <a:endParaRPr lang="fr-FR" sz="16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1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1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38354" y="2604800"/>
                <a:ext cx="5416418" cy="4097920"/>
              </a:xfrm>
              <a:blipFill>
                <a:blip r:embed="rId2"/>
                <a:stretch>
                  <a:fillRect l="-2810" t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619826" y="2449525"/>
                <a:ext cx="5181600" cy="389951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fr-FR" sz="1800" b="1" u="sng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Vibrational </a:t>
                </a:r>
                <a:r>
                  <a:rPr lang="fr-FR" sz="1800" b="1" u="sng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emission</a:t>
                </a:r>
                <a:r>
                  <a:rPr lang="fr-FR" sz="1800" b="1" u="sng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(VE)</a:t>
                </a:r>
                <a:endParaRPr lang="fr-FR" sz="18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18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Spontaneous</a:t>
                </a:r>
                <a:r>
                  <a:rPr lang="fr-FR" sz="18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VE of one photon </a:t>
                </a:r>
                <a:r>
                  <a:rPr lang="fr-FR" sz="18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from</a:t>
                </a:r>
                <a:r>
                  <a:rPr lang="fr-FR" sz="18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fr-FR" sz="18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vibrational quanta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fr-FR" sz="18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mode :</a:t>
                </a:r>
              </a:p>
              <a:p>
                <a:pPr marL="0" indent="0">
                  <a:buNone/>
                </a:pPr>
                <a:endParaRPr lang="fr-FR" sz="1800" dirty="0">
                  <a:solidFill>
                    <a:schemeClr val="accent2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1800" dirty="0">
                  <a:solidFill>
                    <a:schemeClr val="accent2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1800" dirty="0">
                  <a:solidFill>
                    <a:schemeClr val="accent2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1800" dirty="0">
                    <a:solidFill>
                      <a:schemeClr val="accent2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N</a:t>
                </a:r>
                <a:r>
                  <a:rPr lang="fr-FR" sz="1600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 </a:t>
                </a:r>
                <a:r>
                  <a:rPr lang="fr-FR" sz="1600" dirty="0" err="1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overtones</a:t>
                </a:r>
                <a:r>
                  <a:rPr lang="fr-FR" sz="1600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or </a:t>
                </a:r>
                <a:r>
                  <a:rPr lang="fr-FR" sz="1600" dirty="0" err="1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combination</a:t>
                </a:r>
                <a:r>
                  <a:rPr lang="fr-FR" sz="1600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bands</a:t>
                </a:r>
              </a:p>
              <a:p>
                <a:pPr marL="0" indent="0">
                  <a:buNone/>
                </a:pPr>
                <a:endParaRPr lang="fr-FR" sz="1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1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619826" y="2449525"/>
                <a:ext cx="5181600" cy="3899512"/>
              </a:xfrm>
              <a:blipFill>
                <a:blip r:embed="rId3"/>
                <a:stretch>
                  <a:fillRect l="-2445" t="-1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813406" y="3675076"/>
                <a:ext cx="2695673" cy="296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rec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fr-FR" dirty="0"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m:t> 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6" y="3675076"/>
                <a:ext cx="2695673" cy="296491"/>
              </a:xfrm>
              <a:prstGeom prst="rect">
                <a:avLst/>
              </a:prstGeom>
              <a:blipFill>
                <a:blip r:embed="rId4"/>
                <a:stretch>
                  <a:fillRect l="-1129" t="-10204" r="-2257" b="-22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26142" y="3542619"/>
            <a:ext cx="2870200" cy="6037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668398" y="3832791"/>
                <a:ext cx="3399072" cy="1033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98" y="3832791"/>
                <a:ext cx="3399072" cy="1033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7585487" y="3442742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</a:t>
            </a:r>
            <a:r>
              <a:rPr lang="fr-FR" sz="1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harmonic</a:t>
            </a:r>
            <a:r>
              <a:rPr lang="fr-FR" sz="1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approximation)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68398" y="3785023"/>
            <a:ext cx="3399072" cy="8778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076664" y="2946956"/>
            <a:ext cx="13758" cy="2522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40451" y="5721289"/>
            <a:ext cx="1137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Once all </a:t>
            </a:r>
            <a:r>
              <a:rPr lang="fr-FR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rates are </a:t>
            </a:r>
            <a:r>
              <a:rPr lang="fr-FR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known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</a:t>
            </a:r>
            <a:r>
              <a:rPr lang="fr-FR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we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simulate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20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collective </a:t>
            </a:r>
            <a:r>
              <a:rPr lang="fr-FR" sz="20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0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0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spectrum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</a:t>
            </a:r>
            <a:r>
              <a:rPr lang="fr-FR" sz="2000" b="1" dirty="0">
                <a:solidFill>
                  <a:schemeClr val="accent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Monte Carlo </a:t>
            </a:r>
            <a:r>
              <a:rPr lang="fr-FR" sz="2000" b="1" dirty="0" err="1">
                <a:solidFill>
                  <a:schemeClr val="accent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method</a:t>
            </a:r>
            <a:endParaRPr lang="fr-FR" sz="2000" b="1" dirty="0">
              <a:solidFill>
                <a:schemeClr val="accent2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53559" y="964457"/>
            <a:ext cx="10333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and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isolated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conditions</a:t>
            </a:r>
          </a:p>
        </p:txBody>
      </p:sp>
      <p:sp>
        <p:nvSpPr>
          <p:cNvPr id="3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8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61242" y="1536961"/>
            <a:ext cx="766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2"/>
                </a:solidFill>
              </a:rPr>
              <a:t>Main </a:t>
            </a:r>
            <a:r>
              <a:rPr lang="fr-FR" b="1" u="sng" dirty="0" err="1">
                <a:solidFill>
                  <a:schemeClr val="accent2"/>
                </a:solidFill>
              </a:rPr>
              <a:t>hypothesis</a:t>
            </a:r>
            <a:r>
              <a:rPr lang="fr-FR" b="1" u="sng" dirty="0">
                <a:solidFill>
                  <a:schemeClr val="accent2"/>
                </a:solidFill>
              </a:rPr>
              <a:t> to </a:t>
            </a:r>
            <a:r>
              <a:rPr lang="fr-FR" b="1" u="sng" dirty="0" err="1">
                <a:solidFill>
                  <a:schemeClr val="accent2"/>
                </a:solidFill>
              </a:rPr>
              <a:t>calculate</a:t>
            </a:r>
            <a:r>
              <a:rPr lang="fr-FR" b="1" u="sng" dirty="0">
                <a:solidFill>
                  <a:schemeClr val="accent2"/>
                </a:solidFill>
              </a:rPr>
              <a:t> </a:t>
            </a:r>
            <a:r>
              <a:rPr lang="fr-FR" b="1" u="sng" dirty="0" err="1">
                <a:solidFill>
                  <a:schemeClr val="accent2"/>
                </a:solidFill>
              </a:rPr>
              <a:t>emission</a:t>
            </a:r>
            <a:r>
              <a:rPr lang="fr-FR" b="1" u="sng" dirty="0">
                <a:solidFill>
                  <a:schemeClr val="accent2"/>
                </a:solidFill>
              </a:rPr>
              <a:t> rates</a:t>
            </a:r>
            <a:r>
              <a:rPr lang="fr-FR" b="1" dirty="0">
                <a:solidFill>
                  <a:schemeClr val="accent2"/>
                </a:solidFill>
              </a:rPr>
              <a:t>:</a:t>
            </a:r>
          </a:p>
          <a:p>
            <a:r>
              <a:rPr lang="fr-FR" b="1" dirty="0" err="1">
                <a:solidFill>
                  <a:schemeClr val="accent2"/>
                </a:solidFill>
              </a:rPr>
              <a:t>internal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energy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is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always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statistically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distributed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among</a:t>
            </a:r>
            <a:r>
              <a:rPr lang="fr-FR" b="1" dirty="0">
                <a:solidFill>
                  <a:schemeClr val="accent2"/>
                </a:solidFill>
              </a:rPr>
              <a:t> all </a:t>
            </a:r>
            <a:r>
              <a:rPr lang="fr-FR" b="1" dirty="0" err="1">
                <a:solidFill>
                  <a:schemeClr val="accent2"/>
                </a:solidFill>
              </a:rPr>
              <a:t>vibronic</a:t>
            </a:r>
            <a:r>
              <a:rPr lang="fr-FR" b="1" dirty="0">
                <a:solidFill>
                  <a:schemeClr val="accent2"/>
                </a:solidFill>
              </a:rPr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147219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9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838200" y="452210"/>
            <a:ext cx="11008057" cy="63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au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087755"/>
                  </p:ext>
                </p:extLst>
              </p:nvPr>
            </p:nvGraphicFramePr>
            <p:xfrm>
              <a:off x="1274929" y="2945010"/>
              <a:ext cx="9315735" cy="17983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474492">
                      <a:extLst>
                        <a:ext uri="{9D8B030D-6E8A-4147-A177-3AD203B41FA5}">
                          <a16:colId xmlns:a16="http://schemas.microsoft.com/office/drawing/2014/main" val="3367607380"/>
                        </a:ext>
                      </a:extLst>
                    </a:gridCol>
                    <a:gridCol w="3316406">
                      <a:extLst>
                        <a:ext uri="{9D8B030D-6E8A-4147-A177-3AD203B41FA5}">
                          <a16:colId xmlns:a16="http://schemas.microsoft.com/office/drawing/2014/main" val="681482101"/>
                        </a:ext>
                      </a:extLst>
                    </a:gridCol>
                    <a:gridCol w="2524837">
                      <a:extLst>
                        <a:ext uri="{9D8B030D-6E8A-4147-A177-3AD203B41FA5}">
                          <a16:colId xmlns:a16="http://schemas.microsoft.com/office/drawing/2014/main" val="478596577"/>
                        </a:ext>
                      </a:extLst>
                    </a:gridCol>
                  </a:tblGrid>
                  <a:tr h="586943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="0" baseline="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0" baseline="0" smtClean="0"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  <m:sub>
                                  <m:r>
                                    <a:rPr lang="fr-FR" b="1" i="0" baseline="0" smtClean="0"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b="1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cage</a:t>
                          </a:r>
                          <a:r>
                            <a:rPr lang="fr-FR" b="1" baseline="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b="1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isomer</a:t>
                          </a:r>
                          <a:endParaRPr lang="fr-FR" b="1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  <a:p>
                          <a:r>
                            <a:rPr lang="fr-FR" sz="1200" b="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                (</a:t>
                          </a:r>
                          <a:r>
                            <a:rPr lang="fr-FR" sz="1200" b="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arbitrarily</a:t>
                          </a:r>
                          <a:r>
                            <a:rPr lang="fr-FR" sz="1200" b="0" baseline="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sz="1200" b="0" baseline="0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chosen</a:t>
                          </a:r>
                          <a:r>
                            <a:rPr lang="fr-FR" sz="1200" b="0" baseline="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)</a:t>
                          </a:r>
                          <a:endParaRPr lang="fr-FR" sz="1200" b="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              </a:t>
                          </a:r>
                          <a:r>
                            <a:rPr lang="fr-FR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Benzene</a:t>
                          </a:r>
                          <a:endParaRPr lang="fr-FR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74573"/>
                      </a:ext>
                    </a:extLst>
                  </a:tr>
                  <a:tr h="3353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</a:t>
                          </a:r>
                          <a:r>
                            <a:rPr lang="fr-FR" baseline="3000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st</a:t>
                          </a:r>
                          <a:r>
                            <a:rPr lang="fr-FR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excited</a:t>
                          </a:r>
                          <a:r>
                            <a:rPr lang="fr-FR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dirty="0" err="1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electronic</a:t>
                          </a:r>
                          <a:r>
                            <a:rPr lang="fr-FR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0.55 eV</a:t>
                          </a:r>
                          <a:endParaRPr lang="fr-FR" sz="1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4.8 eV</a:t>
                          </a:r>
                          <a:endParaRPr lang="fr-FR" sz="1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38610"/>
                      </a:ext>
                    </a:extLst>
                  </a:tr>
                  <a:tr h="3633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VE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0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r>
                            <a:rPr lang="fr-FR" sz="1600" dirty="0">
                              <a:solidFill>
                                <a:srgbClr val="0070C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fr-FR" sz="16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600" dirty="0">
                              <a:solidFill>
                                <a:srgbClr val="0070C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0070C0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19</a:t>
                          </a:r>
                          <a:endParaRPr lang="fr-FR" i="0" dirty="0">
                            <a:solidFill>
                              <a:srgbClr val="0070C0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0070C0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001628"/>
                      </a:ext>
                    </a:extLst>
                  </a:tr>
                  <a:tr h="390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 smtClean="0">
                                      <a:solidFill>
                                        <a:srgbClr val="3EA04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rgbClr val="3EA047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solidFill>
                                        <a:srgbClr val="3EA047"/>
                                      </a:solidFill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000" dirty="0">
                              <a:solidFill>
                                <a:srgbClr val="3EA047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sz="1600" dirty="0">
                              <a:solidFill>
                                <a:srgbClr val="3EA047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rgbClr val="3EA04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 b="0" i="0" smtClean="0">
                                      <a:solidFill>
                                        <a:srgbClr val="3EA047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fr-FR" sz="1600" b="0" i="0" smtClean="0">
                                      <a:solidFill>
                                        <a:srgbClr val="3EA047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sz="1600" dirty="0">
                              <a:solidFill>
                                <a:srgbClr val="3EA047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>
                              <a:solidFill>
                                <a:srgbClr val="3EA047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0" smtClean="0">
                                    <a:solidFill>
                                      <a:srgbClr val="3EA047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fr-FR" b="0" i="0" smtClean="0">
                                    <a:solidFill>
                                      <a:srgbClr val="3EA04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solidFill>
                                          <a:srgbClr val="3EA04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0" smtClean="0">
                                        <a:solidFill>
                                          <a:srgbClr val="3EA04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b="0" i="0" smtClean="0">
                                        <a:solidFill>
                                          <a:srgbClr val="3EA04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i="0" dirty="0">
                            <a:solidFill>
                              <a:srgbClr val="3EA047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92143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au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087755"/>
                  </p:ext>
                </p:extLst>
              </p:nvPr>
            </p:nvGraphicFramePr>
            <p:xfrm>
              <a:off x="1274929" y="2945010"/>
              <a:ext cx="9315735" cy="17983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474492">
                      <a:extLst>
                        <a:ext uri="{9D8B030D-6E8A-4147-A177-3AD203B41FA5}">
                          <a16:colId xmlns:a16="http://schemas.microsoft.com/office/drawing/2014/main" val="3367607380"/>
                        </a:ext>
                      </a:extLst>
                    </a:gridCol>
                    <a:gridCol w="3316406">
                      <a:extLst>
                        <a:ext uri="{9D8B030D-6E8A-4147-A177-3AD203B41FA5}">
                          <a16:colId xmlns:a16="http://schemas.microsoft.com/office/drawing/2014/main" val="681482101"/>
                        </a:ext>
                      </a:extLst>
                    </a:gridCol>
                    <a:gridCol w="2524837">
                      <a:extLst>
                        <a:ext uri="{9D8B030D-6E8A-4147-A177-3AD203B41FA5}">
                          <a16:colId xmlns:a16="http://schemas.microsoft.com/office/drawing/2014/main" val="47859657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4587" t="-2857" r="-76147" b="-1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 smtClean="0"/>
                            <a:t>              </a:t>
                          </a:r>
                          <a:r>
                            <a:rPr lang="fr-FR" dirty="0" err="1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Benzene</a:t>
                          </a:r>
                          <a:endParaRPr lang="fr-FR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18745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</a:t>
                          </a:r>
                          <a:r>
                            <a:rPr lang="fr-FR" baseline="3000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st</a:t>
                          </a:r>
                          <a:r>
                            <a:rPr lang="fr-FR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dirty="0" err="1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excited</a:t>
                          </a:r>
                          <a:r>
                            <a:rPr lang="fr-FR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dirty="0" err="1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electronic</a:t>
                          </a:r>
                          <a:r>
                            <a:rPr lang="fr-FR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 </a:t>
                          </a:r>
                          <a:r>
                            <a:rPr lang="fr-FR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state</a:t>
                          </a:r>
                          <a:endParaRPr lang="fr-FR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aseline="0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0.55 eV</a:t>
                          </a:r>
                          <a:endParaRPr lang="fr-FR" sz="1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4.8 eV</a:t>
                          </a:r>
                          <a:endParaRPr lang="fr-FR" sz="14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6386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260000" r="-168421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0070C0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19</a:t>
                          </a:r>
                          <a:endParaRPr lang="fr-FR" i="0" dirty="0">
                            <a:solidFill>
                              <a:srgbClr val="0070C0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0070C0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53</a:t>
                          </a:r>
                          <a:endParaRPr lang="fr-FR" dirty="0">
                            <a:solidFill>
                              <a:srgbClr val="0070C0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0016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t="-360000" r="-16842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>
                              <a:solidFill>
                                <a:srgbClr val="3EA047"/>
                              </a:solidFill>
                              <a:latin typeface="Amiri" panose="00000500000000000000" pitchFamily="2" charset="-78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a:t>22</a:t>
                          </a:r>
                          <a:endParaRPr lang="fr-FR" dirty="0">
                            <a:solidFill>
                              <a:srgbClr val="3EA047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69324" t="-360000" r="-242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2143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Accolade ouvrante 19"/>
          <p:cNvSpPr/>
          <p:nvPr/>
        </p:nvSpPr>
        <p:spPr>
          <a:xfrm>
            <a:off x="1086928" y="3955218"/>
            <a:ext cx="159106" cy="76569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48257" y="417202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 6.4 eV </a:t>
            </a:r>
          </a:p>
          <a:p>
            <a:pPr algn="ctr"/>
            <a:r>
              <a:rPr lang="fr-FR" sz="1400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internal</a:t>
            </a:r>
            <a:r>
              <a:rPr lang="fr-FR" sz="14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energy</a:t>
            </a:r>
            <a:endParaRPr lang="fr-FR" sz="1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9158514" y="4902243"/>
            <a:ext cx="478971" cy="66765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710919" y="5664974"/>
                <a:ext cx="128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solidFill>
                                <a:srgbClr val="3EA0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3EA0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dirty="0" smtClean="0">
                              <a:solidFill>
                                <a:srgbClr val="3EA0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r>
                        <a:rPr lang="fr-FR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VE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919" y="5664974"/>
                <a:ext cx="12878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731162" y="5669416"/>
                <a:ext cx="12221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solidFill>
                                <a:srgbClr val="3EA0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solidFill>
                                <a:srgbClr val="3EA0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dirty="0" smtClean="0">
                              <a:solidFill>
                                <a:srgbClr val="3EA0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r>
                        <a:rPr lang="fr-FR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fr-FR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VE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62" y="5669416"/>
                <a:ext cx="12221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42" y="1567559"/>
            <a:ext cx="1522900" cy="1266713"/>
          </a:xfrm>
          <a:prstGeom prst="rect">
            <a:avLst/>
          </a:prstGeom>
        </p:spPr>
      </p:pic>
      <p:sp>
        <p:nvSpPr>
          <p:cNvPr id="27" name="Flèche vers le bas 26"/>
          <p:cNvSpPr/>
          <p:nvPr/>
        </p:nvSpPr>
        <p:spPr>
          <a:xfrm>
            <a:off x="6102742" y="4902243"/>
            <a:ext cx="478971" cy="66765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01" y="1957439"/>
            <a:ext cx="1246835" cy="840870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53559" y="964457"/>
            <a:ext cx="938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(RF) and </a:t>
            </a:r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(VE) - </a:t>
            </a:r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Comparison</a:t>
            </a:r>
            <a:endParaRPr lang="fr-FR" sz="24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17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88" y="1600663"/>
            <a:ext cx="5052515" cy="386715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8640492" y="1499375"/>
            <a:ext cx="334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Energy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Distribution of 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exciting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20 000 K star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841626" y="5291390"/>
            <a:ext cx="355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1000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isomers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each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family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Flat population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because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ISM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out-of-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equilibrium</a:t>
            </a:r>
            <a:r>
              <a:rPr lang="fr-FR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213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31968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88" y="1600663"/>
            <a:ext cx="5052515" cy="386715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640492" y="1499375"/>
            <a:ext cx="334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Energy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Distribution of 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exciting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20 000 K star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841626" y="5291390"/>
            <a:ext cx="355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1000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isomers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each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family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Flat population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because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ISM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out-of-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equilibrium</a:t>
            </a:r>
            <a:r>
              <a:rPr lang="fr-FR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63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88" y="1600663"/>
            <a:ext cx="5052515" cy="386715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8640492" y="1499375"/>
            <a:ext cx="334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Energy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Distribution of 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exciting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20 000 K star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841626" y="5291390"/>
            <a:ext cx="355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1000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isomers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each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family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Flat population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because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ISM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out-of-</a:t>
            </a:r>
            <a:r>
              <a:rPr lang="fr-FR" b="1" dirty="0" err="1">
                <a:solidFill>
                  <a:schemeClr val="bg2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equilibrium</a:t>
            </a:r>
            <a:r>
              <a:rPr lang="fr-FR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Ellipse 26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6F4D0B-3CB7-16C1-0BE6-E623652DF4BF}"/>
              </a:ext>
            </a:extLst>
          </p:cNvPr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48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3006" y="1562106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Profile of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cages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increasing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clusters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15" y="2127771"/>
            <a:ext cx="4888234" cy="37414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F512E2-80E3-4D52-B682-809C5F014861}"/>
              </a:ext>
            </a:extLst>
          </p:cNvPr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80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3006" y="1562106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Profile of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cages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increasing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clusters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0" y="2127771"/>
            <a:ext cx="4888233" cy="37414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8BFA3A3-08AF-6075-E49B-CD116E6A935A}"/>
              </a:ext>
            </a:extLst>
          </p:cNvPr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95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3006" y="1562106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Profile of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cages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increasing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clusters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60" y="2129462"/>
            <a:ext cx="4886909" cy="3740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D9DF948-58AB-87EA-4612-9695E9CFE195}"/>
              </a:ext>
            </a:extLst>
          </p:cNvPr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83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53559" y="964457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159573" y="3015291"/>
            <a:ext cx="10138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various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interstellar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environments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can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modeled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the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~ 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r>
              <a:rPr lang="fr-FR" b="1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30 </a:t>
            </a:r>
            <a:r>
              <a:rPr lang="fr-FR" b="1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- 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r>
              <a:rPr lang="fr-FR" b="1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gas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takes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place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during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radiative relaxation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starlight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-photon absorption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17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3006" y="1562106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Profile of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cages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increasing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clusters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55" y="2131875"/>
            <a:ext cx="4886910" cy="3740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4C14D4-742F-F236-73FA-0BE3D3BF206F}"/>
              </a:ext>
            </a:extLst>
          </p:cNvPr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09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3006" y="1562106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Profile of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cages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increasing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clusters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62" y="2131051"/>
            <a:ext cx="4886909" cy="3740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0CDC30D-37D7-1D48-FEFF-0A21761F4231}"/>
              </a:ext>
            </a:extLst>
          </p:cNvPr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29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3006" y="1562106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Profile of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cages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increasing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clusters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25" y="2131050"/>
            <a:ext cx="4886908" cy="3740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C03B65-A8D5-1B5F-FEC1-37F701A46372}"/>
              </a:ext>
            </a:extLst>
          </p:cNvPr>
          <p:cNvSpPr txBox="1"/>
          <p:nvPr/>
        </p:nvSpPr>
        <p:spPr>
          <a:xfrm>
            <a:off x="45230" y="4099442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26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29" y="1722136"/>
            <a:ext cx="6007542" cy="4598123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4044889" y="3116586"/>
            <a:ext cx="140082" cy="586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sp>
        <p:nvSpPr>
          <p:cNvPr id="48" name="Ellipse 47"/>
          <p:cNvSpPr/>
          <p:nvPr/>
        </p:nvSpPr>
        <p:spPr>
          <a:xfrm>
            <a:off x="4036760" y="3852384"/>
            <a:ext cx="156837" cy="643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985003" y="4608274"/>
            <a:ext cx="257961" cy="735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en arc 51"/>
          <p:cNvCxnSpPr/>
          <p:nvPr/>
        </p:nvCxnSpPr>
        <p:spPr>
          <a:xfrm flipV="1">
            <a:off x="2611747" y="3616656"/>
            <a:ext cx="1432303" cy="88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rc 57"/>
          <p:cNvCxnSpPr/>
          <p:nvPr/>
        </p:nvCxnSpPr>
        <p:spPr>
          <a:xfrm>
            <a:off x="2667548" y="4496072"/>
            <a:ext cx="1231436" cy="74454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flipV="1">
            <a:off x="2636800" y="4334998"/>
            <a:ext cx="1270810" cy="16107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43130" y="2244406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  <a:p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cages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295180" y="163330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Normalized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induced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irradiation</a:t>
            </a:r>
          </a:p>
          <a:p>
            <a:pPr algn="ctr"/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20 000 K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(star)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Ellipse 18"/>
          <p:cNvSpPr/>
          <p:nvPr/>
        </p:nvSpPr>
        <p:spPr>
          <a:xfrm rot="19847666">
            <a:off x="3087215" y="2403265"/>
            <a:ext cx="1430328" cy="778625"/>
          </a:xfrm>
          <a:prstGeom prst="ellipse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3729" y="2249745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</a:t>
            </a:r>
            <a:r>
              <a:rPr lang="fr-FR" sz="1600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rgbClr val="0033CC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133006" y="1562106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Profile of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</a:t>
            </a:r>
            <a:r>
              <a:rPr lang="fr-FR" sz="1400" u="sng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cages</a:t>
            </a:r>
          </a:p>
          <a:p>
            <a:pPr algn="ctr"/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by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increasing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clusters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87" y="2127054"/>
            <a:ext cx="4886907" cy="37404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451986D-630A-5792-239D-49B708489C1C}"/>
              </a:ext>
            </a:extLst>
          </p:cNvPr>
          <p:cNvSpPr txBox="1"/>
          <p:nvPr/>
        </p:nvSpPr>
        <p:spPr>
          <a:xfrm>
            <a:off x="45230" y="4089610"/>
            <a:ext cx="2446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≡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 stretching</a:t>
            </a:r>
          </a:p>
          <a:p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bands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at 4.75 µm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not </a:t>
            </a:r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astrophysically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r>
              <a:rPr lang="fr-FR" sz="16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834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" y="1583359"/>
            <a:ext cx="5307732" cy="406249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11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cxnSp>
        <p:nvCxnSpPr>
          <p:cNvPr id="26" name="Connecteur en angle 25"/>
          <p:cNvCxnSpPr/>
          <p:nvPr/>
        </p:nvCxnSpPr>
        <p:spPr>
          <a:xfrm rot="5400000" flipH="1" flipV="1">
            <a:off x="249630" y="4046046"/>
            <a:ext cx="551216" cy="126045"/>
          </a:xfrm>
          <a:prstGeom prst="bentConnector3">
            <a:avLst>
              <a:gd name="adj1" fmla="val 1000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17436" y="4375642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</a:t>
            </a:r>
          </a:p>
          <a:p>
            <a:pPr algn="ctr"/>
            <a:r>
              <a:rPr lang="fr-FR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1324145" y="2916205"/>
            <a:ext cx="3640347" cy="86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324145" y="2702141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plateau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814" y="5416256"/>
            <a:ext cx="410400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other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environments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Lin49 PN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Otsuka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MNRAS, 2016</a:t>
            </a:r>
            <a:endParaRPr lang="fr-FR" sz="1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M1-11 PN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Otsuka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ApJ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</a:t>
            </a:r>
            <a:r>
              <a:rPr lang="fr-FR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2013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NGC 7727, 2782 Galaxies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Onaka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ApJ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2018 </a:t>
            </a:r>
            <a:endParaRPr lang="fr-FR" sz="1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Tx/>
            </a:pPr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52713" y="1512626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simulation</a:t>
            </a:r>
          </a:p>
          <a:p>
            <a:pPr algn="ctr"/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NGC 7023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reflection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nebulae</a:t>
            </a:r>
            <a:endParaRPr lang="fr-FR" sz="12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971311" y="1842907"/>
            <a:ext cx="6929269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K.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Sellgren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introduced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stochastic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heating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« 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Very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Small Grains »</a:t>
            </a:r>
          </a:p>
          <a:p>
            <a:pPr algn="ctr"/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account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the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continuum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NGC 7023 </a:t>
            </a:r>
          </a:p>
          <a:p>
            <a:pPr algn="ctr"/>
            <a:endParaRPr lang="fr-FR" sz="17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Does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continuum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NGC 7023 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due </a:t>
            </a:r>
          </a:p>
          <a:p>
            <a:pPr algn="ctr"/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large cage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?</a:t>
            </a:r>
          </a:p>
        </p:txBody>
      </p:sp>
    </p:spTree>
    <p:extLst>
      <p:ext uri="{BB962C8B-B14F-4D97-AF65-F5344CB8AC3E}">
        <p14:creationId xmlns:p14="http://schemas.microsoft.com/office/powerpoint/2010/main" val="181356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/>
          <p:cNvSpPr txBox="1"/>
          <p:nvPr/>
        </p:nvSpPr>
        <p:spPr>
          <a:xfrm>
            <a:off x="6465975" y="3462737"/>
            <a:ext cx="433500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If cage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are the carriers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then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30 ≲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number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atoms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≲ 60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" y="1583359"/>
            <a:ext cx="5307732" cy="406249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11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53559" y="964457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cxnSp>
        <p:nvCxnSpPr>
          <p:cNvPr id="26" name="Connecteur en angle 25"/>
          <p:cNvCxnSpPr/>
          <p:nvPr/>
        </p:nvCxnSpPr>
        <p:spPr>
          <a:xfrm rot="5400000" flipH="1" flipV="1">
            <a:off x="249630" y="4046046"/>
            <a:ext cx="551216" cy="126045"/>
          </a:xfrm>
          <a:prstGeom prst="bentConnector3">
            <a:avLst>
              <a:gd name="adj1" fmla="val 10007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217436" y="4375642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</a:t>
            </a:r>
          </a:p>
          <a:p>
            <a:pPr algn="ctr"/>
            <a:r>
              <a:rPr lang="fr-FR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5" name="Flèche droite 54"/>
          <p:cNvSpPr/>
          <p:nvPr/>
        </p:nvSpPr>
        <p:spPr>
          <a:xfrm>
            <a:off x="5140807" y="5353830"/>
            <a:ext cx="800100" cy="508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183360" y="5304858"/>
            <a:ext cx="5678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We</a:t>
            </a:r>
            <a:r>
              <a:rPr lang="fr-FR" sz="20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can </a:t>
            </a:r>
            <a:r>
              <a:rPr lang="fr-FR" sz="20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estimate</a:t>
            </a:r>
            <a:r>
              <a:rPr lang="fr-FR" sz="20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000" b="1" dirty="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sz="2000" b="1" dirty="0" err="1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abundance</a:t>
            </a:r>
            <a:endParaRPr lang="fr-FR" sz="2000" b="1" dirty="0">
              <a:solidFill>
                <a:schemeClr val="accent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20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the </a:t>
            </a:r>
            <a:r>
              <a:rPr lang="fr-FR" sz="20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observed</a:t>
            </a:r>
            <a:r>
              <a:rPr lang="fr-FR" sz="20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0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region</a:t>
            </a:r>
            <a:endParaRPr lang="fr-FR" sz="20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1324145" y="2916205"/>
            <a:ext cx="3640347" cy="86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324145" y="2702141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plateau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814" y="5416256"/>
            <a:ext cx="410400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Near-IR continuum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other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environments</a:t>
            </a:r>
            <a:r>
              <a:rPr lang="fr-FR" sz="14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Lin49 PN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Otsuka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MNRAS, 2016</a:t>
            </a:r>
            <a:endParaRPr lang="fr-FR" sz="1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M1-11 PN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Otsuka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ApJ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</a:t>
            </a:r>
            <a:r>
              <a:rPr lang="fr-FR" sz="1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2013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NGC 7727, 2782 Galaxies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Onaka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</a:t>
            </a:r>
            <a:r>
              <a:rPr lang="fr-FR" sz="10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ApJ</a:t>
            </a:r>
            <a:r>
              <a:rPr lang="fr-FR" sz="10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2018 </a:t>
            </a:r>
            <a:endParaRPr lang="fr-FR" sz="1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Tx/>
            </a:pPr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52713" y="1512626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simulation</a:t>
            </a:r>
          </a:p>
          <a:p>
            <a:pPr algn="ctr"/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NGC 7023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reflection</a:t>
            </a:r>
            <a:r>
              <a:rPr lang="fr-FR" sz="12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200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nebulae</a:t>
            </a:r>
            <a:endParaRPr lang="fr-FR" sz="1200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510187-9DB5-FA03-FCE7-B470666C941E}"/>
              </a:ext>
            </a:extLst>
          </p:cNvPr>
          <p:cNvSpPr txBox="1"/>
          <p:nvPr/>
        </p:nvSpPr>
        <p:spPr>
          <a:xfrm>
            <a:off x="4971311" y="1842907"/>
            <a:ext cx="6929269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K.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Sellgren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introduced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stochastic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heating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« 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Very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Small Grains »</a:t>
            </a:r>
          </a:p>
          <a:p>
            <a:pPr algn="ctr"/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account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the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continuum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NGC 7023 </a:t>
            </a:r>
          </a:p>
          <a:p>
            <a:pPr algn="ctr"/>
            <a:endParaRPr lang="fr-FR" sz="17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Does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continuum </a:t>
            </a:r>
            <a:r>
              <a:rPr lang="fr-FR" sz="1700" b="1" dirty="0" err="1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700" b="1" dirty="0">
                <a:solidFill>
                  <a:srgbClr val="0033CC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NGC 7023 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due </a:t>
            </a:r>
          </a:p>
          <a:p>
            <a:pPr algn="ctr"/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large cage </a:t>
            </a:r>
            <a:r>
              <a:rPr lang="fr-FR" sz="17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7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?</a:t>
            </a:r>
          </a:p>
        </p:txBody>
      </p:sp>
    </p:spTree>
    <p:extLst>
      <p:ext uri="{BB962C8B-B14F-4D97-AF65-F5344CB8AC3E}">
        <p14:creationId xmlns:p14="http://schemas.microsoft.com/office/powerpoint/2010/main" val="15259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53560" y="1997166"/>
                <a:ext cx="6809117" cy="72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Sellgren’s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observation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indicates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that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obs</m:t>
                        </m:r>
                      </m:sup>
                    </m:sSubSup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(2 µ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)=6000</m:t>
                    </m:r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and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our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calculation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gives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bSup>
                    <m:d>
                      <m:dPr>
                        <m:ctrlP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 µ</m:t>
                        </m:r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</a:rPr>
                      <m:t>=11.6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fr-FR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b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0" y="1997166"/>
                <a:ext cx="6809117" cy="722249"/>
              </a:xfrm>
              <a:prstGeom prst="rect">
                <a:avLst/>
              </a:prstGeom>
              <a:blipFill>
                <a:blip r:embed="rId2"/>
                <a:stretch>
                  <a:fillRect l="-716" t="-1695" b="-14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039472" y="2928882"/>
                <a:ext cx="2532488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obs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 µ</m:t>
                          </m:r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p>
                      </m:sSubSup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(2 </m:t>
                      </m:r>
                      <m:r>
                        <a:rPr lang="fr-FR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33CC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72" y="2928882"/>
                <a:ext cx="2532488" cy="289310"/>
              </a:xfrm>
              <a:prstGeom prst="rect">
                <a:avLst/>
              </a:prstGeom>
              <a:blipFill>
                <a:blip r:embed="rId3"/>
                <a:stretch>
                  <a:fillRect l="-1687" t="-12500" r="-2892" b="-22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53559" y="3543096"/>
                <a:ext cx="6255287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Furthermore, </a:t>
                </a:r>
                <a:endParaRPr lang="fr-FR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			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P. Martini et al., ApJ (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1999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Carbone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=2.4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	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J.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Cardelli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(1996) 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59" y="3543096"/>
                <a:ext cx="6255287" cy="926407"/>
              </a:xfrm>
              <a:prstGeom prst="rect">
                <a:avLst/>
              </a:prstGeom>
              <a:blipFill>
                <a:blip r:embed="rId5"/>
                <a:stretch>
                  <a:fillRect l="-780" t="-3289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 droite 19"/>
          <p:cNvSpPr/>
          <p:nvPr/>
        </p:nvSpPr>
        <p:spPr>
          <a:xfrm>
            <a:off x="117953" y="5045284"/>
            <a:ext cx="563532" cy="3162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751095" y="5036937"/>
                <a:ext cx="8156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1% of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interstellar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the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observed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region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is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locked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𝟔𝟎</m:t>
                        </m:r>
                      </m:sub>
                    </m:sSub>
                  </m:oMath>
                </a14:m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cages</a:t>
                </a: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" y="5036937"/>
                <a:ext cx="8156931" cy="369332"/>
              </a:xfrm>
              <a:prstGeom prst="rect">
                <a:avLst/>
              </a:prstGeom>
              <a:blipFill>
                <a:blip r:embed="rId6"/>
                <a:stretch>
                  <a:fillRect l="-622" t="-6667" r="-4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3559" y="964457"/>
            <a:ext cx="562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abundance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9077288" y="4856155"/>
                <a:ext cx="2755819" cy="1175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𝐂</m:t>
                        </m:r>
                      </m:e>
                      <m:sub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𝟔𝟎</m:t>
                        </m:r>
                      </m:sub>
                      <m:sup/>
                    </m:sSubSup>
                  </m:oMath>
                </a14:m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Buckminsterfullerene</a:t>
                </a:r>
              </a:p>
              <a:p>
                <a:pPr algn="ctr"/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 NGC 7023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  <a:p>
                <a:pPr algn="ctr"/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0.1 – 0.6 %  </a:t>
                </a:r>
              </a:p>
              <a:p>
                <a:pPr algn="ctr"/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K.Sellgren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(2010)</a:t>
                </a: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88" y="4856155"/>
                <a:ext cx="2755819" cy="1175386"/>
              </a:xfrm>
              <a:prstGeom prst="rect">
                <a:avLst/>
              </a:prstGeom>
              <a:blipFill>
                <a:blip r:embed="rId7"/>
                <a:stretch>
                  <a:fillRect r="-2212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0206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53560" y="1997166"/>
                <a:ext cx="6809117" cy="72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Sellgren’s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observation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indicates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that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obs</m:t>
                        </m:r>
                      </m:sup>
                    </m:sSubSup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(2 µ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)=6000</m:t>
                    </m:r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and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our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calculation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gives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bSup>
                    <m:d>
                      <m:dPr>
                        <m:ctrlP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 µ</m:t>
                        </m:r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</a:rPr>
                      <m:t>=11.6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fr-FR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b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0" y="1997166"/>
                <a:ext cx="6809117" cy="722249"/>
              </a:xfrm>
              <a:prstGeom prst="rect">
                <a:avLst/>
              </a:prstGeom>
              <a:blipFill>
                <a:blip r:embed="rId2"/>
                <a:stretch>
                  <a:fillRect l="-716" t="-1695" b="-14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039472" y="2928882"/>
                <a:ext cx="2532488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obs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 µ</m:t>
                          </m:r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p>
                      </m:sSubSup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(2 </m:t>
                      </m:r>
                      <m:r>
                        <a:rPr lang="fr-FR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33CC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72" y="2928882"/>
                <a:ext cx="2532488" cy="289310"/>
              </a:xfrm>
              <a:prstGeom prst="rect">
                <a:avLst/>
              </a:prstGeom>
              <a:blipFill>
                <a:blip r:embed="rId3"/>
                <a:stretch>
                  <a:fillRect l="-1687" t="-12500" r="-2892" b="-22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53559" y="3543096"/>
                <a:ext cx="6255287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Furthermore, </a:t>
                </a:r>
                <a:endParaRPr lang="fr-FR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			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P. Martini et al., ApJ (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1999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Carbone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=2.4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	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J.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Cardelli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(1996) 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59" y="3543096"/>
                <a:ext cx="6255287" cy="926407"/>
              </a:xfrm>
              <a:prstGeom prst="rect">
                <a:avLst/>
              </a:prstGeom>
              <a:blipFill>
                <a:blip r:embed="rId5"/>
                <a:stretch>
                  <a:fillRect l="-780" t="-3289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 droite 19"/>
          <p:cNvSpPr/>
          <p:nvPr/>
        </p:nvSpPr>
        <p:spPr>
          <a:xfrm>
            <a:off x="117953" y="5045284"/>
            <a:ext cx="563532" cy="3162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751095" y="5036937"/>
                <a:ext cx="8257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1% of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interstellar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the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observed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region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is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locked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𝟔𝟎</m:t>
                        </m:r>
                      </m:sub>
                    </m:sSub>
                  </m:oMath>
                </a14:m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cages</a:t>
                </a: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" y="5036937"/>
                <a:ext cx="8257867" cy="369332"/>
              </a:xfrm>
              <a:prstGeom prst="rect">
                <a:avLst/>
              </a:prstGeom>
              <a:blipFill>
                <a:blip r:embed="rId6"/>
                <a:stretch>
                  <a:fillRect l="-614" t="-66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751095" y="5416104"/>
                <a:ext cx="8474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0.5% of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interstellar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the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observed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region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locked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</m:sSub>
                  </m:oMath>
                </a14:m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cages</a:t>
                </a: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" y="5416104"/>
                <a:ext cx="8474788" cy="369332"/>
              </a:xfrm>
              <a:prstGeom prst="rect">
                <a:avLst/>
              </a:prstGeom>
              <a:blipFill>
                <a:blip r:embed="rId7"/>
                <a:stretch>
                  <a:fillRect l="-599" t="-66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3559" y="964457"/>
            <a:ext cx="562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abundance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9077288" y="4856155"/>
                <a:ext cx="2755819" cy="1175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𝐂</m:t>
                        </m:r>
                      </m:e>
                      <m:sub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𝟔𝟎</m:t>
                        </m:r>
                      </m:sub>
                      <m:sup/>
                    </m:sSubSup>
                  </m:oMath>
                </a14:m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Buckminsterfullerene</a:t>
                </a:r>
              </a:p>
              <a:p>
                <a:pPr algn="ctr"/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 NGC 7023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  <a:p>
                <a:pPr algn="ctr"/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0.1 – 0.6 %  </a:t>
                </a:r>
              </a:p>
              <a:p>
                <a:pPr algn="ctr"/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K.Sellgren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(2010)</a:t>
                </a: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88" y="4856155"/>
                <a:ext cx="2755819" cy="1175386"/>
              </a:xfrm>
              <a:prstGeom prst="rect">
                <a:avLst/>
              </a:prstGeom>
              <a:blipFill>
                <a:blip r:embed="rId8"/>
                <a:stretch>
                  <a:fillRect r="-2212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47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53560" y="1997166"/>
                <a:ext cx="6809117" cy="72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Sellgren’s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observation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indicates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that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obs</m:t>
                        </m:r>
                      </m:sup>
                    </m:sSubSup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(2 µ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)=6000</m:t>
                    </m:r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and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our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calculation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gives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bSup>
                    <m:d>
                      <m:dPr>
                        <m:ctrlP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 µ</m:t>
                        </m:r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</a:rPr>
                      <m:t>=11.6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fr-FR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b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0" y="1997166"/>
                <a:ext cx="6809117" cy="722249"/>
              </a:xfrm>
              <a:prstGeom prst="rect">
                <a:avLst/>
              </a:prstGeom>
              <a:blipFill>
                <a:blip r:embed="rId2"/>
                <a:stretch>
                  <a:fillRect l="-716" t="-1695" b="-14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039472" y="2928882"/>
                <a:ext cx="2532488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obs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 µ</m:t>
                          </m:r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p>
                      </m:sSubSup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(2 </m:t>
                      </m:r>
                      <m:r>
                        <a:rPr lang="fr-FR" i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µ</m:t>
                      </m:r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33CC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72" y="2928882"/>
                <a:ext cx="2532488" cy="289310"/>
              </a:xfrm>
              <a:prstGeom prst="rect">
                <a:avLst/>
              </a:prstGeom>
              <a:blipFill>
                <a:blip r:embed="rId3"/>
                <a:stretch>
                  <a:fillRect l="-1687" t="-12500" r="-2892" b="-22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53559" y="3543096"/>
                <a:ext cx="6255287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Furthermore, </a:t>
                </a:r>
                <a:endParaRPr lang="fr-FR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			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P. Martini et al., ApJ (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1999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Carbone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=2.4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	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J.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Cardelli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(1996) 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59" y="3543096"/>
                <a:ext cx="6255287" cy="926407"/>
              </a:xfrm>
              <a:prstGeom prst="rect">
                <a:avLst/>
              </a:prstGeom>
              <a:blipFill>
                <a:blip r:embed="rId5"/>
                <a:stretch>
                  <a:fillRect l="-780" t="-3289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 droite 19"/>
          <p:cNvSpPr/>
          <p:nvPr/>
        </p:nvSpPr>
        <p:spPr>
          <a:xfrm>
            <a:off x="117953" y="5045284"/>
            <a:ext cx="563532" cy="3162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751095" y="5036937"/>
                <a:ext cx="8257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1% of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interstellar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the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observed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region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is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locked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𝟔𝟎</m:t>
                        </m:r>
                      </m:sub>
                    </m:sSub>
                  </m:oMath>
                </a14:m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cages</a:t>
                </a: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" y="5036937"/>
                <a:ext cx="8257867" cy="369332"/>
              </a:xfrm>
              <a:prstGeom prst="rect">
                <a:avLst/>
              </a:prstGeom>
              <a:blipFill>
                <a:blip r:embed="rId6"/>
                <a:stretch>
                  <a:fillRect l="-614" t="-66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751095" y="5416104"/>
                <a:ext cx="8474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0.5% of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interstellar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the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observed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region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locked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</m:sSub>
                  </m:oMath>
                </a14:m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cages</a:t>
                </a: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" y="5416104"/>
                <a:ext cx="8474788" cy="369332"/>
              </a:xfrm>
              <a:prstGeom prst="rect">
                <a:avLst/>
              </a:prstGeom>
              <a:blipFill>
                <a:blip r:embed="rId7"/>
                <a:stretch>
                  <a:fillRect l="-599" t="-66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3559" y="964457"/>
            <a:ext cx="562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abundance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9077288" y="4856155"/>
                <a:ext cx="2755819" cy="1175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𝐂</m:t>
                        </m:r>
                      </m:e>
                      <m:sub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𝟔𝟎</m:t>
                        </m:r>
                      </m:sub>
                      <m:sup/>
                    </m:sSubSup>
                  </m:oMath>
                </a14:m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Buckminsterfullerene</a:t>
                </a:r>
              </a:p>
              <a:p>
                <a:pPr algn="ctr"/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 NGC 7023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  <a:p>
                <a:pPr algn="ctr"/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0.1 – 0.6 %  </a:t>
                </a:r>
              </a:p>
              <a:p>
                <a:pPr algn="ctr"/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K.Sellgren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(2010)</a:t>
                </a: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88" y="4856155"/>
                <a:ext cx="2755819" cy="1175386"/>
              </a:xfrm>
              <a:prstGeom prst="rect">
                <a:avLst/>
              </a:prstGeom>
              <a:blipFill>
                <a:blip r:embed="rId8"/>
                <a:stretch>
                  <a:fillRect r="-2212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96000" y="3446743"/>
            <a:ext cx="581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Size distribution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contain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between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30 and 60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atoms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(0.5-1% of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interstellar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locked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up)</a:t>
            </a:r>
          </a:p>
        </p:txBody>
      </p:sp>
    </p:spTree>
    <p:extLst>
      <p:ext uri="{BB962C8B-B14F-4D97-AF65-F5344CB8AC3E}">
        <p14:creationId xmlns:p14="http://schemas.microsoft.com/office/powerpoint/2010/main" val="213924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681485" y="1645726"/>
            <a:ext cx="493871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18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8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8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8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NGC 7023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could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due to </a:t>
            </a:r>
            <a:r>
              <a:rPr lang="fr-FR" sz="18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18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~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</a:t>
            </a:r>
            <a:r>
              <a:rPr lang="fr-FR" sz="1800" baseline="-25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30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-C</a:t>
            </a:r>
            <a:r>
              <a:rPr lang="fr-FR" sz="1800" baseline="-250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60 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large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Individual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emit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molecular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spectrum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However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the collective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blackbody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-like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spectrum</a:t>
            </a:r>
            <a:endParaRPr lang="fr-FR" sz="1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18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has an influence on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band ratios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1800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cannot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account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the Extended </a:t>
            </a:r>
            <a:r>
              <a:rPr lang="fr-FR" sz="18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Red</a:t>
            </a:r>
            <a:r>
              <a:rPr lang="fr-FR" sz="18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Emission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53559" y="964457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Conclusion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6600825" y="1703718"/>
            <a:ext cx="19050" cy="3939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02832" y="3064626"/>
            <a:ext cx="6512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the future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  <a:r>
              <a:rPr lang="fr-FR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dirty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large PAH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species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and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correlation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with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AIBs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6877" y="4708263"/>
            <a:ext cx="311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Lacinbala et al. J. </a:t>
            </a:r>
            <a:r>
              <a:rPr lang="fr-FR" sz="1600" i="1" dirty="0" err="1"/>
              <a:t>Chem</a:t>
            </a:r>
            <a:r>
              <a:rPr lang="fr-FR" sz="1600" i="1" dirty="0"/>
              <a:t>. Phys. 2022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381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D1CF-DA78-40C1-8ECC-4718EBF9C20F}" type="slidenum">
              <a:rPr lang="fr-FR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fld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3559" y="96445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Outline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53035" y="2056390"/>
            <a:ext cx="813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Theoretical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investigation of </a:t>
            </a:r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r>
              <a:rPr lang="fr-FR" i="1" u="sng" baseline="-25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</a:t>
            </a:r>
            <a:r>
              <a:rPr lang="fr-FR" i="1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=24, 42, 60) </a:t>
            </a:r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radiative </a:t>
            </a:r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49895" y="3700741"/>
            <a:ext cx="6043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in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work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indent="-342900" algn="ctr">
              <a:buFont typeface="+mj-lt"/>
              <a:buAutoNum type="arabicPeriod"/>
            </a:pP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–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indent="-342900" algn="ctr">
              <a:buFont typeface="+mj-lt"/>
              <a:buAutoNum type="arabicPeriod"/>
            </a:pP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Collective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in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isolated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conditions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25191" y="2807796"/>
            <a:ext cx="51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Investigation over a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large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sample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4376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3249" y="3108321"/>
            <a:ext cx="3066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PhD </a:t>
            </a:r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Supervisor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Thomas Pino</a:t>
            </a:r>
          </a:p>
          <a:p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Université Paris-Saclay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Pascal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Parneix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Cyril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Falvo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Emmanuel Dartois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49313" y="675679"/>
            <a:ext cx="2674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Université de Toulouse: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Aude Simon</a:t>
            </a: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Mathias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Rapacioli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Université Grenoble-Alpes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Florent Calvo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55" y="4016084"/>
            <a:ext cx="1727487" cy="178373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80242" y="4835002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ANR PACHYNO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44" y="2151392"/>
            <a:ext cx="704105" cy="6216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23" y="1053786"/>
            <a:ext cx="1462633" cy="6975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9" y="332756"/>
            <a:ext cx="1893083" cy="18186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03569" y="3688289"/>
            <a:ext cx="1783966" cy="1001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44" y="4373405"/>
            <a:ext cx="1292525" cy="12925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" y="1100104"/>
            <a:ext cx="1777607" cy="1777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9313" y="3071380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Western Ontario </a:t>
            </a:r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University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Jan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Cami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631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 txBox="1">
                <a:spLocks noGrp="1"/>
              </p:cNvSpPr>
              <p:nvPr>
                <p:ph idx="4294967295"/>
              </p:nvPr>
            </p:nvSpPr>
            <p:spPr>
              <a:xfrm>
                <a:off x="638354" y="1842531"/>
                <a:ext cx="10244138" cy="356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fr-FR" sz="2000" dirty="0">
                    <a:solidFill>
                      <a:schemeClr val="accent2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Probability distribution 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of </a:t>
                </a:r>
                <a:r>
                  <a:rPr lang="fr-FR" sz="2000" b="1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time duration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between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two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successive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events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  <a:p>
                <a:pPr marL="0" indent="0">
                  <a:buNone/>
                </a:pPr>
                <a:endParaRPr lang="fr-FR" sz="20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endParaRPr lang="fr-FR" sz="20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At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each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kinetic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Monte Carlo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step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the </a:t>
                </a:r>
                <a:r>
                  <a:rPr lang="fr-FR" sz="2000" b="1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time duration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τ</m:t>
                    </m:r>
                    <m: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is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also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randomly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selected</a:t>
                </a: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.</a:t>
                </a:r>
                <a:endParaRPr lang="fr-FR" sz="2000" b="1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0" indent="0">
                  <a:buNone/>
                </a:pPr>
                <a:r>
                  <a:rPr lang="fr-FR" sz="2000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b="1" u="sng" dirty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8" name="Espace réservé du contenu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38354" y="1842531"/>
                <a:ext cx="10244138" cy="3565079"/>
              </a:xfrm>
              <a:prstGeom prst="rect">
                <a:avLst/>
              </a:prstGeom>
              <a:blipFill>
                <a:blip r:embed="rId2"/>
                <a:stretch>
                  <a:fillRect l="-1548" t="-10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383617" y="2918107"/>
                <a:ext cx="2516852" cy="320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τ</m:t>
                        </m:r>
                      </m:sup>
                    </m:sSup>
                  </m:oMath>
                </a14:m>
                <a:r>
                  <a:rPr lang="fr-FR" sz="2000" dirty="0"/>
                  <a:t> 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617" y="2918107"/>
                <a:ext cx="2516852" cy="320601"/>
              </a:xfrm>
              <a:prstGeom prst="rect">
                <a:avLst/>
              </a:prstGeom>
              <a:blipFill>
                <a:blip r:embed="rId3"/>
                <a:stretch>
                  <a:fillRect l="-3390" t="-7692" b="-3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727316" y="2808922"/>
                <a:ext cx="3059748" cy="781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pathways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16" y="2808922"/>
                <a:ext cx="3059748" cy="781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6065645" y="2971692"/>
            <a:ext cx="92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with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1965278" y="5269709"/>
            <a:ext cx="1114352" cy="5145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476962" y="5322621"/>
            <a:ext cx="58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This </a:t>
            </a:r>
            <a:r>
              <a:rPr lang="fr-FR" sz="2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gives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fr-FR" sz="2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kinetics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the relaxation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483139" y="3503140"/>
            <a:ext cx="1980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de-excitation</a:t>
            </a:r>
          </a:p>
          <a:p>
            <a:r>
              <a:rPr lang="fr-FR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</a:t>
            </a:r>
          </a:p>
          <a:p>
            <a:r>
              <a:rPr lang="fr-FR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Isomerization</a:t>
            </a:r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Dissociation</a:t>
            </a:r>
          </a:p>
        </p:txBody>
      </p:sp>
      <p:sp>
        <p:nvSpPr>
          <p:cNvPr id="4" name="Accolade ouvrante 3"/>
          <p:cNvSpPr/>
          <p:nvPr/>
        </p:nvSpPr>
        <p:spPr>
          <a:xfrm>
            <a:off x="9402790" y="3475843"/>
            <a:ext cx="140731" cy="9109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/>
          <p:nvPr/>
        </p:nvCxnSpPr>
        <p:spPr>
          <a:xfrm>
            <a:off x="8471141" y="3590162"/>
            <a:ext cx="776377" cy="326230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53559" y="964457"/>
            <a:ext cx="4950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Monte Carlo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method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(2)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/>
          <p:cNvSpPr txBox="1">
            <a:spLocks/>
          </p:cNvSpPr>
          <p:nvPr/>
        </p:nvSpPr>
        <p:spPr>
          <a:xfrm>
            <a:off x="345743" y="2362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Introduction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ISM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Temperature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fixed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-   Conclusion 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402942" y="382112"/>
            <a:ext cx="39374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391904" y="315273"/>
            <a:ext cx="0" cy="668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88791" y="428062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RF and VE  -  Rate expressions 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MC</a:t>
            </a:r>
          </a:p>
        </p:txBody>
      </p:sp>
    </p:spTree>
    <p:extLst>
      <p:ext uri="{BB962C8B-B14F-4D97-AF65-F5344CB8AC3E}">
        <p14:creationId xmlns:p14="http://schemas.microsoft.com/office/powerpoint/2010/main" val="4144693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H="1">
            <a:off x="5595582" y="1896980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182435" y="2339454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157049" y="2339454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9184943" y="1960985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Emitted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photons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345743" y="2362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Introduction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ISM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Temperature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fixed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-   Conclusion  </a:t>
            </a:r>
          </a:p>
        </p:txBody>
      </p:sp>
      <p:cxnSp>
        <p:nvCxnSpPr>
          <p:cNvPr id="47" name="Connecteur droit 46"/>
          <p:cNvCxnSpPr/>
          <p:nvPr/>
        </p:nvCxnSpPr>
        <p:spPr>
          <a:xfrm>
            <a:off x="2402942" y="382112"/>
            <a:ext cx="39374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391904" y="315273"/>
            <a:ext cx="0" cy="668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388791" y="428062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RF and VE  -  Rate expressions 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MC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53559" y="964457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Monte Carlo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method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19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H="1">
            <a:off x="5595582" y="1896980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182435" y="2339454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157049" y="2339454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/>
          <p:cNvSpPr/>
          <p:nvPr/>
        </p:nvSpPr>
        <p:spPr>
          <a:xfrm>
            <a:off x="5333596" y="2783325"/>
            <a:ext cx="1091821" cy="5657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3241147">
            <a:off x="4911839" y="3085634"/>
            <a:ext cx="267138" cy="536401"/>
          </a:xfrm>
          <a:prstGeom prst="downArrow">
            <a:avLst/>
          </a:prstGeom>
          <a:solidFill>
            <a:srgbClr val="837D2B"/>
          </a:solidFill>
          <a:ln>
            <a:solidFill>
              <a:srgbClr val="83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en arc 37"/>
          <p:cNvCxnSpPr>
            <a:stCxn id="23" idx="5"/>
          </p:cNvCxnSpPr>
          <p:nvPr/>
        </p:nvCxnSpPr>
        <p:spPr>
          <a:xfrm rot="16200000" flipH="1">
            <a:off x="6165607" y="3366117"/>
            <a:ext cx="750573" cy="550739"/>
          </a:xfrm>
          <a:prstGeom prst="curvedConnector3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162213" y="4100246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Randomly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 err="1">
                <a:solidFill>
                  <a:srgbClr val="008000"/>
                </a:solidFill>
              </a:rPr>
              <a:t>selected</a:t>
            </a:r>
            <a:endParaRPr lang="fr-FR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9676263" y="2386505"/>
                <a:ext cx="5838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  <a:p>
                <a:endParaRPr lang="fr-FR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263" y="2386505"/>
                <a:ext cx="58381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9184943" y="1960985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Emitted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photons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53559" y="964457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Monte Carlo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method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345743" y="2362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Introduction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ISM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Temperature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fixed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-   Conclusion  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2402942" y="382112"/>
            <a:ext cx="39374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391904" y="315273"/>
            <a:ext cx="0" cy="668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388791" y="428062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RF and VE  -  Rate expressions 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MC</a:t>
            </a:r>
          </a:p>
        </p:txBody>
      </p:sp>
    </p:spTree>
    <p:extLst>
      <p:ext uri="{BB962C8B-B14F-4D97-AF65-F5344CB8AC3E}">
        <p14:creationId xmlns:p14="http://schemas.microsoft.com/office/powerpoint/2010/main" val="2788780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H="1">
            <a:off x="5595582" y="1896980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182435" y="2339454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157049" y="2339454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/>
          <p:cNvSpPr/>
          <p:nvPr/>
        </p:nvSpPr>
        <p:spPr>
          <a:xfrm>
            <a:off x="5333596" y="2783325"/>
            <a:ext cx="1091821" cy="5657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3241147">
            <a:off x="4911839" y="3085634"/>
            <a:ext cx="267138" cy="536401"/>
          </a:xfrm>
          <a:prstGeom prst="downArrow">
            <a:avLst/>
          </a:prstGeom>
          <a:solidFill>
            <a:srgbClr val="837D2B"/>
          </a:solidFill>
          <a:ln>
            <a:solidFill>
              <a:srgbClr val="83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/>
          <p:cNvCxnSpPr/>
          <p:nvPr/>
        </p:nvCxnSpPr>
        <p:spPr>
          <a:xfrm flipH="1">
            <a:off x="2759116" y="3618871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345969" y="4061345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320583" y="4061345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135631" y="3876679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31" y="3876679"/>
                <a:ext cx="3802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rot="18894775">
                <a:off x="3806933" y="4114377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3806933" y="4114377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401313" y="3686672"/>
                <a:ext cx="140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313" y="3686672"/>
                <a:ext cx="140506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351525" y="4595972"/>
                <a:ext cx="137640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25" y="4595972"/>
                <a:ext cx="1376402" cy="391646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034702" y="4769945"/>
                <a:ext cx="1443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702" y="4769945"/>
                <a:ext cx="1443152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lipse 33"/>
          <p:cNvSpPr/>
          <p:nvPr/>
        </p:nvSpPr>
        <p:spPr>
          <a:xfrm>
            <a:off x="2361236" y="4522468"/>
            <a:ext cx="1313207" cy="5657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 rot="2626914">
            <a:off x="2239272" y="4997144"/>
            <a:ext cx="233175" cy="547630"/>
          </a:xfrm>
          <a:prstGeom prst="downArrow">
            <a:avLst/>
          </a:prstGeom>
          <a:solidFill>
            <a:srgbClr val="837D2B"/>
          </a:solidFill>
          <a:ln>
            <a:solidFill>
              <a:srgbClr val="83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en arc 37"/>
          <p:cNvCxnSpPr>
            <a:stCxn id="23" idx="5"/>
          </p:cNvCxnSpPr>
          <p:nvPr/>
        </p:nvCxnSpPr>
        <p:spPr>
          <a:xfrm rot="16200000" flipH="1">
            <a:off x="6165607" y="3366117"/>
            <a:ext cx="750573" cy="550739"/>
          </a:xfrm>
          <a:prstGeom prst="curvedConnector3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162213" y="4100246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Randomly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 err="1">
                <a:solidFill>
                  <a:srgbClr val="008000"/>
                </a:solidFill>
              </a:rPr>
              <a:t>selected</a:t>
            </a:r>
            <a:endParaRPr lang="fr-FR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9689911" y="2386505"/>
                <a:ext cx="555024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911" y="2386505"/>
                <a:ext cx="555024" cy="668645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9184943" y="1960985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Emitted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photons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7" name="Connecteur en arc 36"/>
          <p:cNvCxnSpPr/>
          <p:nvPr/>
        </p:nvCxnSpPr>
        <p:spPr>
          <a:xfrm rot="16200000" flipH="1">
            <a:off x="3502611" y="4983578"/>
            <a:ext cx="671599" cy="712565"/>
          </a:xfrm>
          <a:prstGeom prst="curvedConnector2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253160" y="5467652"/>
            <a:ext cx="196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Randomly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 err="1">
                <a:solidFill>
                  <a:srgbClr val="008000"/>
                </a:solidFill>
              </a:rPr>
              <a:t>selected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53559" y="964457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Monte Carlo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method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/>
          <p:cNvSpPr txBox="1">
            <a:spLocks/>
          </p:cNvSpPr>
          <p:nvPr/>
        </p:nvSpPr>
        <p:spPr>
          <a:xfrm>
            <a:off x="345743" y="2362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Introduction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ISM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Temperature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fixed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-   Conclusion  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2402942" y="382112"/>
            <a:ext cx="39374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391904" y="315273"/>
            <a:ext cx="0" cy="668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2388791" y="428062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RF and VE  -  Rate expressions 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MC</a:t>
            </a:r>
          </a:p>
        </p:txBody>
      </p:sp>
    </p:spTree>
    <p:extLst>
      <p:ext uri="{BB962C8B-B14F-4D97-AF65-F5344CB8AC3E}">
        <p14:creationId xmlns:p14="http://schemas.microsoft.com/office/powerpoint/2010/main" val="1678858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H="1">
            <a:off x="5595582" y="1896980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182435" y="2339454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157049" y="2339454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/>
          <p:cNvSpPr/>
          <p:nvPr/>
        </p:nvSpPr>
        <p:spPr>
          <a:xfrm>
            <a:off x="5333596" y="2783325"/>
            <a:ext cx="1091821" cy="5657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3241147">
            <a:off x="4911839" y="3085634"/>
            <a:ext cx="267138" cy="536401"/>
          </a:xfrm>
          <a:prstGeom prst="downArrow">
            <a:avLst/>
          </a:prstGeom>
          <a:solidFill>
            <a:srgbClr val="837D2B"/>
          </a:solidFill>
          <a:ln>
            <a:solidFill>
              <a:srgbClr val="83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/>
          <p:cNvCxnSpPr/>
          <p:nvPr/>
        </p:nvCxnSpPr>
        <p:spPr>
          <a:xfrm flipH="1">
            <a:off x="2759116" y="3618871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345969" y="4061345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320583" y="4061345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135631" y="3876679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31" y="3876679"/>
                <a:ext cx="3802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rot="18894775">
                <a:off x="3806933" y="4114377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3806933" y="4114377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401313" y="3686672"/>
                <a:ext cx="140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313" y="3686672"/>
                <a:ext cx="140506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351525" y="4595972"/>
                <a:ext cx="137640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25" y="4595972"/>
                <a:ext cx="1376402" cy="391646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034702" y="4769945"/>
                <a:ext cx="1443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702" y="4769945"/>
                <a:ext cx="1443152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lipse 33"/>
          <p:cNvSpPr/>
          <p:nvPr/>
        </p:nvSpPr>
        <p:spPr>
          <a:xfrm>
            <a:off x="2361236" y="4522468"/>
            <a:ext cx="1313207" cy="5657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 rot="2626914">
            <a:off x="2239272" y="4997144"/>
            <a:ext cx="233175" cy="547630"/>
          </a:xfrm>
          <a:prstGeom prst="downArrow">
            <a:avLst/>
          </a:prstGeom>
          <a:solidFill>
            <a:srgbClr val="837D2B"/>
          </a:solidFill>
          <a:ln>
            <a:solidFill>
              <a:srgbClr val="83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516690" y="5427195"/>
            <a:ext cx="79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C00FF"/>
                </a:solidFill>
              </a:rPr>
              <a:t>etc…</a:t>
            </a:r>
          </a:p>
        </p:txBody>
      </p:sp>
      <p:cxnSp>
        <p:nvCxnSpPr>
          <p:cNvPr id="38" name="Connecteur en arc 37"/>
          <p:cNvCxnSpPr>
            <a:stCxn id="23" idx="5"/>
          </p:cNvCxnSpPr>
          <p:nvPr/>
        </p:nvCxnSpPr>
        <p:spPr>
          <a:xfrm rot="16200000" flipH="1">
            <a:off x="6165607" y="3366117"/>
            <a:ext cx="750573" cy="550739"/>
          </a:xfrm>
          <a:prstGeom prst="curvedConnector3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162213" y="4100246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Randomly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 err="1">
                <a:solidFill>
                  <a:srgbClr val="008000"/>
                </a:solidFill>
              </a:rPr>
              <a:t>selected</a:t>
            </a:r>
            <a:endParaRPr lang="fr-FR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9662615" y="2386505"/>
                <a:ext cx="605487" cy="122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  <a:p>
                <a:r>
                  <a:rPr lang="fr-FR" dirty="0">
                    <a:solidFill>
                      <a:srgbClr val="CC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fr-FR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15" y="2386505"/>
                <a:ext cx="605487" cy="1222642"/>
              </a:xfrm>
              <a:prstGeom prst="rect">
                <a:avLst/>
              </a:prstGeom>
              <a:blipFill>
                <a:blip r:embed="rId14"/>
                <a:stretch>
                  <a:fillRect l="-80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9184943" y="1960985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Emitted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photons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2" name="Accolade fermante 41"/>
          <p:cNvSpPr/>
          <p:nvPr/>
        </p:nvSpPr>
        <p:spPr>
          <a:xfrm>
            <a:off x="10171819" y="2487305"/>
            <a:ext cx="256722" cy="10337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0428541" y="2842169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 MC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trajectory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2789" y="5799245"/>
            <a:ext cx="368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C00FF"/>
                </a:solidFill>
              </a:rPr>
              <a:t>until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there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is</a:t>
            </a:r>
            <a:r>
              <a:rPr lang="fr-FR" dirty="0">
                <a:solidFill>
                  <a:srgbClr val="CC00FF"/>
                </a:solidFill>
              </a:rPr>
              <a:t> no more </a:t>
            </a:r>
            <a:r>
              <a:rPr lang="fr-FR" dirty="0" err="1">
                <a:solidFill>
                  <a:srgbClr val="CC00FF"/>
                </a:solidFill>
              </a:rPr>
              <a:t>internal</a:t>
            </a:r>
            <a:r>
              <a:rPr lang="fr-FR" dirty="0">
                <a:solidFill>
                  <a:srgbClr val="CC00FF"/>
                </a:solidFill>
              </a:rPr>
              <a:t> </a:t>
            </a:r>
            <a:r>
              <a:rPr lang="fr-FR" dirty="0" err="1">
                <a:solidFill>
                  <a:srgbClr val="CC00FF"/>
                </a:solidFill>
              </a:rPr>
              <a:t>energy</a:t>
            </a:r>
            <a:endParaRPr lang="fr-FR" dirty="0">
              <a:solidFill>
                <a:srgbClr val="CC00FF"/>
              </a:solidFill>
            </a:endParaRPr>
          </a:p>
        </p:txBody>
      </p:sp>
      <p:cxnSp>
        <p:nvCxnSpPr>
          <p:cNvPr id="37" name="Connecteur en arc 36"/>
          <p:cNvCxnSpPr/>
          <p:nvPr/>
        </p:nvCxnSpPr>
        <p:spPr>
          <a:xfrm rot="16200000" flipH="1">
            <a:off x="3502611" y="4983578"/>
            <a:ext cx="671599" cy="712565"/>
          </a:xfrm>
          <a:prstGeom prst="curvedConnector2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253160" y="5467652"/>
            <a:ext cx="196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Randomly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 err="1">
                <a:solidFill>
                  <a:srgbClr val="008000"/>
                </a:solidFill>
              </a:rPr>
              <a:t>selected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53559" y="964457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Monte Carlo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method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re 1"/>
          <p:cNvSpPr txBox="1">
            <a:spLocks/>
          </p:cNvSpPr>
          <p:nvPr/>
        </p:nvSpPr>
        <p:spPr>
          <a:xfrm>
            <a:off x="345743" y="2362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Introduction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ISM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Temperature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fixed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-   Conclusion  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2402942" y="382112"/>
            <a:ext cx="39374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4391904" y="315273"/>
            <a:ext cx="0" cy="668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388791" y="428062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RF and VE  -  Rate expressions 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MC</a:t>
            </a:r>
          </a:p>
        </p:txBody>
      </p:sp>
    </p:spTree>
    <p:extLst>
      <p:ext uri="{BB962C8B-B14F-4D97-AF65-F5344CB8AC3E}">
        <p14:creationId xmlns:p14="http://schemas.microsoft.com/office/powerpoint/2010/main" val="61575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73" y="1635370"/>
                <a:ext cx="10002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 flipH="1">
            <a:off x="5595582" y="1896980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182435" y="2339454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157049" y="2339454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97" y="2154788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6643399" y="2392486"/>
                <a:ext cx="3802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63" y="2005725"/>
                <a:ext cx="81188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664" y="2858247"/>
                <a:ext cx="78451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68" y="3048054"/>
                <a:ext cx="87492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/>
          <p:cNvSpPr/>
          <p:nvPr/>
        </p:nvSpPr>
        <p:spPr>
          <a:xfrm>
            <a:off x="5333596" y="2783325"/>
            <a:ext cx="1091821" cy="5657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3241147">
            <a:off x="4911839" y="3085634"/>
            <a:ext cx="267138" cy="536401"/>
          </a:xfrm>
          <a:prstGeom prst="downArrow">
            <a:avLst/>
          </a:prstGeom>
          <a:solidFill>
            <a:srgbClr val="837D2B"/>
          </a:solidFill>
          <a:ln>
            <a:solidFill>
              <a:srgbClr val="83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04" y="3521037"/>
                <a:ext cx="19206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/>
          <p:cNvCxnSpPr/>
          <p:nvPr/>
        </p:nvCxnSpPr>
        <p:spPr>
          <a:xfrm flipH="1">
            <a:off x="2759116" y="3618871"/>
            <a:ext cx="764275" cy="1660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345969" y="4061345"/>
            <a:ext cx="382138" cy="475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320583" y="4061345"/>
            <a:ext cx="120064" cy="609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135631" y="3876679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31" y="3876679"/>
                <a:ext cx="3802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rot="18894775">
                <a:off x="3806933" y="4114377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⋱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94775">
                <a:off x="3806933" y="4114377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401313" y="3686672"/>
                <a:ext cx="1405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313" y="3686672"/>
                <a:ext cx="140506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351525" y="4595972"/>
                <a:ext cx="137640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25" y="4595972"/>
                <a:ext cx="1376402" cy="391646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034702" y="4769945"/>
                <a:ext cx="1443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702" y="4769945"/>
                <a:ext cx="1443152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lipse 33"/>
          <p:cNvSpPr/>
          <p:nvPr/>
        </p:nvSpPr>
        <p:spPr>
          <a:xfrm>
            <a:off x="2361236" y="4522468"/>
            <a:ext cx="1313207" cy="56572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 rot="2626914">
            <a:off x="2239272" y="4997144"/>
            <a:ext cx="233175" cy="547630"/>
          </a:xfrm>
          <a:prstGeom prst="downArrow">
            <a:avLst/>
          </a:prstGeom>
          <a:solidFill>
            <a:srgbClr val="837D2B"/>
          </a:solidFill>
          <a:ln>
            <a:solidFill>
              <a:srgbClr val="837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516690" y="5427195"/>
            <a:ext cx="79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etc…</a:t>
            </a:r>
          </a:p>
        </p:txBody>
      </p:sp>
      <p:cxnSp>
        <p:nvCxnSpPr>
          <p:cNvPr id="38" name="Connecteur en arc 37"/>
          <p:cNvCxnSpPr>
            <a:stCxn id="23" idx="5"/>
          </p:cNvCxnSpPr>
          <p:nvPr/>
        </p:nvCxnSpPr>
        <p:spPr>
          <a:xfrm rot="16200000" flipH="1">
            <a:off x="6165607" y="3366117"/>
            <a:ext cx="750573" cy="550739"/>
          </a:xfrm>
          <a:prstGeom prst="curvedConnector3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162213" y="4100246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Randomly</a:t>
            </a:r>
            <a:r>
              <a:rPr lang="fr-FR" dirty="0">
                <a:solidFill>
                  <a:srgbClr val="008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008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selected</a:t>
            </a:r>
            <a:endParaRPr lang="fr-FR" dirty="0">
              <a:solidFill>
                <a:srgbClr val="008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9662615" y="2386505"/>
                <a:ext cx="605487" cy="122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  <a:p>
                <a:r>
                  <a:rPr lang="fr-FR" dirty="0">
                    <a:solidFill>
                      <a:srgbClr val="CC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etc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fr-FR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15" y="2386505"/>
                <a:ext cx="605487" cy="1222642"/>
              </a:xfrm>
              <a:prstGeom prst="rect">
                <a:avLst/>
              </a:prstGeom>
              <a:blipFill>
                <a:blip r:embed="rId14"/>
                <a:stretch>
                  <a:fillRect l="-80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9184943" y="1960985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Emitted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photons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2" name="Accolade fermante 41"/>
          <p:cNvSpPr/>
          <p:nvPr/>
        </p:nvSpPr>
        <p:spPr>
          <a:xfrm>
            <a:off x="10171819" y="2487305"/>
            <a:ext cx="256722" cy="10337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e bas 1"/>
          <p:cNvSpPr/>
          <p:nvPr/>
        </p:nvSpPr>
        <p:spPr>
          <a:xfrm>
            <a:off x="9799086" y="4072950"/>
            <a:ext cx="409433" cy="10390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0292269" y="4346747"/>
                <a:ext cx="1858787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trajectories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269" y="4346747"/>
                <a:ext cx="1858787" cy="403637"/>
              </a:xfrm>
              <a:prstGeom prst="rect">
                <a:avLst/>
              </a:prstGeom>
              <a:blipFill>
                <a:blip r:embed="rId15"/>
                <a:stretch>
                  <a:fillRect t="-3030" b="-303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404284" y="5329943"/>
            <a:ext cx="3307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spectrum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resulting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relaxation cascade</a:t>
            </a:r>
            <a:endParaRPr lang="fr-FR" strike="sngStrike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10</a:t>
            </a:r>
          </a:p>
        </p:txBody>
      </p:sp>
      <p:cxnSp>
        <p:nvCxnSpPr>
          <p:cNvPr id="37" name="Connecteur en arc 36"/>
          <p:cNvCxnSpPr/>
          <p:nvPr/>
        </p:nvCxnSpPr>
        <p:spPr>
          <a:xfrm rot="16200000" flipH="1">
            <a:off x="3502611" y="4983578"/>
            <a:ext cx="671599" cy="712565"/>
          </a:xfrm>
          <a:prstGeom prst="curvedConnector2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253160" y="5467652"/>
            <a:ext cx="196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8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Randomly</a:t>
            </a:r>
            <a:r>
              <a:rPr lang="fr-FR" dirty="0">
                <a:solidFill>
                  <a:srgbClr val="008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008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selected</a:t>
            </a:r>
            <a:endParaRPr lang="fr-FR" dirty="0">
              <a:solidFill>
                <a:srgbClr val="008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53559" y="964457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Monte Carlo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method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52789" y="5799245"/>
            <a:ext cx="368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until</a:t>
            </a:r>
            <a:r>
              <a:rPr lang="fr-FR" dirty="0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there</a:t>
            </a:r>
            <a:r>
              <a:rPr lang="fr-FR" dirty="0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</a:t>
            </a:r>
            <a:r>
              <a:rPr lang="fr-FR" dirty="0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no more </a:t>
            </a:r>
            <a:r>
              <a:rPr lang="fr-FR" dirty="0" err="1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internal</a:t>
            </a:r>
            <a:r>
              <a:rPr lang="fr-FR" dirty="0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solidFill>
                  <a:srgbClr val="CC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energy</a:t>
            </a:r>
            <a:endParaRPr lang="fr-FR" dirty="0">
              <a:solidFill>
                <a:srgbClr val="CC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2" name="Titre 1"/>
          <p:cNvSpPr txBox="1">
            <a:spLocks/>
          </p:cNvSpPr>
          <p:nvPr/>
        </p:nvSpPr>
        <p:spPr>
          <a:xfrm>
            <a:off x="345743" y="2362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Introduction</a:t>
            </a:r>
            <a:r>
              <a:rPr lang="fr-FR" sz="16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ISM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Temperature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fixed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-   Conclusion  </a:t>
            </a:r>
          </a:p>
        </p:txBody>
      </p:sp>
      <p:cxnSp>
        <p:nvCxnSpPr>
          <p:cNvPr id="53" name="Connecteur droit 52"/>
          <p:cNvCxnSpPr/>
          <p:nvPr/>
        </p:nvCxnSpPr>
        <p:spPr>
          <a:xfrm>
            <a:off x="2402942" y="382112"/>
            <a:ext cx="39374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4391904" y="315273"/>
            <a:ext cx="0" cy="668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2388791" y="428062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RF and VE  -  Rate expressions 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kinetic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MC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0428541" y="2842169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 MC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trajectory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267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4" y="1192228"/>
            <a:ext cx="5720799" cy="437865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07455" y="1727982"/>
                <a:ext cx="1346844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fr-FR" dirty="0">
                  <a:solidFill>
                    <a:srgbClr val="C0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55" y="1727982"/>
                <a:ext cx="1346844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332975" y="1611974"/>
                <a:ext cx="6809117" cy="72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Sellgren’s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observation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indicates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that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obs</m:t>
                        </m:r>
                      </m:sup>
                    </m:sSubSup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(2 µ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)=6000</m:t>
                    </m:r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and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our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calculation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gives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bSup>
                    <m:d>
                      <m:dPr>
                        <m:ctrlP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 µ</m:t>
                        </m:r>
                        <m:r>
                          <a:rPr lang="fr-FR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</a:rPr>
                      <m:t>=11.6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fr-FR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b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mJy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975" y="1611974"/>
                <a:ext cx="6809117" cy="722249"/>
              </a:xfrm>
              <a:prstGeom prst="rect">
                <a:avLst/>
              </a:prstGeom>
              <a:blipFill>
                <a:blip r:embed="rId4"/>
                <a:stretch>
                  <a:fillRect l="-806" t="-840" b="-134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 flipV="1">
            <a:off x="1978215" y="2701616"/>
            <a:ext cx="0" cy="213085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030377" y="2701616"/>
            <a:ext cx="96053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960554" y="2484681"/>
                <a:ext cx="749949" cy="27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1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fr-FR" sz="1200" dirty="0">
                  <a:solidFill>
                    <a:srgbClr val="C0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54" y="2484681"/>
                <a:ext cx="749949" cy="279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718887" y="2543690"/>
                <a:ext cx="2532488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obs</m:t>
                          </m:r>
                        </m:sup>
                      </m:sSubSup>
                      <m:d>
                        <m:dPr>
                          <m:ctrlP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 µ</m:t>
                          </m:r>
                          <m:r>
                            <a:rPr lang="fr-F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sup>
                      </m:sSubSup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(2 µ</m:t>
                      </m:r>
                      <m:r>
                        <a:rPr lang="fr-FR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0033CC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887" y="2543690"/>
                <a:ext cx="2532488" cy="289310"/>
              </a:xfrm>
              <a:prstGeom prst="rect">
                <a:avLst/>
              </a:prstGeom>
              <a:blipFill>
                <a:blip r:embed="rId6"/>
                <a:stretch>
                  <a:fillRect l="-1442" t="-12500" r="-2644" b="-229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uble flèche horizontale 15"/>
          <p:cNvSpPr/>
          <p:nvPr/>
        </p:nvSpPr>
        <p:spPr>
          <a:xfrm>
            <a:off x="8439566" y="2549798"/>
            <a:ext cx="524774" cy="26485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320042" y="2465897"/>
                <a:ext cx="2343783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cm</a:t>
                </a:r>
                <a:r>
                  <a:rPr lang="fr-FR" baseline="40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042" y="2465897"/>
                <a:ext cx="2343783" cy="401072"/>
              </a:xfrm>
              <a:prstGeom prst="rect">
                <a:avLst/>
              </a:prstGeom>
              <a:blipFill>
                <a:blip r:embed="rId7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332974" y="3157904"/>
                <a:ext cx="6255287" cy="92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Furthermore, </a:t>
                </a:r>
                <a:endParaRPr lang="fr-FR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			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P. Martini et al., ApJ (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1999</a:t>
                </a:r>
                <a:r>
                  <a:rPr lang="it-IT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Carbone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=2.4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	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J.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Cardelli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(1996) 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974" y="3157904"/>
                <a:ext cx="6255287" cy="926407"/>
              </a:xfrm>
              <a:prstGeom prst="rect">
                <a:avLst/>
              </a:prstGeom>
              <a:blipFill>
                <a:blip r:embed="rId8"/>
                <a:stretch>
                  <a:fillRect l="-877" t="-3289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 droite 19"/>
          <p:cNvSpPr/>
          <p:nvPr/>
        </p:nvSpPr>
        <p:spPr>
          <a:xfrm>
            <a:off x="117953" y="5467978"/>
            <a:ext cx="563532" cy="3162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51095" y="5459631"/>
                <a:ext cx="8257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3% of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interstellar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the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observed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region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is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locked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𝟔𝟎</m:t>
                        </m:r>
                      </m:sub>
                    </m:sSub>
                  </m:oMath>
                </a14:m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cage isomers</a:t>
                </a: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" y="5459631"/>
                <a:ext cx="8257867" cy="369332"/>
              </a:xfrm>
              <a:prstGeom prst="rect">
                <a:avLst/>
              </a:prstGeom>
              <a:blipFill>
                <a:blip r:embed="rId9"/>
                <a:stretch>
                  <a:fillRect l="-590" t="-6667" b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51095" y="5838798"/>
                <a:ext cx="8474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2.5% of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interstellar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the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observed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region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locked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</m:sSub>
                  </m:oMath>
                </a14:m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cage isomers</a:t>
                </a: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95" y="5838798"/>
                <a:ext cx="8474788" cy="369332"/>
              </a:xfrm>
              <a:prstGeom prst="rect">
                <a:avLst/>
              </a:prstGeom>
              <a:blipFill>
                <a:blip r:embed="rId10"/>
                <a:stretch>
                  <a:fillRect l="-576" t="-6667" b="-3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3559" y="964457"/>
            <a:ext cx="562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abundance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estimation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19100" y="37084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014005" y="4301044"/>
            <a:ext cx="667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Size distribution: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contain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between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30 and 60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atoms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(1-3% of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interstellar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locked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up)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-87989" y="4424478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Spectral</a:t>
            </a:r>
          </a:p>
          <a:p>
            <a:pPr algn="ctr"/>
            <a:r>
              <a:rPr lang="fr-FR" sz="14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intensity</a:t>
            </a:r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9077288" y="5089065"/>
                <a:ext cx="2755819" cy="1175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𝐂</m:t>
                        </m:r>
                      </m:e>
                      <m:sub>
                        <m:r>
                          <a:rPr lang="fr-FR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𝟔𝟎</m:t>
                        </m:r>
                      </m:sub>
                      <m:sup/>
                    </m:sSubSup>
                  </m:oMath>
                </a14:m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Buckminsterfullerene</a:t>
                </a:r>
              </a:p>
              <a:p>
                <a:pPr algn="ctr"/>
                <a:r>
                  <a:rPr lang="fr-FR" b="1" dirty="0">
                    <a:solidFill>
                      <a:srgbClr val="00206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 NGC 7023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  <a:p>
                <a:pPr algn="ctr"/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0.1 – 0.6 %  </a:t>
                </a:r>
              </a:p>
              <a:p>
                <a:pPr algn="ctr"/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K.Sellgren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(2010)</a:t>
                </a: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88" y="5089065"/>
                <a:ext cx="2755819" cy="1175386"/>
              </a:xfrm>
              <a:prstGeom prst="rect">
                <a:avLst/>
              </a:prstGeom>
              <a:blipFill>
                <a:blip r:embed="rId11"/>
                <a:stretch>
                  <a:fillRect r="-2212" b="-36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-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504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89" y="3065038"/>
            <a:ext cx="3322920" cy="225685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53559" y="964457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Large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interstellar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molecules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8354" y="1669364"/>
                <a:ext cx="8177842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AIBs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suggest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the existence of </a:t>
                </a:r>
                <a:r>
                  <a:rPr lang="fr-FR" b="1" dirty="0" err="1">
                    <a:solidFill>
                      <a:schemeClr val="accent1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Polycyclic</a:t>
                </a: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solidFill>
                      <a:schemeClr val="accent1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Aromatic</a:t>
                </a: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  <a:p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   </a:t>
                </a:r>
                <a:r>
                  <a:rPr lang="fr-FR" b="1" dirty="0" err="1">
                    <a:solidFill>
                      <a:schemeClr val="accent1">
                        <a:lumMod val="75000"/>
                      </a:schemeClr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Hydrocarbon-like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ensemble (PAH-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like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</a:p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IR (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vibrational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emission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solidFill>
                      <a:srgbClr val="008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induced</a:t>
                </a:r>
                <a:r>
                  <a:rPr lang="fr-FR" dirty="0">
                    <a:solidFill>
                      <a:srgbClr val="008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  <a:p>
                <a:r>
                  <a:rPr lang="fr-FR" dirty="0">
                    <a:solidFill>
                      <a:srgbClr val="008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   by </a:t>
                </a:r>
                <a:r>
                  <a:rPr lang="fr-FR" dirty="0" err="1">
                    <a:solidFill>
                      <a:srgbClr val="008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electronic</a:t>
                </a:r>
                <a:r>
                  <a:rPr lang="fr-FR" dirty="0">
                    <a:solidFill>
                      <a:srgbClr val="008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excitation</a:t>
                </a:r>
              </a:p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Detected large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molecules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in the ISM: </a:t>
                </a: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dirty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dirty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  <m:sup>
                        <m:r>
                          <a:rPr lang="fr-FR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buckminsterfullerene</a:t>
                </a: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fr-FR" dirty="0">
                            <a:latin typeface="Cambria Math" panose="02040503050406030204" pitchFamily="18" charset="0"/>
                          </a:rPr>
                          <m:t>70</m:t>
                        </m:r>
                      </m:sub>
                    </m:sSub>
                  </m:oMath>
                </a14:m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		</a:t>
                </a:r>
                <a:r>
                  <a:rPr lang="fr-FR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J. </a:t>
                </a:r>
                <a:r>
                  <a:rPr lang="fr-FR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Cami</a:t>
                </a:r>
                <a:r>
                  <a:rPr lang="fr-FR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Science (2010) </a:t>
                </a:r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		K. </a:t>
                </a:r>
                <a:r>
                  <a:rPr lang="fr-FR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Sellgren</a:t>
                </a:r>
                <a:r>
                  <a:rPr lang="fr-FR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ApJ</a:t>
                </a:r>
                <a:r>
                  <a:rPr lang="fr-FR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(2010)</a:t>
                </a:r>
              </a:p>
              <a:p>
                <a:r>
                  <a:rPr lang="fr-FR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		E.K. Campbell et al., Nature (2015)</a:t>
                </a:r>
              </a:p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4" y="1669364"/>
                <a:ext cx="8177842" cy="4801314"/>
              </a:xfrm>
              <a:prstGeom prst="rect">
                <a:avLst/>
              </a:prstGeom>
              <a:blipFill>
                <a:blip r:embed="rId3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40096" y="3109636"/>
            <a:ext cx="2127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T. </a:t>
            </a:r>
            <a:r>
              <a:rPr lang="fr-FR" sz="14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Onaka</a:t>
            </a:r>
            <a:r>
              <a:rPr lang="fr-FR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</a:t>
            </a:r>
            <a:r>
              <a:rPr lang="fr-FR" sz="14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ApJ</a:t>
            </a:r>
            <a:r>
              <a:rPr lang="fr-FR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(2018)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11985" y="1768600"/>
            <a:ext cx="1534603" cy="25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4702072" y="2642913"/>
            <a:ext cx="310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AIBs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from</a:t>
            </a:r>
            <a:r>
              <a:rPr lang="fr-FR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NGC 2782 </a:t>
            </a:r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galaxy</a:t>
            </a:r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7746528" y="1669364"/>
            <a:ext cx="25879" cy="3808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113882" y="1669364"/>
            <a:ext cx="40796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	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Fullerene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formation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unknown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 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  <a:cs typeface="Amiri" panose="00000500000000000000" pitchFamily="2" charset="-78"/>
              </a:rPr>
              <a:t>⟶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presence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large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?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Large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have the </a:t>
            </a:r>
          </a:p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  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same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as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that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of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PAHs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9443" y="4068699"/>
            <a:ext cx="4587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400" b="1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Our question</a:t>
            </a:r>
            <a:r>
              <a:rPr lang="fr-FR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pPr lvl="1" algn="ctr"/>
            <a:r>
              <a:rPr lang="fr-FR" sz="2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What</a:t>
            </a:r>
            <a:r>
              <a:rPr lang="fr-FR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fr-FR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</a:t>
            </a:r>
            <a:r>
              <a:rPr lang="fr-FR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collective </a:t>
            </a:r>
            <a:r>
              <a:rPr lang="fr-FR" sz="2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signature of </a:t>
            </a:r>
            <a:r>
              <a:rPr lang="fr-FR" sz="2400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cosmic</a:t>
            </a:r>
            <a:r>
              <a:rPr lang="fr-FR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</a:p>
          <a:p>
            <a:pPr lvl="1"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large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r>
              <a:rPr lang="fr-FR" sz="2400" b="1" i="1" baseline="-25000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</a:t>
            </a:r>
            <a:r>
              <a:rPr lang="fr-FR" sz="24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?</a:t>
            </a: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" y="5373996"/>
            <a:ext cx="616746" cy="60395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754621" y="5321891"/>
            <a:ext cx="128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Wavelength</a:t>
            </a:r>
            <a:r>
              <a:rPr lang="fr-FR" sz="1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(µm)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3823231" y="3929594"/>
            <a:ext cx="1320618" cy="265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 rot="16200000">
                <a:off x="3967203" y="3989728"/>
                <a:ext cx="11297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/>
                  <a:t>Log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</a:rPr>
                      <m:t>ν</m:t>
                    </m:r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</m:oMath>
                </a14:m>
                <a:r>
                  <a:rPr lang="fr-FR" sz="1400" dirty="0"/>
                  <a:t> (W·m</a:t>
                </a:r>
                <a:r>
                  <a:rPr lang="fr-FR" sz="1400" baseline="30000" dirty="0"/>
                  <a:t>-2</a:t>
                </a:r>
                <a:r>
                  <a:rPr lang="fr-FR" sz="1400" dirty="0"/>
                  <a:t>)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67203" y="3989728"/>
                <a:ext cx="1129733" cy="215444"/>
              </a:xfrm>
              <a:prstGeom prst="rect">
                <a:avLst/>
              </a:prstGeom>
              <a:blipFill>
                <a:blip r:embed="rId5"/>
                <a:stretch>
                  <a:fillRect l="-25714" t="-8065" r="-51429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822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64" y="2107562"/>
            <a:ext cx="3428503" cy="256654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28" y="2197840"/>
            <a:ext cx="2865668" cy="246463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87900" y="5383078"/>
                <a:ext cx="107398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fr-FR" b="1" dirty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Large </a:t>
                </a:r>
                <a:r>
                  <a:rPr lang="fr-FR" b="1" dirty="0" err="1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clusters 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are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products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incomplete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combustion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Soot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precursors</a:t>
                </a:r>
                <a:r>
                  <a:rPr lang="fr-FR" b="1" dirty="0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?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Maybe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in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shock-induced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decomposition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buckminsterfulleren</a:t>
                </a:r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00" y="5383078"/>
                <a:ext cx="10739887" cy="923330"/>
              </a:xfrm>
              <a:prstGeom prst="rect">
                <a:avLst/>
              </a:prstGeom>
              <a:blipFill>
                <a:blip r:embed="rId4"/>
                <a:stretch>
                  <a:fillRect l="-397" t="-3947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86097" y="3371794"/>
            <a:ext cx="923027" cy="1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94226" y="3644163"/>
            <a:ext cx="1140775" cy="107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53559" y="964457"/>
            <a:ext cx="5743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Large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in the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laboratory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751908" y="168389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Cationic</a:t>
            </a:r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834961" y="167831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Anionic</a:t>
            </a:r>
            <a:endParaRPr lang="fr-FR" u="sng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3311" y="2142154"/>
            <a:ext cx="955343" cy="81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87900" y="2175450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Various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isomers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detected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</a:t>
            </a:r>
          </a:p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graphite laser ablation technique</a:t>
            </a:r>
          </a:p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ion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mobility</a:t>
            </a:r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b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experiments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8560" y="2014964"/>
            <a:ext cx="3028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G. </a:t>
            </a:r>
            <a:r>
              <a:rPr lang="fr-FR" sz="12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von</a:t>
            </a:r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2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Helden</a:t>
            </a:r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</a:t>
            </a:r>
            <a:r>
              <a:rPr lang="fr-FR" sz="12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J.Phys.Chem</a:t>
            </a:r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(1993)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4506" y="2013024"/>
            <a:ext cx="3745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N.G </a:t>
            </a:r>
            <a:r>
              <a:rPr lang="fr-FR" sz="12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Gotts</a:t>
            </a:r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al., Int. J. Mass </a:t>
            </a:r>
            <a:r>
              <a:rPr lang="fr-FR" sz="1200" i="1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Spectrom</a:t>
            </a:r>
            <a:r>
              <a:rPr lang="fr-FR" sz="12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(1995)</a:t>
            </a:r>
          </a:p>
        </p:txBody>
      </p:sp>
      <p:sp>
        <p:nvSpPr>
          <p:cNvPr id="40" name="Flèche à angle droit 39"/>
          <p:cNvSpPr/>
          <p:nvPr/>
        </p:nvSpPr>
        <p:spPr>
          <a:xfrm rot="5400000">
            <a:off x="2764659" y="3107711"/>
            <a:ext cx="522631" cy="526629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92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38353" y="1891213"/>
                <a:ext cx="1181818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Recent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theoretical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works</a:t>
                </a:r>
                <a:r>
                  <a:rPr lang="fr-FR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  <a:p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Diversity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of C</a:t>
                </a:r>
                <a:r>
                  <a:rPr lang="fr-FR" b="1" baseline="-25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24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C</a:t>
                </a:r>
                <a:r>
                  <a:rPr lang="fr-FR" b="1" baseline="-25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42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and C</a:t>
                </a:r>
                <a:r>
                  <a:rPr lang="fr-FR" b="1" baseline="-25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60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clusters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(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10</a:t>
                </a:r>
                <a:r>
                  <a:rPr lang="fr-FR" baseline="40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5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isomers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 and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their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structural </a:t>
                </a:r>
              </a:p>
              <a:p>
                <a:pPr lvl="3"/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   and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chemical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properties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through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order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parameters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M.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Bonnin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Phys.Rev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. A (2019)</a:t>
                </a:r>
              </a:p>
              <a:p>
                <a:pPr lvl="3"/>
                <a:endParaRPr lang="fr-FR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Vibrational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and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b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electronic</a:t>
                </a:r>
                <a:r>
                  <a:rPr lang="fr-FR" b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structures 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for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each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isomer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 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Dubosq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A&amp;A  (2019), C. </a:t>
                </a:r>
                <a:r>
                  <a:rPr lang="fr-FR" sz="1400" i="1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Dubosq</a:t>
                </a:r>
                <a:r>
                  <a:rPr lang="fr-FR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al., A&amp;A (2020)</a:t>
                </a:r>
              </a:p>
              <a:p>
                <a:pPr marL="1543050" lvl="3" indent="-171450">
                  <a:buFont typeface="Arial" panose="020B0604020202020204" pitchFamily="34" charset="0"/>
                  <a:buChar char="•"/>
                </a:pPr>
                <a:endParaRPr lang="fr-FR" sz="1200" i="1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1400" u="sng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u="sng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Family</a:t>
                </a:r>
                <a:r>
                  <a:rPr lang="fr-FR" u="sng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classification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 </a:t>
                </a:r>
                <a:r>
                  <a:rPr lang="fr-FR" dirty="0">
                    <a:solidFill>
                      <a:srgbClr val="C0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cages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:r>
                  <a:rPr lang="fr-FR" dirty="0">
                    <a:solidFill>
                      <a:srgbClr val="3EA047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flakes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:r>
                  <a:rPr lang="fr-FR" dirty="0" err="1">
                    <a:solidFill>
                      <a:srgbClr val="7030A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pretzels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:r>
                  <a:rPr lang="fr-FR" dirty="0" err="1">
                    <a:solidFill>
                      <a:srgbClr val="0070C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branched</a:t>
                </a:r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</a:t>
                </a:r>
                <a:r>
                  <a:rPr lang="fr-FR" baseline="-25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60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carbon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cluster </a:t>
                </a:r>
                <a:r>
                  <a:rPr lang="fr-FR" dirty="0" err="1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examples</a:t>
                </a:r>
                <a:r>
                  <a:rPr lang="fr-FR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: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3" y="1891213"/>
                <a:ext cx="11818189" cy="3046988"/>
              </a:xfrm>
              <a:prstGeom prst="rect">
                <a:avLst/>
              </a:prstGeom>
              <a:blipFill>
                <a:blip r:embed="rId2"/>
                <a:stretch>
                  <a:fillRect l="-464" t="-1000" b="-2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4880647" y="5745121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90668" y="5741998"/>
            <a:ext cx="63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3EA047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flake</a:t>
            </a:r>
            <a:endParaRPr lang="fr-FR" dirty="0">
              <a:solidFill>
                <a:srgbClr val="3EA047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15" y="4463494"/>
            <a:ext cx="998279" cy="110809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28" y="4520932"/>
            <a:ext cx="1121453" cy="99533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8" y="4313208"/>
            <a:ext cx="1242646" cy="125837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9366808" y="573920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branched</a:t>
            </a:r>
            <a:endParaRPr lang="fr-FR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71220" y="5741163"/>
            <a:ext cx="82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pretzel</a:t>
            </a:r>
            <a:endParaRPr lang="fr-FR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8461" y="4438641"/>
            <a:ext cx="1243340" cy="118310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3559" y="964457"/>
            <a:ext cx="6801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Investigated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large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in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this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work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798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7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3559" y="964457"/>
            <a:ext cx="10333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and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isolated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conditions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5" y="1659600"/>
            <a:ext cx="5863101" cy="4626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CC660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CC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arenthèse ouvrante 25"/>
          <p:cNvSpPr/>
          <p:nvPr/>
        </p:nvSpPr>
        <p:spPr>
          <a:xfrm rot="16200000">
            <a:off x="2828692" y="1676208"/>
            <a:ext cx="81865" cy="1758830"/>
          </a:xfrm>
          <a:prstGeom prst="leftBracket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arenthèse ouvrante 26"/>
          <p:cNvSpPr/>
          <p:nvPr/>
        </p:nvSpPr>
        <p:spPr>
          <a:xfrm rot="16200000">
            <a:off x="906590" y="1919819"/>
            <a:ext cx="81866" cy="1271608"/>
          </a:xfrm>
          <a:prstGeom prst="leftBracke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63351" y="262122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66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00808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2293275" y="2621227"/>
            <a:ext cx="12413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808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radiationless</a:t>
            </a:r>
            <a:endParaRPr lang="fr-FR" sz="1600" dirty="0">
              <a:solidFill>
                <a:srgbClr val="00808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vib</m:t>
                        </m:r>
                      </m:sub>
                    </m:sSub>
                  </m:oMath>
                </a14:m>
                <a:r>
                  <a:rPr lang="fr-FR" sz="2400" dirty="0"/>
                  <a:t> &lt;&lt;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IC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IIC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IVR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  <a:blipFill>
                <a:blip r:embed="rId6"/>
                <a:stretch>
                  <a:fillRect l="-399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635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5" y="1658378"/>
            <a:ext cx="5863101" cy="4626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CC660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CC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arenthèse ouvrante 21"/>
          <p:cNvSpPr/>
          <p:nvPr/>
        </p:nvSpPr>
        <p:spPr>
          <a:xfrm rot="16200000">
            <a:off x="2828692" y="1676208"/>
            <a:ext cx="81865" cy="1758830"/>
          </a:xfrm>
          <a:prstGeom prst="leftBracket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enthèse ouvrante 22"/>
          <p:cNvSpPr/>
          <p:nvPr/>
        </p:nvSpPr>
        <p:spPr>
          <a:xfrm rot="16200000">
            <a:off x="906590" y="1919819"/>
            <a:ext cx="81866" cy="1271608"/>
          </a:xfrm>
          <a:prstGeom prst="leftBracke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53559" y="964457"/>
            <a:ext cx="10333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and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isolated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conditions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63351" y="262122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66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00808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blipFill>
                <a:blip r:embed="rId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2293275" y="2621227"/>
            <a:ext cx="12413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808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radiationless</a:t>
            </a:r>
            <a:endParaRPr lang="fr-FR" sz="1600" dirty="0">
              <a:solidFill>
                <a:srgbClr val="00808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vib</m:t>
                        </m:r>
                      </m:sub>
                    </m:sSub>
                  </m:oMath>
                </a14:m>
                <a:r>
                  <a:rPr lang="fr-FR" sz="2400" dirty="0"/>
                  <a:t> &lt;&lt;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IC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IIC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IVR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  <a:blipFill>
                <a:blip r:embed="rId7"/>
                <a:stretch>
                  <a:fillRect l="-399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fr-FR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7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178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>
          <a:xfrm flipV="1">
            <a:off x="681485" y="1499304"/>
            <a:ext cx="11094660" cy="169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37" y="1658386"/>
            <a:ext cx="5867779" cy="463027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53559" y="964457"/>
            <a:ext cx="10333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Recurrent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fluorescence and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vibrational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isolated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CC660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CC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4" y="2916909"/>
                <a:ext cx="1090427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arenthèse ouvrante 27"/>
          <p:cNvSpPr/>
          <p:nvPr/>
        </p:nvSpPr>
        <p:spPr>
          <a:xfrm rot="16200000">
            <a:off x="2828692" y="1676208"/>
            <a:ext cx="81865" cy="1758830"/>
          </a:xfrm>
          <a:prstGeom prst="leftBracket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enthèse ouvrante 28"/>
          <p:cNvSpPr/>
          <p:nvPr/>
        </p:nvSpPr>
        <p:spPr>
          <a:xfrm rot="16200000">
            <a:off x="906590" y="1919819"/>
            <a:ext cx="81866" cy="1271608"/>
          </a:xfrm>
          <a:prstGeom prst="leftBracke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63351" y="262122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66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00808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fr-FR" sz="12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fr-FR" sz="12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19" y="2916909"/>
                <a:ext cx="1071127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2293275" y="2621227"/>
            <a:ext cx="124130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808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radiationless</a:t>
            </a:r>
            <a:endParaRPr lang="fr-FR" sz="1600" dirty="0">
              <a:solidFill>
                <a:srgbClr val="00808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vib</m:t>
                        </m:r>
                      </m:sub>
                    </m:sSub>
                  </m:oMath>
                </a14:m>
                <a:r>
                  <a:rPr lang="fr-FR" sz="2400" dirty="0"/>
                  <a:t> &lt;&lt;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IC</m:t>
                        </m:r>
                      </m:sub>
                    </m:sSub>
                  </m:oMath>
                </a14:m>
                <a:r>
                  <a:rPr lang="fr-FR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i="0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IIC</m:t>
                        </m:r>
                      </m:sub>
                    </m:sSub>
                  </m:oMath>
                </a14:m>
                <a:r>
                  <a:rPr lang="fr-FR" sz="2400" dirty="0"/>
                  <a:t>,</a:t>
                </a:r>
                <a14:m>
                  <m:oMath xmlns:m="http://schemas.openxmlformats.org/officeDocument/2006/math">
                    <m:r>
                      <a:rPr lang="fr-FR" sz="2400" b="0" i="0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400" b="0" i="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IVR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3" y="2084933"/>
                <a:ext cx="4587828" cy="461665"/>
              </a:xfrm>
              <a:prstGeom prst="rect">
                <a:avLst/>
              </a:prstGeom>
              <a:blipFill>
                <a:blip r:embed="rId6"/>
                <a:stretch>
                  <a:fillRect l="-399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fr-FR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7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373453" y="106756"/>
            <a:ext cx="11500514" cy="348212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clusters  -  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Photophysical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processes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Modelisation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- 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near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-IR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emission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223092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76118</TotalTime>
  <Words>3336</Words>
  <Application>Microsoft Macintosh PowerPoint</Application>
  <PresentationFormat>Grand écran</PresentationFormat>
  <Paragraphs>586</Paragraphs>
  <Slides>37</Slides>
  <Notes>0</Notes>
  <HiddenSlides>7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Amiri</vt:lpstr>
      <vt:lpstr>Arial</vt:lpstr>
      <vt:lpstr>Calibri</vt:lpstr>
      <vt:lpstr>Calibri Light</vt:lpstr>
      <vt:lpstr>Cambria Math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Ozan Lacinbala</dc:creator>
  <cp:lastModifiedBy>Francois Levrier</cp:lastModifiedBy>
  <cp:revision>849</cp:revision>
  <dcterms:created xsi:type="dcterms:W3CDTF">2021-08-11T18:29:45Z</dcterms:created>
  <dcterms:modified xsi:type="dcterms:W3CDTF">2022-10-26T13:45:00Z</dcterms:modified>
</cp:coreProperties>
</file>