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0" r:id="rId3"/>
    <p:sldId id="257" r:id="rId4"/>
    <p:sldId id="301" r:id="rId5"/>
    <p:sldId id="261" r:id="rId6"/>
    <p:sldId id="299" r:id="rId7"/>
    <p:sldId id="290" r:id="rId8"/>
    <p:sldId id="302" r:id="rId9"/>
    <p:sldId id="304" r:id="rId10"/>
    <p:sldId id="305" r:id="rId11"/>
  </p:sldIdLst>
  <p:sldSz cx="12192000" cy="6858000"/>
  <p:notesSz cx="6797675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840"/>
    <a:srgbClr val="108597"/>
    <a:srgbClr val="31DBFF"/>
    <a:srgbClr val="2F528F"/>
    <a:srgbClr val="5579DD"/>
    <a:srgbClr val="1E588B"/>
    <a:srgbClr val="A81259"/>
    <a:srgbClr val="FF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8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900EF-A79E-49E2-84C7-2A8BFDBBE78B}" type="datetimeFigureOut">
              <a:rPr lang="fr-FR" smtClean="0"/>
              <a:t>19/10/2022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01C2A-3B69-428A-B917-9A02CC35ADC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465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05DE4-8586-44A7-A7F5-F1286204607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936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05DE4-8586-44A7-A7F5-F1286204607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5608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2920CCF-849F-EF00-D3FC-5C0A0C938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77972378-9060-F703-5B1C-B2451903E4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A939BB6-9362-306D-FD7F-49DD370CC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E3D2-2A76-4615-B558-595CAB984174}" type="datetimeFigureOut">
              <a:rPr lang="fr-FR" smtClean="0"/>
              <a:t>19/10/2022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0A4D33B-A664-7AF3-9F0E-049F4D55D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AACEF66-068E-0D49-CFDA-207FE144F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B1D6-E926-4BFA-BC75-BD6297D7C0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93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CAE2DBC-D862-3878-59F0-4B8B6F9A1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5DAE733D-4633-D4EF-51F7-F26B8BB35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99E871C-06B9-1B0C-C336-2011A21FD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E3D2-2A76-4615-B558-595CAB984174}" type="datetimeFigureOut">
              <a:rPr lang="fr-FR" smtClean="0"/>
              <a:t>19/10/2022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8815552-C794-331B-6C0A-E2A177B36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0792F85-5D9C-F96B-50A9-F2EBF3475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B1D6-E926-4BFA-BC75-BD6297D7C0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937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CB14AB01-2042-6B98-1A9E-60A6AB5A4F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9BF77B2A-834A-EA88-BFD3-09F17D95FE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49FC0F0-F307-5537-CBB5-CDFDBF9A5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E3D2-2A76-4615-B558-595CAB984174}" type="datetimeFigureOut">
              <a:rPr lang="fr-FR" smtClean="0"/>
              <a:t>19/10/2022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491713B-1054-3B36-65B0-6430E858B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509CE96-7C52-956D-7CA3-E49C74F5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B1D6-E926-4BFA-BC75-BD6297D7C0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7649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6FA5BA1-EDDC-B10D-1E95-4648589F8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C542117-F4BF-C858-0675-A09013101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504F589-67C5-965A-478E-94A7DB81E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E3D2-2A76-4615-B558-595CAB984174}" type="datetimeFigureOut">
              <a:rPr lang="fr-FR" smtClean="0"/>
              <a:t>19/10/2022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1A1C845-9425-E158-D17B-C93D01509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FC3D6A8-1047-B551-05C8-3412BC414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B1D6-E926-4BFA-BC75-BD6297D7C0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4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F92D001-3897-374A-C5CE-2404BF1E7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C67CC7EB-E8C3-F522-09F4-4FD9F0A74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6B99848-D5CB-8EFE-4389-4B9AF249D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E3D2-2A76-4615-B558-595CAB984174}" type="datetimeFigureOut">
              <a:rPr lang="fr-FR" smtClean="0"/>
              <a:t>19/10/2022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67B6C3B-2C59-F24A-810F-E7D429E6A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926D11D-AE73-DAA4-F912-6E18E2B6F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B1D6-E926-4BFA-BC75-BD6297D7C0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9074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1882AA9-47FA-C610-2C16-FFFF2DCFC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F9918B5-E0E9-E67E-6511-60FEFD077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64181A97-EF07-B142-536B-F041D6B95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D410DC92-D7AF-40BE-6415-9F8D5C3BB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E3D2-2A76-4615-B558-595CAB984174}" type="datetimeFigureOut">
              <a:rPr lang="fr-FR" smtClean="0"/>
              <a:t>19/10/2022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BF4FDBD-E096-0924-AA4C-BFF44CC1A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C2032BDE-772F-C8FA-CD1E-1A0DAD1C4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B1D6-E926-4BFA-BC75-BD6297D7C0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971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8380206-848E-F95D-40E6-531C4D786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2A75FC2E-EBA4-CEC7-196E-697831E60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14654038-CC81-2789-74C8-328332401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47F303DF-43C8-C12F-CB89-D98C13DEEC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04EE0C8B-02BA-96BB-DCFC-0606F7265B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8415AB45-1A3A-24C4-6444-001B93A7F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E3D2-2A76-4615-B558-595CAB984174}" type="datetimeFigureOut">
              <a:rPr lang="fr-FR" smtClean="0"/>
              <a:t>19/10/2022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5B817DE3-814F-F7A9-91AF-558CFD4C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DD2E65E3-2E05-C55F-5AC7-60ABEFACF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B1D6-E926-4BFA-BC75-BD6297D7C0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7383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6824D93-254F-A6C3-684B-BFD7339CE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D5B1C397-2659-8D5A-D7A9-AEE1FA66D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E3D2-2A76-4615-B558-595CAB984174}" type="datetimeFigureOut">
              <a:rPr lang="fr-FR" smtClean="0"/>
              <a:t>19/10/2022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B5D80E2-5708-5570-F3B1-9FB65479C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63A0EE61-62BE-0158-E399-703C96B08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B1D6-E926-4BFA-BC75-BD6297D7C0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3075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F5AB584E-9F3D-8425-8B81-3121BF82E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E3D2-2A76-4615-B558-595CAB984174}" type="datetimeFigureOut">
              <a:rPr lang="fr-FR" smtClean="0"/>
              <a:t>19/10/2022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49262184-8EC0-FAD7-88EC-3C5BCD9B7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47C631E5-911B-25DC-1B21-8B96CCC9C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B1D6-E926-4BFA-BC75-BD6297D7C0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6896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63AD101-CEA8-608E-5051-BEEAF54BC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810A1C4B-8187-50F5-C8BB-1C1B20B76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2F33DD12-911C-E616-E918-D3FE9457C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E59425F1-4F08-F46A-5152-411E7A874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E3D2-2A76-4615-B558-595CAB984174}" type="datetimeFigureOut">
              <a:rPr lang="fr-FR" smtClean="0"/>
              <a:t>19/10/2022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367D20CC-86EC-7CBA-2F5F-18CE3751F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BC6976B-50AE-51BE-A6AC-E22C0AF61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B1D6-E926-4BFA-BC75-BD6297D7C0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8321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7C3ED1B-B022-B06B-D3C3-445ABB38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42BC0DD3-C1B0-3590-38F1-0B8769303F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06E92D3E-FAB4-618A-31B0-804CFF890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B6B36F13-C7EC-AF3F-6499-D80634B1D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E3D2-2A76-4615-B558-595CAB984174}" type="datetimeFigureOut">
              <a:rPr lang="fr-FR" smtClean="0"/>
              <a:t>19/10/2022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02542273-8984-C9E9-2E2D-CA5CF81A5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9ED7A3D7-EA2F-8A53-52C7-A21745439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6B1D6-E926-4BFA-BC75-BD6297D7C0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2795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38FA9652-6A94-B262-40DE-A4229F52B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9237875E-3374-CE8C-3D60-39E21BE73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1FF74D8-EFE0-0BFD-A383-8CDDA5FD92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E3D2-2A76-4615-B558-595CAB984174}" type="datetimeFigureOut">
              <a:rPr lang="fr-FR" smtClean="0"/>
              <a:t>19/10/2022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DF12FA2-9951-3E4E-1681-7056C2B052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D697E04-834B-90A3-04D6-D41ACACBD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6B1D6-E926-4BFA-BC75-BD6297D7C0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07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!!BGRectangle">
            <a:extLst>
              <a:ext uri="{FF2B5EF4-FFF2-40B4-BE49-F238E27FC236}">
                <a16:creationId xmlns:a16="http://schemas.microsoft.com/office/drawing/2014/main" xmlns="" id="{F1611BA9-268A-49A6-84F8-FC91536686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20EB187-900F-4AF5-813B-101456D9FD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87FAF22-7509-AA5D-29D8-8A8BC19247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BDF4A8EB-E559-3575-4FC5-8B0089C6A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7349" y="1200152"/>
            <a:ext cx="6897171" cy="4457696"/>
          </a:xfrm>
        </p:spPr>
        <p:txBody>
          <a:bodyPr anchor="ctr">
            <a:normAutofit/>
          </a:bodyPr>
          <a:lstStyle/>
          <a:p>
            <a:pPr algn="l"/>
            <a:r>
              <a:rPr lang="fr-FR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Cosmic</a:t>
            </a:r>
            <a:r>
              <a:rPr lang="fr-FR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fr-FR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dust</a:t>
            </a:r>
            <a:r>
              <a:rPr lang="fr-FR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fr-FR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might</a:t>
            </a:r>
            <a:r>
              <a:rPr lang="fr-FR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 condense </a:t>
            </a:r>
            <a:r>
              <a:rPr lang="fr-FR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less</a:t>
            </a:r>
            <a:r>
              <a:rPr lang="fr-FR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fr-FR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gas</a:t>
            </a:r>
            <a:r>
              <a:rPr lang="fr-FR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fr-FR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than</a:t>
            </a:r>
            <a:r>
              <a:rPr lang="fr-FR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fr-FR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previously</a:t>
            </a:r>
            <a:r>
              <a:rPr lang="fr-FR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fr-FR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thought</a:t>
            </a:r>
            <a:r>
              <a:rPr lang="fr-FR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/>
            </a:r>
            <a:br>
              <a:rPr lang="fr-FR" sz="440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fr-FR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/>
            </a:r>
            <a:br>
              <a:rPr lang="fr-FR" sz="440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fr-FR" sz="3600" i="1" dirty="0">
                <a:solidFill>
                  <a:srgbClr val="FFFFFF"/>
                </a:solidFill>
                <a:latin typeface="Century Gothic" panose="020B0502020202020204" pitchFamily="34" charset="0"/>
              </a:rPr>
              <a:t>A </a:t>
            </a:r>
            <a:r>
              <a:rPr lang="fr-FR" sz="3600" i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laboratory</a:t>
            </a:r>
            <a:r>
              <a:rPr lang="fr-FR" sz="3600" i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fr-FR" sz="3600" i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study</a:t>
            </a:r>
            <a:r>
              <a:rPr lang="fr-FR" sz="3600" i="1" dirty="0">
                <a:solidFill>
                  <a:srgbClr val="FFFFFF"/>
                </a:solidFill>
                <a:latin typeface="Century Gothic" panose="020B0502020202020204" pitchFamily="34" charset="0"/>
              </a:rPr>
              <a:t> of the </a:t>
            </a:r>
            <a:r>
              <a:rPr lang="fr-FR" sz="3600" i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sticking</a:t>
            </a:r>
            <a:r>
              <a:rPr lang="fr-FR" sz="3600" i="1" dirty="0">
                <a:solidFill>
                  <a:srgbClr val="FFFFFF"/>
                </a:solidFill>
                <a:latin typeface="Century Gothic" panose="020B0502020202020204" pitchFamily="34" charset="0"/>
              </a:rPr>
              <a:t> coefficients of </a:t>
            </a:r>
            <a:r>
              <a:rPr lang="fr-FR" sz="3600" i="1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ice</a:t>
            </a:r>
            <a:r>
              <a:rPr lang="fr-FR" sz="3600" i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fr-FR" sz="3600" i="1" dirty="0">
                <a:solidFill>
                  <a:srgbClr val="FFFFFF"/>
                </a:solidFill>
                <a:latin typeface="Century Gothic" panose="020B0502020202020204" pitchFamily="34" charset="0"/>
              </a:rPr>
              <a:t>on </a:t>
            </a:r>
            <a:r>
              <a:rPr lang="fr-FR" sz="3600" i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small</a:t>
            </a:r>
            <a:r>
              <a:rPr lang="fr-FR" sz="3600" i="1" dirty="0">
                <a:solidFill>
                  <a:srgbClr val="FFFFFF"/>
                </a:solidFill>
                <a:latin typeface="Century Gothic" panose="020B0502020202020204" pitchFamily="34" charset="0"/>
              </a:rPr>
              <a:t>-grain analogues</a:t>
            </a:r>
            <a:endParaRPr lang="fr-FR" sz="4400" i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21D2FAF0-7C72-A2E0-0459-5D1DD10C2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933" y="1200152"/>
            <a:ext cx="3500812" cy="4457696"/>
          </a:xfrm>
        </p:spPr>
        <p:txBody>
          <a:bodyPr anchor="ctr">
            <a:normAutofit/>
          </a:bodyPr>
          <a:lstStyle/>
          <a:p>
            <a:pPr algn="r"/>
            <a:r>
              <a:rPr lang="fr-FR" sz="2600" dirty="0">
                <a:solidFill>
                  <a:srgbClr val="92D050"/>
                </a:solidFill>
                <a:latin typeface="Century Gothic" panose="020B0502020202020204" pitchFamily="34" charset="0"/>
              </a:rPr>
              <a:t>C. Laffon</a:t>
            </a:r>
          </a:p>
          <a:p>
            <a:pPr algn="r"/>
            <a:r>
              <a:rPr lang="fr-FR" sz="2600" dirty="0">
                <a:solidFill>
                  <a:srgbClr val="92D050"/>
                </a:solidFill>
                <a:latin typeface="Century Gothic" panose="020B0502020202020204" pitchFamily="34" charset="0"/>
              </a:rPr>
              <a:t>O. Grauby</a:t>
            </a:r>
          </a:p>
          <a:p>
            <a:pPr algn="r"/>
            <a:r>
              <a:rPr lang="fr-FR" sz="2600" dirty="0">
                <a:solidFill>
                  <a:srgbClr val="92D050"/>
                </a:solidFill>
                <a:latin typeface="Century Gothic" panose="020B0502020202020204" pitchFamily="34" charset="0"/>
              </a:rPr>
              <a:t> D. Ferry</a:t>
            </a:r>
          </a:p>
          <a:p>
            <a:pPr algn="r"/>
            <a:r>
              <a:rPr lang="fr-FR" sz="2600" u="sng" dirty="0">
                <a:solidFill>
                  <a:srgbClr val="92D050"/>
                </a:solidFill>
                <a:latin typeface="Century Gothic" panose="020B0502020202020204" pitchFamily="34" charset="0"/>
              </a:rPr>
              <a:t>Ph. Parent</a:t>
            </a:r>
            <a:r>
              <a:rPr lang="fr-FR" sz="2600" dirty="0">
                <a:solidFill>
                  <a:srgbClr val="92D050"/>
                </a:solidFill>
                <a:latin typeface="Century Gothic" panose="020B0502020202020204" pitchFamily="34" charset="0"/>
              </a:rPr>
              <a:t>*</a:t>
            </a:r>
          </a:p>
          <a:p>
            <a:pPr algn="r"/>
            <a:r>
              <a:rPr lang="fr-FR" sz="2600" i="1" dirty="0">
                <a:solidFill>
                  <a:srgbClr val="92D050"/>
                </a:solidFill>
                <a:latin typeface="Century Gothic" panose="020B0502020202020204" pitchFamily="34" charset="0"/>
              </a:rPr>
              <a:t>Aix Marseille Univ, CNRS, CINaM, Marseille, France</a:t>
            </a:r>
          </a:p>
          <a:p>
            <a:pPr algn="r"/>
            <a:r>
              <a:rPr lang="fr-FR" sz="2600" dirty="0">
                <a:solidFill>
                  <a:srgbClr val="0070C0"/>
                </a:solidFill>
                <a:latin typeface="Century Gothic" panose="020B0502020202020204" pitchFamily="34" charset="0"/>
              </a:rPr>
              <a:t>*</a:t>
            </a:r>
            <a:r>
              <a:rPr lang="fr-FR" sz="1800" dirty="0">
                <a:solidFill>
                  <a:srgbClr val="0070C0"/>
                </a:solidFill>
                <a:latin typeface="Century Gothic" panose="020B0502020202020204" pitchFamily="34" charset="0"/>
              </a:rPr>
              <a:t>philippe.parent@univ-amu.fr</a:t>
            </a:r>
            <a:endParaRPr lang="fr-FR" sz="26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!!Line">
            <a:extLst>
              <a:ext uri="{FF2B5EF4-FFF2-40B4-BE49-F238E27FC236}">
                <a16:creationId xmlns:a16="http://schemas.microsoft.com/office/drawing/2014/main" xmlns="" id="{1825D5AF-D278-4D9A-A4F5-A1A1D35076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59936" y="2286000"/>
            <a:ext cx="27432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14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960018" y="1012295"/>
            <a:ext cx="6441676" cy="1438372"/>
            <a:chOff x="2960018" y="1012295"/>
            <a:chExt cx="6441676" cy="1438372"/>
          </a:xfrm>
        </p:grpSpPr>
        <p:sp>
          <p:nvSpPr>
            <p:cNvPr id="4" name="Rectangle 3"/>
            <p:cNvSpPr/>
            <p:nvPr/>
          </p:nvSpPr>
          <p:spPr>
            <a:xfrm rot="10800000">
              <a:off x="3181195" y="1670162"/>
              <a:ext cx="6079068" cy="780505"/>
            </a:xfrm>
            <a:prstGeom prst="rect">
              <a:avLst/>
            </a:prstGeom>
            <a:gradFill flip="none" rotWithShape="1">
              <a:gsLst>
                <a:gs pos="23400">
                  <a:srgbClr val="93A9E8"/>
                </a:gs>
                <a:gs pos="0">
                  <a:srgbClr val="5579DD"/>
                </a:gs>
                <a:gs pos="4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 flipV="1">
              <a:off x="3189402" y="1338305"/>
              <a:ext cx="1571" cy="34093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3813143" y="1349301"/>
              <a:ext cx="1571" cy="34093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4427456" y="1322592"/>
              <a:ext cx="1571" cy="34093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5032342" y="1343017"/>
              <a:ext cx="1571" cy="34093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5656082" y="1335162"/>
              <a:ext cx="1571" cy="34093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6251542" y="1336733"/>
              <a:ext cx="1571" cy="34093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6847000" y="1328878"/>
              <a:ext cx="1571" cy="34093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7461314" y="1321022"/>
              <a:ext cx="1571" cy="34093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 flipV="1">
              <a:off x="8066200" y="1332021"/>
              <a:ext cx="1571" cy="34093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8661659" y="1314738"/>
              <a:ext cx="1571" cy="34093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9257119" y="1325737"/>
              <a:ext cx="1571" cy="34093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/>
            <p:cNvGrpSpPr/>
            <p:nvPr/>
          </p:nvGrpSpPr>
          <p:grpSpPr>
            <a:xfrm>
              <a:off x="2960018" y="1012295"/>
              <a:ext cx="6441676" cy="369332"/>
              <a:chOff x="2960018" y="1012295"/>
              <a:chExt cx="6441676" cy="369332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9100008" y="101229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rgbClr val="2F528F"/>
                    </a:solidFill>
                  </a:rPr>
                  <a:t>0</a:t>
                </a:r>
                <a:endParaRPr lang="en-US" dirty="0">
                  <a:solidFill>
                    <a:srgbClr val="2F528F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413422" y="1012295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rgbClr val="2F528F"/>
                    </a:solidFill>
                  </a:rPr>
                  <a:t>0.1</a:t>
                </a:r>
                <a:endParaRPr lang="en-US" dirty="0">
                  <a:solidFill>
                    <a:srgbClr val="2F528F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821104" y="1012295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rgbClr val="2F528F"/>
                    </a:solidFill>
                  </a:rPr>
                  <a:t>0.2</a:t>
                </a:r>
                <a:endParaRPr lang="en-US" dirty="0">
                  <a:solidFill>
                    <a:srgbClr val="2F528F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219360" y="1012295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rgbClr val="2F528F"/>
                    </a:solidFill>
                  </a:rPr>
                  <a:t>0.3</a:t>
                </a:r>
                <a:endParaRPr lang="en-US" dirty="0">
                  <a:solidFill>
                    <a:srgbClr val="2F528F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617616" y="1012295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rgbClr val="2F528F"/>
                    </a:solidFill>
                  </a:rPr>
                  <a:t>0.4</a:t>
                </a:r>
                <a:endParaRPr lang="en-US" dirty="0">
                  <a:solidFill>
                    <a:srgbClr val="2F528F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015872" y="1012295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rgbClr val="2F528F"/>
                    </a:solidFill>
                  </a:rPr>
                  <a:t>0.5</a:t>
                </a:r>
                <a:endParaRPr lang="en-US" dirty="0">
                  <a:solidFill>
                    <a:srgbClr val="2F528F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414128" y="1012295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rgbClr val="2F528F"/>
                    </a:solidFill>
                  </a:rPr>
                  <a:t>0.6</a:t>
                </a:r>
                <a:endParaRPr lang="en-US" dirty="0">
                  <a:solidFill>
                    <a:srgbClr val="2F528F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812384" y="1012295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rgbClr val="2F528F"/>
                    </a:solidFill>
                  </a:rPr>
                  <a:t>0.7</a:t>
                </a:r>
                <a:endParaRPr lang="en-US" dirty="0">
                  <a:solidFill>
                    <a:srgbClr val="2F528F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210640" y="1012295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rgbClr val="2F528F"/>
                    </a:solidFill>
                  </a:rPr>
                  <a:t>0.8</a:t>
                </a:r>
                <a:endParaRPr lang="en-US" dirty="0">
                  <a:solidFill>
                    <a:srgbClr val="2F528F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608896" y="1012295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rgbClr val="2F528F"/>
                    </a:solidFill>
                  </a:rPr>
                  <a:t>0.9</a:t>
                </a:r>
                <a:endParaRPr lang="en-US" dirty="0">
                  <a:solidFill>
                    <a:srgbClr val="2F528F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960018" y="1012295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rgbClr val="2F528F"/>
                    </a:solidFill>
                  </a:rPr>
                  <a:t>1.0</a:t>
                </a:r>
                <a:endParaRPr lang="en-US" dirty="0">
                  <a:solidFill>
                    <a:srgbClr val="2F528F"/>
                  </a:solidFill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2259746" y="2431814"/>
            <a:ext cx="1850186" cy="1244651"/>
            <a:chOff x="2259746" y="2431814"/>
            <a:chExt cx="1850186" cy="1244651"/>
          </a:xfrm>
        </p:grpSpPr>
        <p:cxnSp>
          <p:nvCxnSpPr>
            <p:cNvPr id="43" name="Straight Connector 42"/>
            <p:cNvCxnSpPr>
              <a:endCxn id="52" idx="0"/>
            </p:cNvCxnSpPr>
            <p:nvPr/>
          </p:nvCxnSpPr>
          <p:spPr>
            <a:xfrm flipH="1">
              <a:off x="3184839" y="2431814"/>
              <a:ext cx="4562" cy="659876"/>
            </a:xfrm>
            <a:prstGeom prst="line">
              <a:avLst/>
            </a:prstGeom>
            <a:ln w="2222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2259746" y="3091690"/>
              <a:ext cx="18501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 err="1">
                  <a:latin typeface="Century Gothic" panose="020B0502020202020204" pitchFamily="34" charset="0"/>
                </a:rPr>
                <a:t>Bare</a:t>
              </a:r>
              <a:r>
                <a:rPr lang="fr-FR" sz="1600" dirty="0">
                  <a:latin typeface="Century Gothic" panose="020B0502020202020204" pitchFamily="34" charset="0"/>
                </a:rPr>
                <a:t> Au</a:t>
              </a:r>
            </a:p>
            <a:p>
              <a:pPr algn="ctr"/>
              <a:r>
                <a:rPr lang="fr-FR" sz="1600" dirty="0" err="1">
                  <a:latin typeface="Century Gothic" panose="020B0502020202020204" pitchFamily="34" charset="0"/>
                </a:rPr>
                <a:t>ice</a:t>
              </a:r>
              <a:r>
                <a:rPr lang="fr-FR" sz="1600" dirty="0">
                  <a:latin typeface="Century Gothic" panose="020B0502020202020204" pitchFamily="34" charset="0"/>
                </a:rPr>
                <a:t>/flat </a:t>
              </a:r>
              <a:r>
                <a:rPr lang="fr-FR" sz="1600" dirty="0" err="1">
                  <a:latin typeface="Century Gothic" panose="020B0502020202020204" pitchFamily="34" charset="0"/>
                </a:rPr>
                <a:t>substrate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143079" y="1696523"/>
            <a:ext cx="4742004" cy="3000734"/>
            <a:chOff x="4143079" y="1696523"/>
            <a:chExt cx="4742004" cy="3000734"/>
          </a:xfrm>
        </p:grpSpPr>
        <p:sp>
          <p:nvSpPr>
            <p:cNvPr id="53" name="Rectangle 52"/>
            <p:cNvSpPr/>
            <p:nvPr/>
          </p:nvSpPr>
          <p:spPr>
            <a:xfrm>
              <a:off x="6243687" y="1696523"/>
              <a:ext cx="603315" cy="7352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>
              <a:stCxn id="53" idx="2"/>
            </p:cNvCxnSpPr>
            <p:nvPr/>
          </p:nvCxnSpPr>
          <p:spPr>
            <a:xfrm flipH="1">
              <a:off x="6545344" y="2431814"/>
              <a:ext cx="1" cy="1329179"/>
            </a:xfrm>
            <a:prstGeom prst="line">
              <a:avLst/>
            </a:prstGeom>
            <a:ln w="2222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4143079" y="3866260"/>
              <a:ext cx="474200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>
                  <a:latin typeface="Century Gothic" panose="020B0502020202020204" pitchFamily="34" charset="0"/>
                </a:rPr>
                <a:t>Flat surfaces of graphite, olivine</a:t>
              </a:r>
            </a:p>
            <a:p>
              <a:pPr algn="ctr"/>
              <a:r>
                <a:rPr lang="fr-FR" sz="1600" dirty="0">
                  <a:latin typeface="Century Gothic" panose="020B0502020202020204" pitchFamily="34" charset="0"/>
                </a:rPr>
                <a:t>(favorite </a:t>
              </a:r>
              <a:r>
                <a:rPr lang="fr-FR" sz="1600" dirty="0" err="1">
                  <a:latin typeface="Century Gothic" panose="020B0502020202020204" pitchFamily="34" charset="0"/>
                </a:rPr>
                <a:t>laboratory</a:t>
              </a:r>
              <a:r>
                <a:rPr lang="fr-FR" sz="1600" dirty="0">
                  <a:latin typeface="Century Gothic" panose="020B0502020202020204" pitchFamily="34" charset="0"/>
                </a:rPr>
                <a:t> </a:t>
              </a:r>
              <a:r>
                <a:rPr lang="fr-FR" sz="1600" dirty="0" err="1">
                  <a:latin typeface="Century Gothic" panose="020B0502020202020204" pitchFamily="34" charset="0"/>
                </a:rPr>
                <a:t>astrochemist’s</a:t>
              </a:r>
              <a:r>
                <a:rPr lang="fr-FR" sz="1600" dirty="0">
                  <a:latin typeface="Century Gothic" panose="020B0502020202020204" pitchFamily="34" charset="0"/>
                </a:rPr>
                <a:t> </a:t>
              </a:r>
              <a:r>
                <a:rPr lang="fr-FR" sz="1600" dirty="0" err="1">
                  <a:latin typeface="Century Gothic" panose="020B0502020202020204" pitchFamily="34" charset="0"/>
                </a:rPr>
                <a:t>substrates</a:t>
              </a:r>
              <a:r>
                <a:rPr lang="fr-FR" sz="1600" dirty="0">
                  <a:latin typeface="Century Gothic" panose="020B0502020202020204" pitchFamily="34" charset="0"/>
                </a:rPr>
                <a:t>)</a:t>
              </a:r>
            </a:p>
            <a:p>
              <a:pPr algn="ctr"/>
              <a:r>
                <a:rPr lang="fr-FR" sz="1600" dirty="0" err="1">
                  <a:latin typeface="Century Gothic" panose="020B0502020202020204" pitchFamily="34" charset="0"/>
                </a:rPr>
                <a:t>Icy</a:t>
              </a:r>
              <a:r>
                <a:rPr lang="fr-FR" sz="1600" dirty="0">
                  <a:latin typeface="Century Gothic" panose="020B0502020202020204" pitchFamily="34" charset="0"/>
                </a:rPr>
                <a:t> grains &gt; 0.1 µm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362270" y="1698094"/>
            <a:ext cx="1393330" cy="2011219"/>
            <a:chOff x="7362270" y="1698094"/>
            <a:chExt cx="1393330" cy="2011219"/>
          </a:xfrm>
        </p:grpSpPr>
        <p:sp>
          <p:nvSpPr>
            <p:cNvPr id="56" name="Rectangle 55"/>
            <p:cNvSpPr/>
            <p:nvPr/>
          </p:nvSpPr>
          <p:spPr>
            <a:xfrm>
              <a:off x="7461316" y="1698094"/>
              <a:ext cx="1186206" cy="7352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362270" y="2878316"/>
              <a:ext cx="13933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 err="1">
                  <a:latin typeface="Century Gothic" panose="020B0502020202020204" pitchFamily="34" charset="0"/>
                </a:rPr>
                <a:t>Bare</a:t>
              </a:r>
              <a:r>
                <a:rPr lang="fr-FR" sz="1600" dirty="0">
                  <a:latin typeface="Century Gothic" panose="020B0502020202020204" pitchFamily="34" charset="0"/>
                </a:rPr>
                <a:t> grains  </a:t>
              </a:r>
            </a:p>
            <a:p>
              <a:pPr algn="ctr"/>
              <a:r>
                <a:rPr lang="fr-FR" sz="1600" dirty="0">
                  <a:latin typeface="Century Gothic" panose="020B0502020202020204" pitchFamily="34" charset="0"/>
                </a:rPr>
                <a:t>&gt; 0.1 µm</a:t>
              </a:r>
            </a:p>
            <a:p>
              <a:pPr algn="ctr"/>
              <a:endParaRPr lang="en-US" sz="16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59" name="Straight Connector 58"/>
            <p:cNvCxnSpPr>
              <a:stCxn id="56" idx="2"/>
              <a:endCxn id="57" idx="0"/>
            </p:cNvCxnSpPr>
            <p:nvPr/>
          </p:nvCxnSpPr>
          <p:spPr>
            <a:xfrm>
              <a:off x="8054419" y="2433385"/>
              <a:ext cx="4516" cy="444931"/>
            </a:xfrm>
            <a:prstGeom prst="line">
              <a:avLst/>
            </a:prstGeom>
            <a:ln w="2222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8698099" y="1699666"/>
            <a:ext cx="3493901" cy="2343105"/>
            <a:chOff x="8698099" y="1699666"/>
            <a:chExt cx="3493901" cy="2343105"/>
          </a:xfrm>
        </p:grpSpPr>
        <p:sp>
          <p:nvSpPr>
            <p:cNvPr id="63" name="Rectangle 62"/>
            <p:cNvSpPr/>
            <p:nvPr/>
          </p:nvSpPr>
          <p:spPr>
            <a:xfrm>
              <a:off x="8698099" y="1699666"/>
              <a:ext cx="523722" cy="7225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8720012" y="2719332"/>
              <a:ext cx="34719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err="1">
                  <a:solidFill>
                    <a:srgbClr val="FF0000"/>
                  </a:solidFill>
                  <a:latin typeface="Century Gothic" panose="020B0502020202020204" pitchFamily="34" charset="0"/>
                </a:rPr>
                <a:t>Bare</a:t>
              </a:r>
              <a:r>
                <a:rPr lang="fr-FR" sz="16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/</a:t>
              </a:r>
              <a:r>
                <a:rPr lang="fr-FR" sz="1600" dirty="0" err="1">
                  <a:solidFill>
                    <a:srgbClr val="FF0000"/>
                  </a:solidFill>
                  <a:latin typeface="Century Gothic" panose="020B0502020202020204" pitchFamily="34" charset="0"/>
                </a:rPr>
                <a:t>icy</a:t>
              </a:r>
              <a:r>
                <a:rPr lang="fr-FR" sz="16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grains &lt; 0.1 µm </a:t>
              </a:r>
            </a:p>
            <a:p>
              <a:pPr algn="ctr"/>
              <a:r>
                <a:rPr lang="fr-FR" sz="16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(and </a:t>
              </a:r>
              <a:r>
                <a:rPr lang="fr-FR" sz="1600" dirty="0" err="1">
                  <a:solidFill>
                    <a:srgbClr val="FF0000"/>
                  </a:solidFill>
                  <a:latin typeface="Century Gothic" panose="020B0502020202020204" pitchFamily="34" charset="0"/>
                </a:rPr>
                <a:t>agreggates</a:t>
              </a:r>
              <a:r>
                <a:rPr lang="fr-FR" sz="16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of </a:t>
              </a:r>
              <a:r>
                <a:rPr lang="fr-FR" sz="1600" dirty="0" err="1">
                  <a:solidFill>
                    <a:srgbClr val="FF0000"/>
                  </a:solidFill>
                  <a:latin typeface="Century Gothic" panose="020B0502020202020204" pitchFamily="34" charset="0"/>
                </a:rPr>
                <a:t>them</a:t>
              </a:r>
              <a:r>
                <a:rPr lang="fr-FR" sz="16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)</a:t>
              </a:r>
            </a:p>
            <a:p>
              <a:pPr algn="ctr"/>
              <a:endParaRPr lang="fr-FR" sz="1600" dirty="0">
                <a:latin typeface="Century Gothic" panose="020B0502020202020204" pitchFamily="34" charset="0"/>
              </a:endParaRPr>
            </a:p>
            <a:p>
              <a:pPr algn="ctr"/>
              <a:r>
                <a:rPr lang="fr-FR" sz="1600" u="sng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Grain composition </a:t>
              </a:r>
              <a:r>
                <a:rPr lang="fr-FR" sz="1600" u="sng" dirty="0" err="1">
                  <a:solidFill>
                    <a:srgbClr val="FF0000"/>
                  </a:solidFill>
                  <a:latin typeface="Century Gothic" panose="020B0502020202020204" pitchFamily="34" charset="0"/>
                </a:rPr>
                <a:t>doesn’t</a:t>
              </a:r>
              <a:r>
                <a:rPr lang="fr-FR" sz="1600" u="sng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</a:t>
              </a:r>
              <a:r>
                <a:rPr lang="fr-FR" sz="1600" u="sng" dirty="0" err="1">
                  <a:solidFill>
                    <a:srgbClr val="FF0000"/>
                  </a:solidFill>
                  <a:latin typeface="Century Gothic" panose="020B0502020202020204" pitchFamily="34" charset="0"/>
                </a:rPr>
                <a:t>matter</a:t>
              </a:r>
              <a:endParaRPr lang="en-US" sz="1600" u="sng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71" name="Straight Connector 70"/>
            <p:cNvCxnSpPr>
              <a:stCxn id="63" idx="3"/>
            </p:cNvCxnSpPr>
            <p:nvPr/>
          </p:nvCxnSpPr>
          <p:spPr>
            <a:xfrm>
              <a:off x="9221821" y="2060927"/>
              <a:ext cx="396661" cy="455728"/>
            </a:xfrm>
            <a:prstGeom prst="line">
              <a:avLst/>
            </a:prstGeom>
            <a:ln w="22225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extBox 85"/>
          <p:cNvSpPr txBox="1"/>
          <p:nvPr/>
        </p:nvSpPr>
        <p:spPr>
          <a:xfrm>
            <a:off x="367646" y="1036949"/>
            <a:ext cx="259237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2F528F"/>
                </a:solidFill>
                <a:latin typeface="Century Gothic" panose="020B0502020202020204" pitchFamily="34" charset="0"/>
              </a:rPr>
              <a:t>S for H</a:t>
            </a:r>
            <a:r>
              <a:rPr lang="fr-FR" sz="1600" b="1" baseline="-25000" dirty="0">
                <a:solidFill>
                  <a:srgbClr val="2F528F"/>
                </a:solidFill>
                <a:latin typeface="Century Gothic" panose="020B0502020202020204" pitchFamily="34" charset="0"/>
              </a:rPr>
              <a:t>2</a:t>
            </a:r>
            <a:r>
              <a:rPr lang="fr-FR" sz="1600" b="1" dirty="0">
                <a:solidFill>
                  <a:srgbClr val="2F528F"/>
                </a:solidFill>
                <a:latin typeface="Century Gothic" panose="020B0502020202020204" pitchFamily="34" charset="0"/>
              </a:rPr>
              <a:t>O and CO</a:t>
            </a:r>
            <a:r>
              <a:rPr lang="fr-FR" sz="1600" b="1" baseline="-25000" dirty="0">
                <a:solidFill>
                  <a:srgbClr val="2F528F"/>
                </a:solidFill>
                <a:latin typeface="Century Gothic" panose="020B0502020202020204" pitchFamily="34" charset="0"/>
              </a:rPr>
              <a:t>2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The chemical nature of the gas phase species doesn’t seem critical </a:t>
            </a:r>
          </a:p>
          <a:p>
            <a:pPr algn="ctr"/>
            <a:endParaRPr lang="en-US" sz="16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(excepted for H and H</a:t>
            </a:r>
            <a:r>
              <a:rPr lang="en-US" sz="1400" baseline="-25000" dirty="0">
                <a:solidFill>
                  <a:srgbClr val="FF0000"/>
                </a:solidFill>
                <a:latin typeface="Century Gothic" panose="020B0502020202020204" pitchFamily="34" charset="0"/>
              </a:rPr>
              <a:t>2</a:t>
            </a:r>
            <a:r>
              <a:rPr lang="en-US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040122" y="135768"/>
            <a:ext cx="2396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CONCLUSIONS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3152" y="4819705"/>
            <a:ext cx="11485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1- </a:t>
            </a:r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S ≠ 1 on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realistic</a:t>
            </a:r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 grains.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Gas</a:t>
            </a:r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-grain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reaction</a:t>
            </a:r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 rates and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accretion</a:t>
            </a:r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 rates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should</a:t>
            </a:r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be</a:t>
            </a:r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revised</a:t>
            </a:r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accordingly</a:t>
            </a:r>
            <a:endParaRPr lang="fr-FR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152" y="5301289"/>
            <a:ext cx="12010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2-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Gas</a:t>
            </a:r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 phase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species</a:t>
            </a:r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can</a:t>
            </a:r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u="sng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coexist</a:t>
            </a:r>
            <a:r>
              <a:rPr lang="fr-FR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u="sng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with</a:t>
            </a:r>
            <a:r>
              <a:rPr lang="fr-FR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u="sng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dust</a:t>
            </a:r>
            <a:r>
              <a:rPr lang="fr-FR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 grains at </a:t>
            </a:r>
            <a:r>
              <a:rPr lang="fr-FR" u="sng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temperature</a:t>
            </a:r>
            <a:r>
              <a:rPr lang="fr-FR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u="sng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below</a:t>
            </a:r>
            <a:r>
              <a:rPr lang="fr-FR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u="sng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their</a:t>
            </a:r>
            <a:r>
              <a:rPr lang="fr-FR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u="sng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snowline</a:t>
            </a:r>
            <a:r>
              <a:rPr lang="fr-FR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 (</a:t>
            </a:r>
            <a:r>
              <a:rPr lang="fr-FR" u="sng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only</a:t>
            </a:r>
            <a:r>
              <a:rPr lang="fr-FR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u="sng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partly</a:t>
            </a:r>
            <a:r>
              <a:rPr lang="fr-FR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u="sng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frozen</a:t>
            </a:r>
            <a:r>
              <a:rPr lang="fr-FR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)</a:t>
            </a:r>
            <a:r>
              <a:rPr lang="fr-FR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!</a:t>
            </a:r>
            <a:endParaRPr lang="fr-FR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3152" y="5879806"/>
            <a:ext cx="6490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3-</a:t>
            </a:r>
            <a:r>
              <a:rPr lang="fr-FR" dirty="0" smtClean="0">
                <a:solidFill>
                  <a:srgbClr val="1E588B"/>
                </a:solidFill>
                <a:latin typeface="Century Gothic" panose="020B0502020202020204" pitchFamily="34" charset="0"/>
              </a:rPr>
              <a:t> </a:t>
            </a:r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The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snowline</a:t>
            </a:r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 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temperature</a:t>
            </a:r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is</a:t>
            </a:r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independant</a:t>
            </a:r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 of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dust</a:t>
            </a:r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 size </a:t>
            </a:r>
          </a:p>
        </p:txBody>
      </p:sp>
    </p:spTree>
    <p:extLst>
      <p:ext uri="{BB962C8B-B14F-4D97-AF65-F5344CB8AC3E}">
        <p14:creationId xmlns:p14="http://schemas.microsoft.com/office/powerpoint/2010/main" val="251833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46" grpId="0"/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xmlns="" id="{D862BC37-D657-4D6D-A4F3-75F48AD7827D}"/>
              </a:ext>
            </a:extLst>
          </p:cNvPr>
          <p:cNvSpPr/>
          <p:nvPr/>
        </p:nvSpPr>
        <p:spPr>
          <a:xfrm>
            <a:off x="3003990" y="576201"/>
            <a:ext cx="1404326" cy="135365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T&lt; 20 K</a:t>
            </a:r>
          </a:p>
        </p:txBody>
      </p:sp>
      <p:pic>
        <p:nvPicPr>
          <p:cNvPr id="122" name="Image 121">
            <a:extLst>
              <a:ext uri="{FF2B5EF4-FFF2-40B4-BE49-F238E27FC236}">
                <a16:creationId xmlns:a16="http://schemas.microsoft.com/office/drawing/2014/main" xmlns="" id="{35BB5CAE-042B-4320-BF03-63FA6A7516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891"/>
          <a:stretch/>
        </p:blipFill>
        <p:spPr>
          <a:xfrm>
            <a:off x="1542125" y="2090167"/>
            <a:ext cx="3591940" cy="762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28733" y="49564"/>
            <a:ext cx="4483283" cy="6860325"/>
            <a:chOff x="1826664" y="43123"/>
            <a:chExt cx="4483283" cy="6860325"/>
          </a:xfrm>
        </p:grpSpPr>
        <p:grpSp>
          <p:nvGrpSpPr>
            <p:cNvPr id="2" name="Group 1"/>
            <p:cNvGrpSpPr/>
            <p:nvPr/>
          </p:nvGrpSpPr>
          <p:grpSpPr>
            <a:xfrm>
              <a:off x="3420276" y="43123"/>
              <a:ext cx="1638193" cy="1977513"/>
              <a:chOff x="3420276" y="43123"/>
              <a:chExt cx="1638193" cy="1977513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xmlns="" id="{B35CBE09-32CB-4A04-9BEB-C1371B4F6C3F}"/>
                  </a:ext>
                </a:extLst>
              </p:cNvPr>
              <p:cNvSpPr txBox="1"/>
              <p:nvPr/>
            </p:nvSpPr>
            <p:spPr>
              <a:xfrm>
                <a:off x="3847228" y="43123"/>
                <a:ext cx="12112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rgbClr val="2B338C"/>
                    </a:solidFill>
                    <a:latin typeface="Century Gothic" panose="020B0502020202020204" pitchFamily="34" charset="0"/>
                  </a:rPr>
                  <a:t>H</a:t>
                </a:r>
                <a:r>
                  <a:rPr lang="fr-FR" baseline="-25000" dirty="0">
                    <a:solidFill>
                      <a:srgbClr val="2B338C"/>
                    </a:solidFill>
                    <a:latin typeface="Century Gothic" panose="020B0502020202020204" pitchFamily="34" charset="0"/>
                  </a:rPr>
                  <a:t>2</a:t>
                </a:r>
                <a:r>
                  <a:rPr lang="fr-FR" dirty="0">
                    <a:solidFill>
                      <a:srgbClr val="2B338C"/>
                    </a:solidFill>
                    <a:latin typeface="Century Gothic" panose="020B0502020202020204" pitchFamily="34" charset="0"/>
                  </a:rPr>
                  <a:t>O</a:t>
                </a: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xmlns="" id="{FF507670-137A-4BEA-95ED-995E32B38D8B}"/>
                  </a:ext>
                </a:extLst>
              </p:cNvPr>
              <p:cNvSpPr/>
              <p:nvPr/>
            </p:nvSpPr>
            <p:spPr>
              <a:xfrm>
                <a:off x="3420276" y="475922"/>
                <a:ext cx="1564988" cy="1544714"/>
              </a:xfrm>
              <a:prstGeom prst="ellipse">
                <a:avLst/>
              </a:prstGeom>
              <a:solidFill>
                <a:srgbClr val="00ADFF">
                  <a:alpha val="16078"/>
                </a:srgbClr>
              </a:solidFill>
              <a:ln>
                <a:solidFill>
                  <a:srgbClr val="2F528F">
                    <a:alpha val="32941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xmlns="" id="{A1D5D79E-8E13-494B-B5F1-BACDA9E06A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46" t="3735" r="4372"/>
            <a:stretch/>
          </p:blipFill>
          <p:spPr>
            <a:xfrm>
              <a:off x="1826664" y="4065173"/>
              <a:ext cx="4483283" cy="2838275"/>
            </a:xfrm>
            <a:prstGeom prst="rect">
              <a:avLst/>
            </a:prstGeom>
          </p:spPr>
        </p:pic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xmlns="" id="{8A2E498E-CD4E-4E59-BB88-A208EA327DD0}"/>
              </a:ext>
            </a:extLst>
          </p:cNvPr>
          <p:cNvSpPr/>
          <p:nvPr/>
        </p:nvSpPr>
        <p:spPr>
          <a:xfrm>
            <a:off x="2959594" y="2158499"/>
            <a:ext cx="2288390" cy="558376"/>
          </a:xfrm>
          <a:prstGeom prst="rect">
            <a:avLst/>
          </a:prstGeom>
          <a:noFill/>
          <a:ln>
            <a:solidFill>
              <a:srgbClr val="015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xmlns="" id="{2174BA17-A3E7-4D69-B356-7592F49C594D}"/>
              </a:ext>
            </a:extLst>
          </p:cNvPr>
          <p:cNvSpPr/>
          <p:nvPr/>
        </p:nvSpPr>
        <p:spPr>
          <a:xfrm>
            <a:off x="2640439" y="2163545"/>
            <a:ext cx="319155" cy="5583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9AD0327-4A56-463C-2371-84C6FC25492B}"/>
              </a:ext>
            </a:extLst>
          </p:cNvPr>
          <p:cNvSpPr txBox="1"/>
          <p:nvPr/>
        </p:nvSpPr>
        <p:spPr>
          <a:xfrm>
            <a:off x="789621" y="576201"/>
            <a:ext cx="1725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solidFill>
                  <a:srgbClr val="767171"/>
                </a:solidFill>
                <a:latin typeface="Century Gothic" panose="020B0502020202020204" pitchFamily="34" charset="0"/>
              </a:rPr>
              <a:t>Silicate (olivine)</a:t>
            </a:r>
          </a:p>
          <a:p>
            <a:pPr algn="ctr"/>
            <a:r>
              <a:rPr lang="fr-FR" sz="1600" dirty="0">
                <a:solidFill>
                  <a:srgbClr val="767171"/>
                </a:solidFill>
                <a:latin typeface="Century Gothic" panose="020B0502020202020204" pitchFamily="34" charset="0"/>
              </a:rPr>
              <a:t>Carbon</a:t>
            </a:r>
          </a:p>
        </p:txBody>
      </p:sp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21E88257-6544-B630-D961-4049BF64AD76}"/>
              </a:ext>
            </a:extLst>
          </p:cNvPr>
          <p:cNvSpPr txBox="1"/>
          <p:nvPr/>
        </p:nvSpPr>
        <p:spPr>
          <a:xfrm>
            <a:off x="30651" y="2905780"/>
            <a:ext cx="7221719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fr-FR" sz="14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= </a:t>
            </a:r>
            <a:r>
              <a:rPr lang="fr-F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Sticking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coefficient of A </a:t>
            </a:r>
          </a:p>
          <a:p>
            <a:pPr algn="ctr"/>
            <a:r>
              <a:rPr lang="fr-F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Number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of </a:t>
            </a:r>
            <a:r>
              <a:rPr lang="fr-F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adsorbed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A / </a:t>
            </a:r>
            <a:r>
              <a:rPr lang="fr-F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Number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of </a:t>
            </a:r>
            <a:r>
              <a:rPr lang="fr-F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available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sites per surface unit (10</a:t>
            </a:r>
            <a:r>
              <a:rPr lang="fr-FR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15 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cm</a:t>
            </a:r>
            <a:r>
              <a:rPr lang="fr-FR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-2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)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C2287A25-443D-980D-2F4E-534379D0C908}"/>
              </a:ext>
            </a:extLst>
          </p:cNvPr>
          <p:cNvGrpSpPr/>
          <p:nvPr/>
        </p:nvGrpSpPr>
        <p:grpSpPr>
          <a:xfrm>
            <a:off x="7511588" y="2498599"/>
            <a:ext cx="4981550" cy="2951448"/>
            <a:chOff x="7124260" y="3737841"/>
            <a:chExt cx="4981550" cy="2951448"/>
          </a:xfrm>
        </p:grpSpPr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xmlns="" id="{09CC55AF-092F-6B67-DD3F-46EFF70BF3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258" r="1965" b="20842"/>
            <a:stretch/>
          </p:blipFill>
          <p:spPr>
            <a:xfrm>
              <a:off x="7124260" y="3999451"/>
              <a:ext cx="4212765" cy="2689838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7F991CB2-2367-34DD-CCA2-3C06566299DF}"/>
                </a:ext>
              </a:extLst>
            </p:cNvPr>
            <p:cNvSpPr/>
            <p:nvPr/>
          </p:nvSpPr>
          <p:spPr>
            <a:xfrm>
              <a:off x="7504601" y="3737841"/>
              <a:ext cx="460120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He 2016</a:t>
              </a:r>
            </a:p>
          </p:txBody>
        </p:sp>
      </p:grpSp>
      <p:sp>
        <p:nvSpPr>
          <p:cNvPr id="28" name="Ellipse 27">
            <a:extLst>
              <a:ext uri="{FF2B5EF4-FFF2-40B4-BE49-F238E27FC236}">
                <a16:creationId xmlns:a16="http://schemas.microsoft.com/office/drawing/2014/main" xmlns="" id="{47EB1EFF-A516-08D9-0C5D-A34839AEED58}"/>
              </a:ext>
            </a:extLst>
          </p:cNvPr>
          <p:cNvSpPr/>
          <p:nvPr/>
        </p:nvSpPr>
        <p:spPr>
          <a:xfrm>
            <a:off x="7696734" y="2903275"/>
            <a:ext cx="495114" cy="4573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ABC7C47-831B-404C-797C-CB93EBA38C28}"/>
              </a:ext>
            </a:extLst>
          </p:cNvPr>
          <p:cNvSpPr txBox="1"/>
          <p:nvPr/>
        </p:nvSpPr>
        <p:spPr>
          <a:xfrm>
            <a:off x="6874074" y="405519"/>
            <a:ext cx="462787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In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astrochemistry</a:t>
            </a:r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,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gas</a:t>
            </a:r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-grain interactions are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modeled</a:t>
            </a:r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using</a:t>
            </a:r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 S=1</a:t>
            </a:r>
          </a:p>
        </p:txBody>
      </p:sp>
    </p:spTree>
    <p:extLst>
      <p:ext uri="{BB962C8B-B14F-4D97-AF65-F5344CB8AC3E}">
        <p14:creationId xmlns:p14="http://schemas.microsoft.com/office/powerpoint/2010/main" val="182105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 animBg="1"/>
      <p:bldP spid="30" grpId="0" animBg="1"/>
      <p:bldP spid="28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050" y="63594"/>
            <a:ext cx="6652351" cy="6771542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294463" y="147406"/>
            <a:ext cx="3831620" cy="1296124"/>
            <a:chOff x="356483" y="949325"/>
            <a:chExt cx="3831620" cy="1296124"/>
          </a:xfrm>
        </p:grpSpPr>
        <p:grpSp>
          <p:nvGrpSpPr>
            <p:cNvPr id="31" name="Group 30"/>
            <p:cNvGrpSpPr/>
            <p:nvPr/>
          </p:nvGrpSpPr>
          <p:grpSpPr>
            <a:xfrm>
              <a:off x="356483" y="1701773"/>
              <a:ext cx="3378766" cy="543676"/>
              <a:chOff x="1136084" y="561224"/>
              <a:chExt cx="3378766" cy="543676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2085975" y="809625"/>
                <a:ext cx="2428875" cy="295275"/>
              </a:xfrm>
              <a:prstGeom prst="rect">
                <a:avLst/>
              </a:prstGeom>
              <a:solidFill>
                <a:srgbClr val="FF82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2085975" y="638175"/>
                <a:ext cx="2428875" cy="161925"/>
              </a:xfrm>
              <a:prstGeom prst="rect">
                <a:avLst/>
              </a:prstGeom>
              <a:solidFill>
                <a:srgbClr val="0156FF"/>
              </a:solidFill>
              <a:ln>
                <a:solidFill>
                  <a:srgbClr val="015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136084" y="561224"/>
                <a:ext cx="8996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0156FF"/>
                    </a:solidFill>
                    <a:latin typeface="Century Gothic" panose="020B0502020202020204" pitchFamily="34" charset="0"/>
                  </a:rPr>
                  <a:t>H</a:t>
                </a:r>
                <a:r>
                  <a:rPr lang="fr-FR" sz="1400" b="1" baseline="-25000" dirty="0">
                    <a:solidFill>
                      <a:srgbClr val="0156FF"/>
                    </a:solidFill>
                    <a:latin typeface="Century Gothic" panose="020B0502020202020204" pitchFamily="34" charset="0"/>
                  </a:rPr>
                  <a:t>2</a:t>
                </a:r>
                <a:r>
                  <a:rPr lang="fr-FR" sz="1400" b="1" dirty="0">
                    <a:solidFill>
                      <a:srgbClr val="0156FF"/>
                    </a:solidFill>
                    <a:latin typeface="Century Gothic" panose="020B0502020202020204" pitchFamily="34" charset="0"/>
                  </a:rPr>
                  <a:t>O or</a:t>
                </a:r>
              </a:p>
              <a:p>
                <a:pPr algn="ctr"/>
                <a:r>
                  <a:rPr lang="fr-FR" sz="1400" b="1" dirty="0">
                    <a:solidFill>
                      <a:srgbClr val="0156FF"/>
                    </a:solidFill>
                    <a:latin typeface="Century Gothic" panose="020B0502020202020204" pitchFamily="34" charset="0"/>
                  </a:rPr>
                  <a:t>CO</a:t>
                </a:r>
                <a:r>
                  <a:rPr lang="fr-FR" sz="1400" b="1" baseline="-25000" dirty="0">
                    <a:solidFill>
                      <a:srgbClr val="0156FF"/>
                    </a:solidFill>
                    <a:latin typeface="Century Gothic" panose="020B0502020202020204" pitchFamily="34" charset="0"/>
                  </a:rPr>
                  <a:t>2</a:t>
                </a:r>
                <a:r>
                  <a:rPr lang="fr-FR" sz="1400" b="1" dirty="0">
                    <a:solidFill>
                      <a:srgbClr val="0156FF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fr-FR" sz="1400" b="1" dirty="0" err="1">
                    <a:solidFill>
                      <a:srgbClr val="0156FF"/>
                    </a:solidFill>
                    <a:latin typeface="Century Gothic" panose="020B0502020202020204" pitchFamily="34" charset="0"/>
                  </a:rPr>
                  <a:t>ice</a:t>
                </a:r>
                <a:endParaRPr lang="fr-FR" sz="1400" b="1" dirty="0">
                  <a:solidFill>
                    <a:srgbClr val="FF84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440868" y="762570"/>
                <a:ext cx="16658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 err="1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Cooled</a:t>
                </a:r>
                <a:r>
                  <a:rPr lang="fr-FR" sz="1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fr-FR" sz="1400" b="1" dirty="0" err="1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substrate</a:t>
                </a:r>
                <a:endParaRPr lang="fr-FR" sz="14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cxnSp>
          <p:nvCxnSpPr>
            <p:cNvPr id="35" name="Straight Arrow Connector 34"/>
            <p:cNvCxnSpPr/>
            <p:nvPr/>
          </p:nvCxnSpPr>
          <p:spPr>
            <a:xfrm>
              <a:off x="1671364" y="1387135"/>
              <a:ext cx="738204" cy="32394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2508919" y="1313983"/>
              <a:ext cx="762645" cy="4309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472021" y="949325"/>
              <a:ext cx="37160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X-ray </a:t>
              </a:r>
              <a:r>
                <a:rPr lang="fr-FR" sz="1400" b="1" dirty="0" err="1">
                  <a:solidFill>
                    <a:srgbClr val="FF0000"/>
                  </a:solidFill>
                  <a:latin typeface="Century Gothic" panose="020B0502020202020204" pitchFamily="34" charset="0"/>
                </a:rPr>
                <a:t>photoelectron</a:t>
              </a:r>
              <a:r>
                <a:rPr lang="fr-FR" sz="1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</a:t>
              </a:r>
              <a:r>
                <a:rPr lang="fr-FR" sz="1400" b="1" dirty="0" err="1">
                  <a:solidFill>
                    <a:srgbClr val="FF0000"/>
                  </a:solidFill>
                  <a:latin typeface="Century Gothic" panose="020B0502020202020204" pitchFamily="34" charset="0"/>
                </a:rPr>
                <a:t>spectroscopy</a:t>
              </a:r>
              <a:r>
                <a:rPr lang="fr-FR" sz="1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 XPS</a:t>
              </a:r>
            </a:p>
          </p:txBody>
        </p:sp>
      </p:grpSp>
      <p:pic>
        <p:nvPicPr>
          <p:cNvPr id="19" name="Picture 53">
            <a:extLst>
              <a:ext uri="{FF2B5EF4-FFF2-40B4-BE49-F238E27FC236}">
                <a16:creationId xmlns:a16="http://schemas.microsoft.com/office/drawing/2014/main" xmlns="" id="{FF0C9DB4-31A7-6140-F46E-6EB0BA7C6E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1" y="1702264"/>
            <a:ext cx="1700225" cy="1649838"/>
          </a:xfrm>
          <a:prstGeom prst="rect">
            <a:avLst/>
          </a:prstGeom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xmlns="" id="{EA851FE6-EA7B-92DA-1800-0AB3FE1510AA}"/>
              </a:ext>
            </a:extLst>
          </p:cNvPr>
          <p:cNvGrpSpPr/>
          <p:nvPr/>
        </p:nvGrpSpPr>
        <p:grpSpPr>
          <a:xfrm>
            <a:off x="133995" y="2822108"/>
            <a:ext cx="4557013" cy="4013028"/>
            <a:chOff x="133995" y="2822108"/>
            <a:chExt cx="4557013" cy="4013028"/>
          </a:xfrm>
        </p:grpSpPr>
        <p:pic>
          <p:nvPicPr>
            <p:cNvPr id="3" name="Picture 10">
              <a:extLst>
                <a:ext uri="{FF2B5EF4-FFF2-40B4-BE49-F238E27FC236}">
                  <a16:creationId xmlns:a16="http://schemas.microsoft.com/office/drawing/2014/main" xmlns="" id="{7E2B0166-0B32-0FE6-83EB-EDF369F5A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5449" y="3684961"/>
              <a:ext cx="3955559" cy="3150175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xmlns="" id="{FEC5EFDC-B13D-EF06-7CAD-C63500A475D9}"/>
                </a:ext>
              </a:extLst>
            </p:cNvPr>
            <p:cNvSpPr txBox="1"/>
            <p:nvPr/>
          </p:nvSpPr>
          <p:spPr>
            <a:xfrm>
              <a:off x="133995" y="3376680"/>
              <a:ext cx="14798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i="1" dirty="0" err="1">
                  <a:solidFill>
                    <a:srgbClr val="1E588B"/>
                  </a:solidFill>
                  <a:latin typeface="Century Gothic" panose="020B0502020202020204" pitchFamily="34" charset="0"/>
                </a:rPr>
                <a:t>Carbon</a:t>
              </a:r>
              <a:r>
                <a:rPr lang="fr-FR" sz="1200" i="1" dirty="0">
                  <a:solidFill>
                    <a:srgbClr val="1E588B"/>
                  </a:solidFill>
                  <a:latin typeface="Century Gothic" panose="020B0502020202020204" pitchFamily="34" charset="0"/>
                </a:rPr>
                <a:t> NP (</a:t>
              </a:r>
              <a:r>
                <a:rPr lang="fr-FR" sz="1200" i="1" dirty="0" err="1">
                  <a:solidFill>
                    <a:srgbClr val="1E588B"/>
                  </a:solidFill>
                  <a:latin typeface="Century Gothic" panose="020B0502020202020204" pitchFamily="34" charset="0"/>
                </a:rPr>
                <a:t>soot</a:t>
              </a:r>
              <a:r>
                <a:rPr lang="fr-FR" sz="1200" i="1" dirty="0">
                  <a:solidFill>
                    <a:srgbClr val="1E588B"/>
                  </a:solidFill>
                  <a:latin typeface="Century Gothic" panose="020B0502020202020204" pitchFamily="34" charset="0"/>
                </a:rPr>
                <a:t>)</a:t>
              </a:r>
            </a:p>
          </p:txBody>
        </p: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xmlns="" id="{29C34570-AC73-7CC7-AEEB-86F455DDC178}"/>
                </a:ext>
              </a:extLst>
            </p:cNvPr>
            <p:cNvCxnSpPr>
              <a:cxnSpLocks/>
            </p:cNvCxnSpPr>
            <p:nvPr/>
          </p:nvCxnSpPr>
          <p:spPr>
            <a:xfrm>
              <a:off x="1418491" y="2822108"/>
              <a:ext cx="298910" cy="862853"/>
            </a:xfrm>
            <a:prstGeom prst="straightConnector1">
              <a:avLst/>
            </a:prstGeom>
            <a:ln w="28575">
              <a:solidFill>
                <a:srgbClr val="1E58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D080B885-456B-6819-67BA-72E204F79833}"/>
              </a:ext>
            </a:extLst>
          </p:cNvPr>
          <p:cNvGrpSpPr/>
          <p:nvPr/>
        </p:nvGrpSpPr>
        <p:grpSpPr>
          <a:xfrm>
            <a:off x="1560919" y="1850048"/>
            <a:ext cx="3109801" cy="1564228"/>
            <a:chOff x="1560919" y="1850048"/>
            <a:chExt cx="3109801" cy="1564228"/>
          </a:xfrm>
        </p:grpSpPr>
        <p:pic>
          <p:nvPicPr>
            <p:cNvPr id="2" name="Picture 9">
              <a:extLst>
                <a:ext uri="{FF2B5EF4-FFF2-40B4-BE49-F238E27FC236}">
                  <a16:creationId xmlns:a16="http://schemas.microsoft.com/office/drawing/2014/main" xmlns="" id="{804A9F8B-8D8F-0839-4998-E0E33275F6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25" t="12040" r="8764"/>
            <a:stretch/>
          </p:blipFill>
          <p:spPr>
            <a:xfrm rot="5400000">
              <a:off x="2956555" y="1700111"/>
              <a:ext cx="1564228" cy="1864102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xmlns="" id="{8B53FD63-1AD1-7091-947A-CFEC75286104}"/>
                </a:ext>
              </a:extLst>
            </p:cNvPr>
            <p:cNvSpPr txBox="1"/>
            <p:nvPr/>
          </p:nvSpPr>
          <p:spPr>
            <a:xfrm>
              <a:off x="2053125" y="2146919"/>
              <a:ext cx="8531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i="1" dirty="0">
                  <a:solidFill>
                    <a:srgbClr val="1E588B"/>
                  </a:solidFill>
                  <a:latin typeface="Century Gothic" panose="020B0502020202020204" pitchFamily="34" charset="0"/>
                </a:rPr>
                <a:t>Graphite</a:t>
              </a:r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xmlns="" id="{F19F763E-B66F-C114-948D-A872B58F61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0919" y="2489249"/>
              <a:ext cx="1748559" cy="7080"/>
            </a:xfrm>
            <a:prstGeom prst="straightConnector1">
              <a:avLst/>
            </a:prstGeom>
            <a:ln w="28575">
              <a:solidFill>
                <a:srgbClr val="1E58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51831426-DBBA-2F46-5D43-9BAE9389F713}"/>
              </a:ext>
            </a:extLst>
          </p:cNvPr>
          <p:cNvSpPr txBox="1"/>
          <p:nvPr/>
        </p:nvSpPr>
        <p:spPr>
          <a:xfrm>
            <a:off x="5557907" y="185192"/>
            <a:ext cx="29322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SUMO ; CINaM, Marseille</a:t>
            </a:r>
          </a:p>
        </p:txBody>
      </p:sp>
    </p:spTree>
    <p:extLst>
      <p:ext uri="{BB962C8B-B14F-4D97-AF65-F5344CB8AC3E}">
        <p14:creationId xmlns:p14="http://schemas.microsoft.com/office/powerpoint/2010/main" val="105912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524" y="1539231"/>
            <a:ext cx="4501990" cy="3898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575" t="8598" r="1254" b="6542"/>
          <a:stretch/>
        </p:blipFill>
        <p:spPr>
          <a:xfrm>
            <a:off x="583660" y="1292058"/>
            <a:ext cx="5398852" cy="433052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40617" y="4636279"/>
            <a:ext cx="1007264" cy="2372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6029078" y="2042808"/>
            <a:ext cx="1023476" cy="522049"/>
            <a:chOff x="6067988" y="2071991"/>
            <a:chExt cx="1023476" cy="522049"/>
          </a:xfrm>
        </p:grpSpPr>
        <p:sp>
          <p:nvSpPr>
            <p:cNvPr id="18" name="Rectangle 17"/>
            <p:cNvSpPr/>
            <p:nvPr/>
          </p:nvSpPr>
          <p:spPr>
            <a:xfrm>
              <a:off x="6071231" y="2356765"/>
              <a:ext cx="1007264" cy="23727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067988" y="2071991"/>
              <a:ext cx="1023476" cy="285343"/>
            </a:xfrm>
            <a:prstGeom prst="rect">
              <a:avLst/>
            </a:prstGeom>
            <a:solidFill>
              <a:srgbClr val="31D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928559" y="2830750"/>
            <a:ext cx="1016990" cy="398831"/>
            <a:chOff x="6055018" y="2743201"/>
            <a:chExt cx="1016990" cy="398831"/>
          </a:xfrm>
        </p:grpSpPr>
        <p:sp>
          <p:nvSpPr>
            <p:cNvPr id="17" name="Rectangle 16"/>
            <p:cNvSpPr/>
            <p:nvPr/>
          </p:nvSpPr>
          <p:spPr>
            <a:xfrm>
              <a:off x="6055018" y="2904757"/>
              <a:ext cx="1007264" cy="23727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055018" y="2743201"/>
              <a:ext cx="1016990" cy="155642"/>
            </a:xfrm>
            <a:prstGeom prst="rect">
              <a:avLst/>
            </a:prstGeom>
            <a:solidFill>
              <a:srgbClr val="31D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95614" y="3540869"/>
            <a:ext cx="1013747" cy="343709"/>
            <a:chOff x="5931802" y="3356044"/>
            <a:chExt cx="1013747" cy="343709"/>
          </a:xfrm>
        </p:grpSpPr>
        <p:sp>
          <p:nvSpPr>
            <p:cNvPr id="16" name="Rectangle 15"/>
            <p:cNvSpPr/>
            <p:nvPr/>
          </p:nvSpPr>
          <p:spPr>
            <a:xfrm>
              <a:off x="5931802" y="3462478"/>
              <a:ext cx="1007264" cy="23727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935044" y="3356044"/>
              <a:ext cx="1010505" cy="107003"/>
            </a:xfrm>
            <a:prstGeom prst="rect">
              <a:avLst/>
            </a:prstGeom>
            <a:solidFill>
              <a:srgbClr val="31D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35691" y="4114799"/>
            <a:ext cx="1023476" cy="288587"/>
            <a:chOff x="5708066" y="4075889"/>
            <a:chExt cx="1023476" cy="288587"/>
          </a:xfrm>
        </p:grpSpPr>
        <p:sp>
          <p:nvSpPr>
            <p:cNvPr id="15" name="Rectangle 14"/>
            <p:cNvSpPr/>
            <p:nvPr/>
          </p:nvSpPr>
          <p:spPr>
            <a:xfrm>
              <a:off x="5711307" y="4127201"/>
              <a:ext cx="1007264" cy="23727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708066" y="4075889"/>
              <a:ext cx="1023476" cy="49208"/>
            </a:xfrm>
            <a:prstGeom prst="rect">
              <a:avLst/>
            </a:prstGeom>
            <a:solidFill>
              <a:srgbClr val="31D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Straight Arrow Connector 27"/>
          <p:cNvCxnSpPr/>
          <p:nvPr/>
        </p:nvCxnSpPr>
        <p:spPr>
          <a:xfrm flipV="1">
            <a:off x="3025302" y="1653702"/>
            <a:ext cx="1605064" cy="2801566"/>
          </a:xfrm>
          <a:prstGeom prst="straightConnector1">
            <a:avLst/>
          </a:prstGeom>
          <a:ln w="19050">
            <a:solidFill>
              <a:srgbClr val="1085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883664" y="2606040"/>
            <a:ext cx="1700784" cy="1307592"/>
          </a:xfrm>
          <a:prstGeom prst="straightConnector1">
            <a:avLst/>
          </a:prstGeom>
          <a:ln w="19050">
            <a:solidFill>
              <a:srgbClr val="0038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182113" y="704088"/>
            <a:ext cx="2432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Typical</a:t>
            </a:r>
            <a:r>
              <a:rPr lang="fr-FR" dirty="0"/>
              <a:t> XPS </a:t>
            </a:r>
            <a:r>
              <a:rPr lang="fr-FR" dirty="0" err="1"/>
              <a:t>experiment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8683753" y="783336"/>
            <a:ext cx="178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Data </a:t>
            </a:r>
            <a:r>
              <a:rPr lang="fr-FR" dirty="0" err="1"/>
              <a:t>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28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e 30">
            <a:extLst>
              <a:ext uri="{FF2B5EF4-FFF2-40B4-BE49-F238E27FC236}">
                <a16:creationId xmlns:a16="http://schemas.microsoft.com/office/drawing/2014/main" xmlns="" id="{F1DDEB14-7FB7-5053-3427-43D599DF1C75}"/>
              </a:ext>
            </a:extLst>
          </p:cNvPr>
          <p:cNvGrpSpPr/>
          <p:nvPr/>
        </p:nvGrpSpPr>
        <p:grpSpPr>
          <a:xfrm>
            <a:off x="2812655" y="3115581"/>
            <a:ext cx="2066591" cy="1440006"/>
            <a:chOff x="235161" y="1746570"/>
            <a:chExt cx="1913712" cy="1283967"/>
          </a:xfrm>
        </p:grpSpPr>
        <p:pic>
          <p:nvPicPr>
            <p:cNvPr id="9" name="Picture 49">
              <a:extLst>
                <a:ext uri="{FF2B5EF4-FFF2-40B4-BE49-F238E27FC236}">
                  <a16:creationId xmlns:a16="http://schemas.microsoft.com/office/drawing/2014/main" xmlns="" id="{6E2E2AB8-128C-85F7-42CD-15B861FF9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289" y="1746570"/>
              <a:ext cx="979045" cy="979045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xmlns="" id="{824F6DB4-9337-4E1F-8EAA-B478F6F83C65}"/>
                </a:ext>
              </a:extLst>
            </p:cNvPr>
            <p:cNvSpPr txBox="1"/>
            <p:nvPr/>
          </p:nvSpPr>
          <p:spPr>
            <a:xfrm>
              <a:off x="235161" y="2783554"/>
              <a:ext cx="1913712" cy="246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2E75B6"/>
                  </a:solidFill>
                  <a:latin typeface="Century Gothic" panose="020B0502020202020204" pitchFamily="34" charset="0"/>
                </a:rPr>
                <a:t>Carbon (graphite HOPG)</a:t>
              </a: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xmlns="" id="{563D1BE1-2006-39D1-235A-0B76535BB8B0}"/>
              </a:ext>
            </a:extLst>
          </p:cNvPr>
          <p:cNvGrpSpPr/>
          <p:nvPr/>
        </p:nvGrpSpPr>
        <p:grpSpPr>
          <a:xfrm>
            <a:off x="498484" y="3191733"/>
            <a:ext cx="1913712" cy="1364166"/>
            <a:chOff x="219456" y="3120515"/>
            <a:chExt cx="1913712" cy="1364166"/>
          </a:xfrm>
        </p:grpSpPr>
        <p:pic>
          <p:nvPicPr>
            <p:cNvPr id="15" name="Image 14" descr="Une image contenant intérieur, vert, assis, table&#10;&#10;Description générée automatiquement">
              <a:extLst>
                <a:ext uri="{FF2B5EF4-FFF2-40B4-BE49-F238E27FC236}">
                  <a16:creationId xmlns:a16="http://schemas.microsoft.com/office/drawing/2014/main" xmlns="" id="{1A7B498B-9345-0D8E-A2C6-76997DF05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397" y="3120515"/>
              <a:ext cx="1175006" cy="1016178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xmlns="" id="{FFFDC7A8-B4FF-1146-C814-D2917116BB23}"/>
                </a:ext>
              </a:extLst>
            </p:cNvPr>
            <p:cNvSpPr txBox="1"/>
            <p:nvPr/>
          </p:nvSpPr>
          <p:spPr>
            <a:xfrm>
              <a:off x="219456" y="4207682"/>
              <a:ext cx="19137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Olivine</a:t>
              </a:r>
              <a:endParaRPr lang="fr-FR" sz="12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xmlns="" id="{2E006D5C-A9DA-6902-1C5E-9354B3A96D0B}"/>
              </a:ext>
            </a:extLst>
          </p:cNvPr>
          <p:cNvGrpSpPr/>
          <p:nvPr/>
        </p:nvGrpSpPr>
        <p:grpSpPr>
          <a:xfrm>
            <a:off x="2313809" y="4779207"/>
            <a:ext cx="1913712" cy="1716979"/>
            <a:chOff x="5633869" y="158496"/>
            <a:chExt cx="1913712" cy="1716979"/>
          </a:xfrm>
        </p:grpSpPr>
        <p:pic>
          <p:nvPicPr>
            <p:cNvPr id="21" name="Image 20" descr="Une image contenant roche, alimentation, noir, blanc&#10;&#10;Description générée automatiquement">
              <a:extLst>
                <a:ext uri="{FF2B5EF4-FFF2-40B4-BE49-F238E27FC236}">
                  <a16:creationId xmlns:a16="http://schemas.microsoft.com/office/drawing/2014/main" xmlns="" id="{C28477A7-8D21-DA24-91EB-3F24ED3BF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4555" y="158496"/>
              <a:ext cx="1351366" cy="1279071"/>
            </a:xfrm>
            <a:prstGeom prst="rect">
              <a:avLst/>
            </a:prstGeom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xmlns="" id="{498FADB6-CAFD-D85B-D81F-4FF94B16D8FA}"/>
                </a:ext>
              </a:extLst>
            </p:cNvPr>
            <p:cNvSpPr txBox="1"/>
            <p:nvPr/>
          </p:nvSpPr>
          <p:spPr>
            <a:xfrm>
              <a:off x="5633869" y="1598476"/>
              <a:ext cx="19137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Carbon µP </a:t>
              </a:r>
              <a:r>
                <a:rPr lang="fr-FR" sz="120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4 µm</a:t>
              </a:r>
              <a:endParaRPr lang="fr-FR" sz="12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9313872B-2464-59C8-432F-021B25D344D1}"/>
              </a:ext>
            </a:extLst>
          </p:cNvPr>
          <p:cNvGrpSpPr/>
          <p:nvPr/>
        </p:nvGrpSpPr>
        <p:grpSpPr>
          <a:xfrm>
            <a:off x="4013557" y="4755719"/>
            <a:ext cx="1913712" cy="1879553"/>
            <a:chOff x="5697818" y="1760868"/>
            <a:chExt cx="1913712" cy="1879553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xmlns="" id="{D649E6DF-DF97-1D69-34E1-BDA945515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11782" y="1760868"/>
              <a:ext cx="1148238" cy="1332229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xmlns="" id="{A6F461CE-1410-DA01-0FF1-75D396841B10}"/>
                </a:ext>
              </a:extLst>
            </p:cNvPr>
            <p:cNvSpPr txBox="1"/>
            <p:nvPr/>
          </p:nvSpPr>
          <p:spPr>
            <a:xfrm>
              <a:off x="5697818" y="3178756"/>
              <a:ext cx="19137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Carbon </a:t>
              </a:r>
              <a:r>
                <a:rPr lang="fr-FR" sz="1200" dirty="0" err="1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nP</a:t>
              </a:r>
              <a:r>
                <a:rPr lang="fr-FR" sz="12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 (</a:t>
              </a:r>
              <a:r>
                <a:rPr lang="fr-FR" sz="1200" dirty="0" err="1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soot</a:t>
              </a:r>
              <a:r>
                <a:rPr lang="fr-FR" sz="12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)</a:t>
              </a:r>
            </a:p>
            <a:p>
              <a:pPr algn="ctr"/>
              <a:r>
                <a:rPr lang="fr-FR" sz="12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fr-FR" sz="120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0.10-0.02 µm 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8C7A9AC1-3C4C-D17D-F1F1-3562B2F7B1CF}"/>
              </a:ext>
            </a:extLst>
          </p:cNvPr>
          <p:cNvGrpSpPr/>
          <p:nvPr/>
        </p:nvGrpSpPr>
        <p:grpSpPr>
          <a:xfrm>
            <a:off x="67338" y="99938"/>
            <a:ext cx="6866985" cy="2704085"/>
            <a:chOff x="7715026" y="85911"/>
            <a:chExt cx="4190204" cy="166491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3098B7B0-0288-627E-6120-BF530C7CC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15026" y="85911"/>
              <a:ext cx="4190204" cy="1349647"/>
            </a:xfrm>
            <a:prstGeom prst="rect">
              <a:avLst/>
            </a:prstGeom>
          </p:spPr>
        </p:pic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xmlns="" id="{FF802539-0A2A-1013-4519-0F59F96ED767}"/>
                </a:ext>
              </a:extLst>
            </p:cNvPr>
            <p:cNvSpPr txBox="1"/>
            <p:nvPr/>
          </p:nvSpPr>
          <p:spPr>
            <a:xfrm>
              <a:off x="7715026" y="1489219"/>
              <a:ext cx="347230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b="0" i="0" u="none" strike="noStrike" baseline="0" dirty="0">
                  <a:solidFill>
                    <a:srgbClr val="436879"/>
                  </a:solidFill>
                  <a:latin typeface="Whitney-Semibold"/>
                </a:rPr>
                <a:t>Nature Astronomy </a:t>
              </a:r>
              <a:r>
                <a:rPr lang="en-US" sz="1100" b="0" i="0" u="none" strike="noStrike" baseline="0" dirty="0">
                  <a:solidFill>
                    <a:srgbClr val="000000"/>
                  </a:solidFill>
                  <a:latin typeface="Whitney-Book"/>
                </a:rPr>
                <a:t>| VOL 5 | May 2021 | 445–450 |</a:t>
              </a:r>
              <a:endParaRPr lang="fr-FR" sz="3200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D5EE2BC2-4EFB-FFC4-C048-B0A6DAB22C26}"/>
              </a:ext>
            </a:extLst>
          </p:cNvPr>
          <p:cNvGrpSpPr/>
          <p:nvPr/>
        </p:nvGrpSpPr>
        <p:grpSpPr>
          <a:xfrm>
            <a:off x="6072563" y="3247810"/>
            <a:ext cx="1913712" cy="1349436"/>
            <a:chOff x="210386" y="628623"/>
            <a:chExt cx="1913712" cy="1349436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8E44FC98-8282-E634-03E8-8F7A419C41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58" t="24810" r="33737" b="16380"/>
            <a:stretch/>
          </p:blipFill>
          <p:spPr>
            <a:xfrm rot="5400000">
              <a:off x="663057" y="604179"/>
              <a:ext cx="1008370" cy="1057258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xmlns="" id="{9163B3F5-4F03-D3A8-6C3C-EFA67C03D4D9}"/>
                </a:ext>
              </a:extLst>
            </p:cNvPr>
            <p:cNvSpPr txBox="1"/>
            <p:nvPr/>
          </p:nvSpPr>
          <p:spPr>
            <a:xfrm>
              <a:off x="210386" y="1701060"/>
              <a:ext cx="19137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Au foil (</a:t>
              </a:r>
              <a:r>
                <a:rPr lang="fr-FR" sz="1200" dirty="0" err="1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reference</a:t>
              </a:r>
              <a:r>
                <a:rPr lang="fr-FR" sz="12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)</a:t>
              </a:r>
              <a:endParaRPr lang="fr-FR" sz="12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259EC55F-EFC3-4180-AF87-9FF3D9E35FE3}"/>
              </a:ext>
            </a:extLst>
          </p:cNvPr>
          <p:cNvGrpSpPr/>
          <p:nvPr/>
        </p:nvGrpSpPr>
        <p:grpSpPr>
          <a:xfrm>
            <a:off x="8416673" y="3191733"/>
            <a:ext cx="1079854" cy="1364166"/>
            <a:chOff x="181207" y="3016565"/>
            <a:chExt cx="1079854" cy="1364166"/>
          </a:xfrm>
        </p:grpSpPr>
        <p:pic>
          <p:nvPicPr>
            <p:cNvPr id="26" name="Image 14">
              <a:extLst>
                <a:ext uri="{FF2B5EF4-FFF2-40B4-BE49-F238E27FC236}">
                  <a16:creationId xmlns:a16="http://schemas.microsoft.com/office/drawing/2014/main" xmlns="" id="{405FDC68-74B6-4EA9-92DE-FB7211ED7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1207" y="3016565"/>
              <a:ext cx="1079854" cy="981011"/>
            </a:xfrm>
            <a:prstGeom prst="rect">
              <a:avLst/>
            </a:prstGeom>
          </p:spPr>
        </p:pic>
        <p:sp>
          <p:nvSpPr>
            <p:cNvPr id="35" name="ZoneTexte 15">
              <a:extLst>
                <a:ext uri="{FF2B5EF4-FFF2-40B4-BE49-F238E27FC236}">
                  <a16:creationId xmlns:a16="http://schemas.microsoft.com/office/drawing/2014/main" xmlns="" id="{5E93F93E-FC71-4CB9-BFB9-8007B81F6093}"/>
                </a:ext>
              </a:extLst>
            </p:cNvPr>
            <p:cNvSpPr txBox="1"/>
            <p:nvPr/>
          </p:nvSpPr>
          <p:spPr>
            <a:xfrm>
              <a:off x="342509" y="4103732"/>
              <a:ext cx="8659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TiO</a:t>
              </a:r>
              <a:r>
                <a:rPr lang="fr-FR" sz="1200" baseline="-250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2</a:t>
              </a:r>
              <a:r>
                <a:rPr lang="fr-FR" sz="12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 rutile</a:t>
              </a:r>
            </a:p>
          </p:txBody>
        </p:sp>
      </p:grpSp>
      <p:grpSp>
        <p:nvGrpSpPr>
          <p:cNvPr id="36" name="Groupe 23">
            <a:extLst>
              <a:ext uri="{FF2B5EF4-FFF2-40B4-BE49-F238E27FC236}">
                <a16:creationId xmlns:a16="http://schemas.microsoft.com/office/drawing/2014/main" xmlns="" id="{D3A53C36-B5E1-47AF-B0AC-2CCBCC5775AC}"/>
              </a:ext>
            </a:extLst>
          </p:cNvPr>
          <p:cNvGrpSpPr/>
          <p:nvPr/>
        </p:nvGrpSpPr>
        <p:grpSpPr>
          <a:xfrm>
            <a:off x="10082616" y="3188175"/>
            <a:ext cx="1175652" cy="1367722"/>
            <a:chOff x="181206" y="5663968"/>
            <a:chExt cx="1037228" cy="1219996"/>
          </a:xfrm>
        </p:grpSpPr>
        <p:pic>
          <p:nvPicPr>
            <p:cNvPr id="37" name="Image 19">
              <a:extLst>
                <a:ext uri="{FF2B5EF4-FFF2-40B4-BE49-F238E27FC236}">
                  <a16:creationId xmlns:a16="http://schemas.microsoft.com/office/drawing/2014/main" xmlns="" id="{8419FCBD-6D2C-4443-A403-BE51B2F3C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1206" y="5663968"/>
              <a:ext cx="1037228" cy="875162"/>
            </a:xfrm>
            <a:prstGeom prst="rect">
              <a:avLst/>
            </a:prstGeom>
          </p:spPr>
        </p:pic>
        <p:sp>
          <p:nvSpPr>
            <p:cNvPr id="39" name="ZoneTexte 20">
              <a:extLst>
                <a:ext uri="{FF2B5EF4-FFF2-40B4-BE49-F238E27FC236}">
                  <a16:creationId xmlns:a16="http://schemas.microsoft.com/office/drawing/2014/main" xmlns="" id="{13FE2518-0EF3-4E8A-9363-5A903A656876}"/>
                </a:ext>
              </a:extLst>
            </p:cNvPr>
            <p:cNvSpPr txBox="1"/>
            <p:nvPr/>
          </p:nvSpPr>
          <p:spPr>
            <a:xfrm>
              <a:off x="432591" y="6636883"/>
              <a:ext cx="506589" cy="24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Al</a:t>
              </a:r>
              <a:r>
                <a:rPr lang="fr-FR" sz="1200" baseline="-250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2</a:t>
              </a:r>
              <a:r>
                <a:rPr lang="fr-FR" sz="12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O</a:t>
              </a:r>
              <a:r>
                <a:rPr lang="fr-FR" sz="1200" baseline="-250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3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66645" y="4682273"/>
            <a:ext cx="1880643" cy="1800121"/>
            <a:chOff x="3543797" y="2231709"/>
            <a:chExt cx="1880643" cy="1800121"/>
          </a:xfrm>
        </p:grpSpPr>
        <p:pic>
          <p:nvPicPr>
            <p:cNvPr id="41" name="Image 30" descr="Une image contenant fleur, photo, table, maïs soufflé&#10;&#10;Description générée automatiquement">
              <a:extLst>
                <a:ext uri="{FF2B5EF4-FFF2-40B4-BE49-F238E27FC236}">
                  <a16:creationId xmlns:a16="http://schemas.microsoft.com/office/drawing/2014/main" xmlns="" id="{1285BBDA-295D-4610-AC36-0B6D4B721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676" y="2231709"/>
              <a:ext cx="1618886" cy="1420868"/>
            </a:xfrm>
            <a:prstGeom prst="rect">
              <a:avLst/>
            </a:prstGeom>
          </p:spPr>
        </p:pic>
        <p:sp>
          <p:nvSpPr>
            <p:cNvPr id="42" name="ZoneTexte 32">
              <a:extLst>
                <a:ext uri="{FF2B5EF4-FFF2-40B4-BE49-F238E27FC236}">
                  <a16:creationId xmlns:a16="http://schemas.microsoft.com/office/drawing/2014/main" xmlns="" id="{FB1B31F2-0664-4659-981F-FCB12B7E037B}"/>
                </a:ext>
              </a:extLst>
            </p:cNvPr>
            <p:cNvSpPr txBox="1"/>
            <p:nvPr/>
          </p:nvSpPr>
          <p:spPr>
            <a:xfrm>
              <a:off x="3543797" y="3754831"/>
              <a:ext cx="18806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Olivine NP </a:t>
              </a:r>
              <a:r>
                <a:rPr lang="fr-FR" sz="120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0.3 µm-1 µm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129840" y="4831769"/>
            <a:ext cx="1660007" cy="1652842"/>
            <a:chOff x="3568191" y="4047560"/>
            <a:chExt cx="1660007" cy="1652842"/>
          </a:xfrm>
        </p:grpSpPr>
        <p:pic>
          <p:nvPicPr>
            <p:cNvPr id="44" name="Image 36" descr="Une image contenant objet, nid d’abeille, gâteau&#10;&#10;Description générée automatiquement">
              <a:extLst>
                <a:ext uri="{FF2B5EF4-FFF2-40B4-BE49-F238E27FC236}">
                  <a16:creationId xmlns:a16="http://schemas.microsoft.com/office/drawing/2014/main" xmlns="" id="{60DFDB4C-4C70-4B09-8354-8AEF99DEB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191" y="4047560"/>
              <a:ext cx="1660007" cy="1107712"/>
            </a:xfrm>
            <a:prstGeom prst="rect">
              <a:avLst/>
            </a:prstGeom>
          </p:spPr>
        </p:pic>
        <p:sp>
          <p:nvSpPr>
            <p:cNvPr id="45" name="ZoneTexte 37">
              <a:extLst>
                <a:ext uri="{FF2B5EF4-FFF2-40B4-BE49-F238E27FC236}">
                  <a16:creationId xmlns:a16="http://schemas.microsoft.com/office/drawing/2014/main" xmlns="" id="{71D5D523-EC46-4917-B378-B81F80730ACB}"/>
                </a:ext>
              </a:extLst>
            </p:cNvPr>
            <p:cNvSpPr txBox="1"/>
            <p:nvPr/>
          </p:nvSpPr>
          <p:spPr>
            <a:xfrm>
              <a:off x="3715566" y="5423403"/>
              <a:ext cx="13356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TiO</a:t>
              </a:r>
              <a:r>
                <a:rPr lang="fr-FR" sz="1200" baseline="-250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2</a:t>
              </a:r>
              <a:r>
                <a:rPr lang="fr-FR" sz="12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 NP </a:t>
              </a:r>
              <a:r>
                <a:rPr lang="fr-FR" sz="120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0.24 µm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849745" y="4812358"/>
            <a:ext cx="1609191" cy="1660678"/>
            <a:chOff x="3690204" y="5348948"/>
            <a:chExt cx="1609191" cy="1660678"/>
          </a:xfrm>
        </p:grpSpPr>
        <p:pic>
          <p:nvPicPr>
            <p:cNvPr id="47" name="Image 26" descr="Une image contenant intérieur, photo, clavier, blanc&#10;&#10;Description générée automatiquement">
              <a:extLst>
                <a:ext uri="{FF2B5EF4-FFF2-40B4-BE49-F238E27FC236}">
                  <a16:creationId xmlns:a16="http://schemas.microsoft.com/office/drawing/2014/main" xmlns="" id="{AF4AC4D6-E63C-474A-B6CC-2612DF5A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877" y="5348948"/>
              <a:ext cx="1190458" cy="1127123"/>
            </a:xfrm>
            <a:prstGeom prst="rect">
              <a:avLst/>
            </a:prstGeom>
          </p:spPr>
        </p:pic>
        <p:sp>
          <p:nvSpPr>
            <p:cNvPr id="48" name="ZoneTexte 40">
              <a:extLst>
                <a:ext uri="{FF2B5EF4-FFF2-40B4-BE49-F238E27FC236}">
                  <a16:creationId xmlns:a16="http://schemas.microsoft.com/office/drawing/2014/main" xmlns="" id="{155BD3CC-9191-424C-916C-64057D370A6D}"/>
                </a:ext>
              </a:extLst>
            </p:cNvPr>
            <p:cNvSpPr txBox="1"/>
            <p:nvPr/>
          </p:nvSpPr>
          <p:spPr>
            <a:xfrm>
              <a:off x="3690204" y="6732627"/>
              <a:ext cx="16091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Al</a:t>
              </a:r>
              <a:r>
                <a:rPr lang="fr-FR" sz="1200" baseline="-250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2</a:t>
              </a:r>
              <a:r>
                <a:rPr lang="fr-FR" sz="12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O</a:t>
              </a:r>
              <a:r>
                <a:rPr lang="fr-FR" sz="1200" baseline="-250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3</a:t>
              </a:r>
              <a:r>
                <a:rPr lang="fr-FR" sz="12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 NP </a:t>
              </a:r>
              <a:r>
                <a:rPr lang="fr-FR" sz="120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0.24 µm</a:t>
              </a:r>
              <a:endParaRPr lang="fr-FR" sz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5526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71D53082-9D6E-2972-488F-3AB77B9845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421" y="1272903"/>
            <a:ext cx="3466572" cy="400267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7D6B1DF-4C86-F0C4-E47F-97E2C002D0E3}"/>
              </a:ext>
            </a:extLst>
          </p:cNvPr>
          <p:cNvSpPr txBox="1"/>
          <p:nvPr/>
        </p:nvSpPr>
        <p:spPr>
          <a:xfrm>
            <a:off x="279037" y="2099470"/>
            <a:ext cx="2066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u="sng" dirty="0">
                <a:solidFill>
                  <a:srgbClr val="1E588B"/>
                </a:solidFill>
                <a:latin typeface="Century Gothic" panose="020B0502020202020204" pitchFamily="34" charset="0"/>
              </a:rPr>
              <a:t>H</a:t>
            </a:r>
            <a:r>
              <a:rPr lang="fr-FR" sz="1600" u="sng" baseline="-25000" dirty="0">
                <a:solidFill>
                  <a:srgbClr val="1E588B"/>
                </a:solidFill>
                <a:latin typeface="Century Gothic" panose="020B0502020202020204" pitchFamily="34" charset="0"/>
              </a:rPr>
              <a:t>2</a:t>
            </a:r>
            <a:r>
              <a:rPr lang="fr-FR" sz="1600" u="sng" dirty="0">
                <a:solidFill>
                  <a:srgbClr val="1E588B"/>
                </a:solidFill>
                <a:latin typeface="Century Gothic" panose="020B0502020202020204" pitchFamily="34" charset="0"/>
              </a:rPr>
              <a:t>O on </a:t>
            </a:r>
            <a:r>
              <a:rPr lang="fr-FR" sz="1600" b="1" u="sng" dirty="0" err="1">
                <a:solidFill>
                  <a:srgbClr val="1E588B"/>
                </a:solidFill>
                <a:latin typeface="Century Gothic" panose="020B0502020202020204" pitchFamily="34" charset="0"/>
              </a:rPr>
              <a:t>bare</a:t>
            </a:r>
            <a:r>
              <a:rPr lang="fr-FR" sz="1600" u="sng" dirty="0">
                <a:solidFill>
                  <a:srgbClr val="1E588B"/>
                </a:solidFill>
                <a:latin typeface="Century Gothic" panose="020B0502020202020204" pitchFamily="34" charset="0"/>
              </a:rPr>
              <a:t> grains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1DBB218-76A8-3F4D-A1FD-67EDABD4D2E0}"/>
              </a:ext>
            </a:extLst>
          </p:cNvPr>
          <p:cNvSpPr txBox="1"/>
          <p:nvPr/>
        </p:nvSpPr>
        <p:spPr>
          <a:xfrm>
            <a:off x="7516091" y="319901"/>
            <a:ext cx="39004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rgbClr val="A81259"/>
                </a:solidFill>
                <a:latin typeface="Century Gothic" panose="020B0502020202020204" pitchFamily="34" charset="0"/>
              </a:rPr>
              <a:t> </a:t>
            </a:r>
            <a:r>
              <a:rPr lang="fr-FR" sz="1400" u="sng" dirty="0">
                <a:solidFill>
                  <a:srgbClr val="A81259"/>
                </a:solidFill>
                <a:latin typeface="Century Gothic" panose="020B0502020202020204" pitchFamily="34" charset="0"/>
              </a:rPr>
              <a:t>CO</a:t>
            </a:r>
            <a:r>
              <a:rPr lang="fr-FR" sz="1400" u="sng" baseline="-25000" dirty="0">
                <a:solidFill>
                  <a:srgbClr val="A81259"/>
                </a:solidFill>
                <a:latin typeface="Century Gothic" panose="020B0502020202020204" pitchFamily="34" charset="0"/>
              </a:rPr>
              <a:t>2</a:t>
            </a:r>
            <a:r>
              <a:rPr lang="fr-FR" sz="1400" u="sng" dirty="0">
                <a:solidFill>
                  <a:srgbClr val="A81259"/>
                </a:solidFill>
                <a:latin typeface="Century Gothic" panose="020B0502020202020204" pitchFamily="34" charset="0"/>
              </a:rPr>
              <a:t> on grains </a:t>
            </a:r>
            <a:r>
              <a:rPr lang="fr-FR" sz="1400" b="1" u="sng" dirty="0" err="1">
                <a:solidFill>
                  <a:srgbClr val="A81259"/>
                </a:solidFill>
                <a:latin typeface="Century Gothic" panose="020B0502020202020204" pitchFamily="34" charset="0"/>
              </a:rPr>
              <a:t>pre-covered</a:t>
            </a:r>
            <a:r>
              <a:rPr lang="fr-FR" sz="1400" b="1" u="sng" dirty="0">
                <a:solidFill>
                  <a:srgbClr val="A81259"/>
                </a:solidFill>
                <a:latin typeface="Century Gothic" panose="020B0502020202020204" pitchFamily="34" charset="0"/>
              </a:rPr>
              <a:t> </a:t>
            </a:r>
            <a:r>
              <a:rPr lang="fr-FR" sz="1400" b="1" u="sng" dirty="0" err="1">
                <a:solidFill>
                  <a:srgbClr val="A81259"/>
                </a:solidFill>
                <a:latin typeface="Century Gothic" panose="020B0502020202020204" pitchFamily="34" charset="0"/>
              </a:rPr>
              <a:t>with</a:t>
            </a:r>
            <a:r>
              <a:rPr lang="fr-FR" sz="1400" b="1" u="sng" dirty="0">
                <a:solidFill>
                  <a:srgbClr val="A81259"/>
                </a:solidFill>
                <a:latin typeface="Century Gothic" panose="020B0502020202020204" pitchFamily="34" charset="0"/>
              </a:rPr>
              <a:t> H</a:t>
            </a:r>
            <a:r>
              <a:rPr lang="fr-FR" sz="1400" b="1" u="sng" baseline="-25000" dirty="0">
                <a:solidFill>
                  <a:srgbClr val="A81259"/>
                </a:solidFill>
                <a:latin typeface="Century Gothic" panose="020B0502020202020204" pitchFamily="34" charset="0"/>
              </a:rPr>
              <a:t>2</a:t>
            </a:r>
            <a:r>
              <a:rPr lang="fr-FR" sz="1400" b="1" u="sng" dirty="0">
                <a:solidFill>
                  <a:srgbClr val="A81259"/>
                </a:solidFill>
                <a:latin typeface="Century Gothic" panose="020B0502020202020204" pitchFamily="34" charset="0"/>
              </a:rPr>
              <a:t>O </a:t>
            </a:r>
            <a:r>
              <a:rPr lang="fr-FR" sz="1400" b="1" u="sng" dirty="0" err="1">
                <a:solidFill>
                  <a:srgbClr val="A81259"/>
                </a:solidFill>
                <a:latin typeface="Century Gothic" panose="020B0502020202020204" pitchFamily="34" charset="0"/>
              </a:rPr>
              <a:t>ice</a:t>
            </a:r>
            <a:r>
              <a:rPr lang="fr-FR" sz="1400" b="1" u="sng" dirty="0">
                <a:solidFill>
                  <a:srgbClr val="A81259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fr-FR" sz="1400" i="1" dirty="0">
                <a:solidFill>
                  <a:srgbClr val="A81259"/>
                </a:solidFill>
                <a:latin typeface="Century Gothic" panose="020B0502020202020204" pitchFamily="34" charset="0"/>
              </a:rPr>
              <a:t>(3 ML </a:t>
            </a:r>
            <a:r>
              <a:rPr lang="fr-FR" sz="1400" i="1" dirty="0" err="1">
                <a:solidFill>
                  <a:srgbClr val="A81259"/>
                </a:solidFill>
                <a:latin typeface="Century Gothic" panose="020B0502020202020204" pitchFamily="34" charset="0"/>
              </a:rPr>
              <a:t>porous</a:t>
            </a:r>
            <a:r>
              <a:rPr lang="fr-FR" sz="1400" i="1" dirty="0">
                <a:solidFill>
                  <a:srgbClr val="A81259"/>
                </a:solidFill>
                <a:latin typeface="Century Gothic" panose="020B0502020202020204" pitchFamily="34" charset="0"/>
              </a:rPr>
              <a:t> or non-</a:t>
            </a:r>
            <a:r>
              <a:rPr lang="fr-FR" sz="1400" i="1" dirty="0" err="1">
                <a:solidFill>
                  <a:srgbClr val="A81259"/>
                </a:solidFill>
                <a:latin typeface="Century Gothic" panose="020B0502020202020204" pitchFamily="34" charset="0"/>
              </a:rPr>
              <a:t>porous</a:t>
            </a:r>
            <a:r>
              <a:rPr lang="fr-FR" sz="1400" i="1" dirty="0">
                <a:solidFill>
                  <a:srgbClr val="A81259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fr-FR" sz="1400" i="1" dirty="0" err="1">
                <a:solidFill>
                  <a:srgbClr val="A81259"/>
                </a:solidFill>
                <a:latin typeface="Century Gothic" panose="020B0502020202020204" pitchFamily="34" charset="0"/>
              </a:rPr>
              <a:t>amorphous</a:t>
            </a:r>
            <a:r>
              <a:rPr lang="fr-FR" sz="1400" i="1" dirty="0">
                <a:solidFill>
                  <a:srgbClr val="A81259"/>
                </a:solidFill>
                <a:latin typeface="Century Gothic" panose="020B0502020202020204" pitchFamily="34" charset="0"/>
              </a:rPr>
              <a:t> </a:t>
            </a:r>
            <a:r>
              <a:rPr lang="fr-FR" sz="1400" i="1" dirty="0" err="1">
                <a:solidFill>
                  <a:srgbClr val="A81259"/>
                </a:solidFill>
                <a:latin typeface="Century Gothic" panose="020B0502020202020204" pitchFamily="34" charset="0"/>
              </a:rPr>
              <a:t>solid</a:t>
            </a:r>
            <a:r>
              <a:rPr lang="fr-FR" sz="1400" i="1" dirty="0">
                <a:solidFill>
                  <a:srgbClr val="A81259"/>
                </a:solidFill>
                <a:latin typeface="Century Gothic" panose="020B0502020202020204" pitchFamily="34" charset="0"/>
              </a:rPr>
              <a:t> water (p-ASW or ASW))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1037627C-F6F9-0A09-48CA-9D545B652BFE}"/>
              </a:ext>
            </a:extLst>
          </p:cNvPr>
          <p:cNvSpPr txBox="1"/>
          <p:nvPr/>
        </p:nvSpPr>
        <p:spPr>
          <a:xfrm>
            <a:off x="317946" y="5879242"/>
            <a:ext cx="2093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u="sng" dirty="0">
                <a:solidFill>
                  <a:srgbClr val="A81259"/>
                </a:solidFill>
                <a:latin typeface="Century Gothic" panose="020B0502020202020204" pitchFamily="34" charset="0"/>
              </a:rPr>
              <a:t>CO</a:t>
            </a:r>
            <a:r>
              <a:rPr lang="fr-FR" sz="1600" u="sng" baseline="-25000" dirty="0">
                <a:solidFill>
                  <a:srgbClr val="A81259"/>
                </a:solidFill>
                <a:latin typeface="Century Gothic" panose="020B0502020202020204" pitchFamily="34" charset="0"/>
              </a:rPr>
              <a:t>2</a:t>
            </a:r>
            <a:r>
              <a:rPr lang="fr-FR" sz="1600" u="sng" dirty="0">
                <a:solidFill>
                  <a:srgbClr val="A81259"/>
                </a:solidFill>
                <a:latin typeface="Century Gothic" panose="020B0502020202020204" pitchFamily="34" charset="0"/>
              </a:rPr>
              <a:t> on </a:t>
            </a:r>
            <a:r>
              <a:rPr lang="fr-FR" sz="1600" b="1" u="sng" dirty="0" err="1">
                <a:solidFill>
                  <a:srgbClr val="A81259"/>
                </a:solidFill>
                <a:latin typeface="Century Gothic" panose="020B0502020202020204" pitchFamily="34" charset="0"/>
              </a:rPr>
              <a:t>bare</a:t>
            </a:r>
            <a:r>
              <a:rPr lang="fr-FR" sz="1600" u="sng" dirty="0">
                <a:solidFill>
                  <a:srgbClr val="A81259"/>
                </a:solidFill>
                <a:latin typeface="Century Gothic" panose="020B0502020202020204" pitchFamily="34" charset="0"/>
              </a:rPr>
              <a:t> grains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66068" y="325794"/>
            <a:ext cx="1660010" cy="1658650"/>
            <a:chOff x="246612" y="1327742"/>
            <a:chExt cx="1660010" cy="1658650"/>
          </a:xfrm>
        </p:grpSpPr>
        <p:sp>
          <p:nvSpPr>
            <p:cNvPr id="7" name="Oval 6"/>
            <p:cNvSpPr/>
            <p:nvPr/>
          </p:nvSpPr>
          <p:spPr>
            <a:xfrm>
              <a:off x="953311" y="1994171"/>
              <a:ext cx="953311" cy="99222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ZoneTexte 1">
              <a:extLst>
                <a:ext uri="{FF2B5EF4-FFF2-40B4-BE49-F238E27FC236}">
                  <a16:creationId xmlns:a16="http://schemas.microsoft.com/office/drawing/2014/main" xmlns="" id="{27D6B1DF-4C86-F0C4-E47F-97E2C002D0E3}"/>
                </a:ext>
              </a:extLst>
            </p:cNvPr>
            <p:cNvSpPr txBox="1"/>
            <p:nvPr/>
          </p:nvSpPr>
          <p:spPr>
            <a:xfrm>
              <a:off x="246612" y="1327742"/>
              <a:ext cx="5774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rgbClr val="1E588B"/>
                  </a:solidFill>
                  <a:latin typeface="Century Gothic" panose="020B0502020202020204" pitchFamily="34" charset="0"/>
                </a:rPr>
                <a:t>H</a:t>
              </a:r>
              <a:r>
                <a:rPr lang="fr-FR" sz="1600" baseline="-25000" dirty="0">
                  <a:solidFill>
                    <a:srgbClr val="1E588B"/>
                  </a:solidFill>
                  <a:latin typeface="Century Gothic" panose="020B0502020202020204" pitchFamily="34" charset="0"/>
                </a:rPr>
                <a:t>2</a:t>
              </a:r>
              <a:r>
                <a:rPr lang="fr-FR" sz="1600" dirty="0">
                  <a:solidFill>
                    <a:srgbClr val="1E588B"/>
                  </a:solidFill>
                  <a:latin typeface="Century Gothic" panose="020B0502020202020204" pitchFamily="34" charset="0"/>
                </a:rPr>
                <a:t>O</a:t>
              </a:r>
            </a:p>
          </p:txBody>
        </p:sp>
        <p:sp>
          <p:nvSpPr>
            <p:cNvPr id="8" name="Down Arrow 7"/>
            <p:cNvSpPr/>
            <p:nvPr/>
          </p:nvSpPr>
          <p:spPr>
            <a:xfrm rot="18743019">
              <a:off x="710119" y="1712069"/>
              <a:ext cx="321013" cy="398834"/>
            </a:xfrm>
            <a:prstGeom prst="downArrow">
              <a:avLst/>
            </a:prstGeom>
            <a:solidFill>
              <a:srgbClr val="1E58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1736" y="3921784"/>
            <a:ext cx="1669738" cy="1668377"/>
            <a:chOff x="246612" y="1327742"/>
            <a:chExt cx="1669738" cy="1668377"/>
          </a:xfrm>
        </p:grpSpPr>
        <p:sp>
          <p:nvSpPr>
            <p:cNvPr id="14" name="Oval 13"/>
            <p:cNvSpPr/>
            <p:nvPr/>
          </p:nvSpPr>
          <p:spPr>
            <a:xfrm>
              <a:off x="963039" y="2003898"/>
              <a:ext cx="953311" cy="99222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ZoneTexte 1">
              <a:extLst>
                <a:ext uri="{FF2B5EF4-FFF2-40B4-BE49-F238E27FC236}">
                  <a16:creationId xmlns:a16="http://schemas.microsoft.com/office/drawing/2014/main" xmlns="" id="{27D6B1DF-4C86-F0C4-E47F-97E2C002D0E3}"/>
                </a:ext>
              </a:extLst>
            </p:cNvPr>
            <p:cNvSpPr txBox="1"/>
            <p:nvPr/>
          </p:nvSpPr>
          <p:spPr>
            <a:xfrm>
              <a:off x="246612" y="1327742"/>
              <a:ext cx="6046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rgbClr val="A81259"/>
                  </a:solidFill>
                  <a:latin typeface="Century Gothic" panose="020B0502020202020204" pitchFamily="34" charset="0"/>
                </a:rPr>
                <a:t>CO</a:t>
              </a:r>
              <a:r>
                <a:rPr lang="fr-FR" sz="1600" baseline="-25000" dirty="0">
                  <a:solidFill>
                    <a:srgbClr val="A81259"/>
                  </a:solidFill>
                  <a:latin typeface="Century Gothic" panose="020B0502020202020204" pitchFamily="34" charset="0"/>
                </a:rPr>
                <a:t>2</a:t>
              </a:r>
              <a:endParaRPr lang="fr-FR" sz="1600" dirty="0">
                <a:solidFill>
                  <a:srgbClr val="1E588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Down Arrow 15"/>
            <p:cNvSpPr/>
            <p:nvPr/>
          </p:nvSpPr>
          <p:spPr>
            <a:xfrm rot="18743019">
              <a:off x="710119" y="1712069"/>
              <a:ext cx="321013" cy="398834"/>
            </a:xfrm>
            <a:prstGeom prst="downArrow">
              <a:avLst/>
            </a:prstGeom>
            <a:solidFill>
              <a:srgbClr val="A812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417191" y="2264839"/>
            <a:ext cx="1669738" cy="1668377"/>
            <a:chOff x="246612" y="1327742"/>
            <a:chExt cx="1669738" cy="1668377"/>
          </a:xfrm>
        </p:grpSpPr>
        <p:sp>
          <p:nvSpPr>
            <p:cNvPr id="22" name="Oval 21"/>
            <p:cNvSpPr/>
            <p:nvPr/>
          </p:nvSpPr>
          <p:spPr>
            <a:xfrm>
              <a:off x="963039" y="2003898"/>
              <a:ext cx="953311" cy="99222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76200">
              <a:solidFill>
                <a:srgbClr val="1E58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ZoneTexte 1">
              <a:extLst>
                <a:ext uri="{FF2B5EF4-FFF2-40B4-BE49-F238E27FC236}">
                  <a16:creationId xmlns:a16="http://schemas.microsoft.com/office/drawing/2014/main" xmlns="" id="{27D6B1DF-4C86-F0C4-E47F-97E2C002D0E3}"/>
                </a:ext>
              </a:extLst>
            </p:cNvPr>
            <p:cNvSpPr txBox="1"/>
            <p:nvPr/>
          </p:nvSpPr>
          <p:spPr>
            <a:xfrm>
              <a:off x="246612" y="1327742"/>
              <a:ext cx="6046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rgbClr val="A81259"/>
                  </a:solidFill>
                  <a:latin typeface="Century Gothic" panose="020B0502020202020204" pitchFamily="34" charset="0"/>
                </a:rPr>
                <a:t>CO</a:t>
              </a:r>
              <a:r>
                <a:rPr lang="fr-FR" sz="1600" baseline="-25000" dirty="0">
                  <a:solidFill>
                    <a:srgbClr val="A81259"/>
                  </a:solidFill>
                  <a:latin typeface="Century Gothic" panose="020B0502020202020204" pitchFamily="34" charset="0"/>
                </a:rPr>
                <a:t>2</a:t>
              </a:r>
              <a:endParaRPr lang="fr-FR" sz="1600" dirty="0">
                <a:solidFill>
                  <a:srgbClr val="1E588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" name="Down Arrow 23"/>
            <p:cNvSpPr/>
            <p:nvPr/>
          </p:nvSpPr>
          <p:spPr>
            <a:xfrm rot="18743019">
              <a:off x="710119" y="1712069"/>
              <a:ext cx="321013" cy="398834"/>
            </a:xfrm>
            <a:prstGeom prst="downArrow">
              <a:avLst/>
            </a:prstGeom>
            <a:solidFill>
              <a:srgbClr val="A812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4661" t="3830" r="6790" b="1986"/>
          <a:stretch/>
        </p:blipFill>
        <p:spPr>
          <a:xfrm>
            <a:off x="2413883" y="-60392"/>
            <a:ext cx="4042674" cy="691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4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748" y="2265165"/>
            <a:ext cx="2973445" cy="32589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30" y="2122223"/>
            <a:ext cx="2850141" cy="33902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645" y="5535906"/>
            <a:ext cx="7331171" cy="1031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415" y="227785"/>
            <a:ext cx="9146109" cy="1219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3707" y="1926392"/>
            <a:ext cx="3038173" cy="19583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52888" y="4958564"/>
            <a:ext cx="1108342" cy="322570"/>
            <a:chOff x="3730354" y="4672570"/>
            <a:chExt cx="1477789" cy="430093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3730354" y="5089246"/>
              <a:ext cx="1477789" cy="13417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174301" y="4672570"/>
              <a:ext cx="66514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/>
                <a:t>10 Å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087440" y="2648932"/>
            <a:ext cx="2794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Capillary</a:t>
            </a:r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 condensation</a:t>
            </a:r>
          </a:p>
          <a:p>
            <a:pPr algn="ctr"/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at the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nanoscale</a:t>
            </a:r>
            <a:endParaRPr lang="en-US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34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9CAF064-2530-FE54-CA91-1BDE9091F3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83" r="10533" b="7689"/>
          <a:stretch/>
        </p:blipFill>
        <p:spPr>
          <a:xfrm>
            <a:off x="0" y="592597"/>
            <a:ext cx="7248931" cy="567280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869A7D9-916B-4385-5DFF-134640F1C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93" y="154217"/>
            <a:ext cx="4572682" cy="31495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D971259-4752-4122-B1C6-D5E3D049A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5027" y="1446805"/>
            <a:ext cx="1732243" cy="200981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670C1191-6EB4-D88C-B849-D5D7D80A2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182" y="1446805"/>
            <a:ext cx="2608450" cy="4106502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BAD652F3-988F-FD9B-E575-45E88F906FD3}"/>
              </a:ext>
            </a:extLst>
          </p:cNvPr>
          <p:cNvSpPr txBox="1"/>
          <p:nvPr/>
        </p:nvSpPr>
        <p:spPr>
          <a:xfrm>
            <a:off x="7793110" y="5775673"/>
            <a:ext cx="1712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IDPs</a:t>
            </a:r>
            <a:r>
              <a:rPr lang="fr-FR" dirty="0"/>
              <a:t> : Ishii 2018</a:t>
            </a:r>
          </a:p>
        </p:txBody>
      </p:sp>
    </p:spTree>
    <p:extLst>
      <p:ext uri="{BB962C8B-B14F-4D97-AF65-F5344CB8AC3E}">
        <p14:creationId xmlns:p14="http://schemas.microsoft.com/office/powerpoint/2010/main" val="62057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241" y="959004"/>
            <a:ext cx="6477409" cy="54417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82790" y="356838"/>
            <a:ext cx="2872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Century Gothic" panose="020B0502020202020204" pitchFamily="34" charset="0"/>
              </a:rPr>
              <a:t>Desorption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temperature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65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1621</TotalTime>
  <Words>325</Words>
  <Application>Microsoft Office PowerPoint</Application>
  <PresentationFormat>Widescreen</PresentationFormat>
  <Paragraphs>81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Whitney-Book</vt:lpstr>
      <vt:lpstr>Whitney-Semibold</vt:lpstr>
      <vt:lpstr>Thème Office</vt:lpstr>
      <vt:lpstr>Cosmic dust might condense less gas than previously thought  A laboratory study of the sticking coefficients of ice on small-grain analogues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Nucléation de galce à la surface des nanoparticules</dc:title>
  <dc:creator>PARENT Philippe</dc:creator>
  <cp:lastModifiedBy>Manipe SUMO</cp:lastModifiedBy>
  <cp:revision>63</cp:revision>
  <cp:lastPrinted>2022-10-19T13:46:05Z</cp:lastPrinted>
  <dcterms:created xsi:type="dcterms:W3CDTF">2022-08-24T09:35:06Z</dcterms:created>
  <dcterms:modified xsi:type="dcterms:W3CDTF">2022-10-19T14:34:18Z</dcterms:modified>
</cp:coreProperties>
</file>