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391" r:id="rId5"/>
    <p:sldId id="269" r:id="rId6"/>
    <p:sldId id="263" r:id="rId7"/>
    <p:sldId id="268" r:id="rId8"/>
    <p:sldId id="266" r:id="rId9"/>
    <p:sldId id="259" r:id="rId10"/>
    <p:sldId id="394" r:id="rId11"/>
    <p:sldId id="270" r:id="rId12"/>
    <p:sldId id="275" r:id="rId13"/>
    <p:sldId id="278" r:id="rId14"/>
    <p:sldId id="279" r:id="rId15"/>
    <p:sldId id="277" r:id="rId16"/>
    <p:sldId id="395" r:id="rId17"/>
    <p:sldId id="272" r:id="rId18"/>
    <p:sldId id="374" r:id="rId19"/>
    <p:sldId id="376" r:id="rId20"/>
    <p:sldId id="377" r:id="rId21"/>
    <p:sldId id="375" r:id="rId22"/>
    <p:sldId id="378" r:id="rId23"/>
    <p:sldId id="381" r:id="rId24"/>
    <p:sldId id="397" r:id="rId25"/>
    <p:sldId id="398" r:id="rId26"/>
    <p:sldId id="399" r:id="rId27"/>
    <p:sldId id="400" r:id="rId28"/>
    <p:sldId id="401" r:id="rId29"/>
    <p:sldId id="396" r:id="rId30"/>
    <p:sldId id="403" r:id="rId31"/>
    <p:sldId id="404" r:id="rId32"/>
    <p:sldId id="405" r:id="rId33"/>
    <p:sldId id="406" r:id="rId34"/>
    <p:sldId id="407" r:id="rId35"/>
    <p:sldId id="408" r:id="rId36"/>
    <p:sldId id="409" r:id="rId37"/>
    <p:sldId id="280" r:id="rId38"/>
    <p:sldId id="281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7942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4"/>
    <p:restoredTop sz="94593"/>
  </p:normalViewPr>
  <p:slideViewPr>
    <p:cSldViewPr snapToGrid="0" snapToObjects="1">
      <p:cViewPr varScale="1">
        <p:scale>
          <a:sx n="110" d="100"/>
          <a:sy n="110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73F73-E144-C74C-A10D-870C0883BD7F}" type="datetimeFigureOut">
              <a:rPr lang="es-ES" smtClean="0"/>
              <a:t>23/10/22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D3F3-A0C6-E343-A2DE-717C4BB0B73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226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9D3F3-A0C6-E343-A2DE-717C4BB0B733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099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9D3F3-A0C6-E343-A2DE-717C4BB0B733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244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44882-EFA9-BA49-B5E2-79E1B7B914B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9390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9D3F3-A0C6-E343-A2DE-717C4BB0B733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671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26F2-676E-EE44-88E3-058AAC90A459}" type="datetimeFigureOut">
              <a:rPr lang="es-ES" smtClean="0"/>
              <a:t>23/10/22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C81E-6D02-2A45-A524-40304B7FA2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490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26F2-676E-EE44-88E3-058AAC90A459}" type="datetimeFigureOut">
              <a:rPr lang="es-ES" smtClean="0"/>
              <a:t>23/10/22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C81E-6D02-2A45-A524-40304B7FA2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41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26F2-676E-EE44-88E3-058AAC90A459}" type="datetimeFigureOut">
              <a:rPr lang="es-ES" smtClean="0"/>
              <a:t>23/10/22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C81E-6D02-2A45-A524-40304B7FA2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244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26F2-676E-EE44-88E3-058AAC90A459}" type="datetimeFigureOut">
              <a:rPr lang="es-ES" smtClean="0"/>
              <a:t>23/10/22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C81E-6D02-2A45-A524-40304B7FA2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31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26F2-676E-EE44-88E3-058AAC90A459}" type="datetimeFigureOut">
              <a:rPr lang="es-ES" smtClean="0"/>
              <a:t>23/10/22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C81E-6D02-2A45-A524-40304B7FA2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80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26F2-676E-EE44-88E3-058AAC90A459}" type="datetimeFigureOut">
              <a:rPr lang="es-ES" smtClean="0"/>
              <a:t>23/10/22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C81E-6D02-2A45-A524-40304B7FA2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469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26F2-676E-EE44-88E3-058AAC90A459}" type="datetimeFigureOut">
              <a:rPr lang="es-ES" smtClean="0"/>
              <a:t>23/10/22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C81E-6D02-2A45-A524-40304B7FA2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186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26F2-676E-EE44-88E3-058AAC90A459}" type="datetimeFigureOut">
              <a:rPr lang="es-ES" smtClean="0"/>
              <a:t>23/10/22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C81E-6D02-2A45-A524-40304B7FA2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9635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26F2-676E-EE44-88E3-058AAC90A459}" type="datetimeFigureOut">
              <a:rPr lang="es-ES" smtClean="0"/>
              <a:t>23/10/22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C81E-6D02-2A45-A524-40304B7FA2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321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26F2-676E-EE44-88E3-058AAC90A459}" type="datetimeFigureOut">
              <a:rPr lang="es-ES" smtClean="0"/>
              <a:t>23/10/22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C81E-6D02-2A45-A524-40304B7FA2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65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26F2-676E-EE44-88E3-058AAC90A459}" type="datetimeFigureOut">
              <a:rPr lang="es-ES" smtClean="0"/>
              <a:t>23/10/22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C81E-6D02-2A45-A524-40304B7FA2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985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826F2-676E-EE44-88E3-058AAC90A459}" type="datetimeFigureOut">
              <a:rPr lang="es-ES" smtClean="0"/>
              <a:t>23/10/22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9C81E-6D02-2A45-A524-40304B7FA2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63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45766EA-B996-1849-BDE7-0EF123274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76E6F0F-7A4C-954B-92C1-9721DDE5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338" y="2517493"/>
            <a:ext cx="5787342" cy="434050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C2B8A7E-9A95-CE4F-A04D-0C4140C76EFD}"/>
              </a:ext>
            </a:extLst>
          </p:cNvPr>
          <p:cNvSpPr txBox="1"/>
          <p:nvPr/>
        </p:nvSpPr>
        <p:spPr>
          <a:xfrm>
            <a:off x="688863" y="412496"/>
            <a:ext cx="7766292" cy="255454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endParaRPr lang="es-ES" sz="3200" dirty="0">
              <a:solidFill>
                <a:srgbClr val="FFFF00"/>
              </a:solidFill>
            </a:endParaRPr>
          </a:p>
          <a:p>
            <a:pPr algn="ctr"/>
            <a:r>
              <a:rPr lang="es-ES" sz="3200" dirty="0" err="1">
                <a:solidFill>
                  <a:srgbClr val="FFFF00"/>
                </a:solidFill>
              </a:rPr>
              <a:t>The</a:t>
            </a:r>
            <a:r>
              <a:rPr lang="es-ES" sz="3200" dirty="0">
                <a:solidFill>
                  <a:srgbClr val="FFFF00"/>
                </a:solidFill>
              </a:rPr>
              <a:t> </a:t>
            </a:r>
            <a:r>
              <a:rPr lang="es-ES" sz="3200" dirty="0" err="1">
                <a:solidFill>
                  <a:srgbClr val="FFFF00"/>
                </a:solidFill>
              </a:rPr>
              <a:t>chemical</a:t>
            </a:r>
            <a:r>
              <a:rPr lang="es-ES" sz="3200" dirty="0">
                <a:solidFill>
                  <a:srgbClr val="FFFF00"/>
                </a:solidFill>
              </a:rPr>
              <a:t> </a:t>
            </a:r>
            <a:r>
              <a:rPr lang="es-ES" sz="3200" dirty="0" err="1">
                <a:solidFill>
                  <a:srgbClr val="FFFF00"/>
                </a:solidFill>
              </a:rPr>
              <a:t>composition</a:t>
            </a:r>
            <a:r>
              <a:rPr lang="es-ES" sz="3200" dirty="0">
                <a:solidFill>
                  <a:srgbClr val="FFFF00"/>
                </a:solidFill>
              </a:rPr>
              <a:t> of </a:t>
            </a:r>
            <a:r>
              <a:rPr lang="es-ES" sz="3200" dirty="0" err="1">
                <a:solidFill>
                  <a:srgbClr val="FFFF00"/>
                </a:solidFill>
              </a:rPr>
              <a:t>cold</a:t>
            </a:r>
            <a:r>
              <a:rPr lang="es-ES" sz="3200" dirty="0">
                <a:solidFill>
                  <a:srgbClr val="FFFF00"/>
                </a:solidFill>
              </a:rPr>
              <a:t> </a:t>
            </a:r>
            <a:r>
              <a:rPr lang="es-ES" sz="3200" dirty="0" err="1">
                <a:solidFill>
                  <a:srgbClr val="FFFF00"/>
                </a:solidFill>
              </a:rPr>
              <a:t>dark</a:t>
            </a:r>
            <a:r>
              <a:rPr lang="es-ES" sz="3200" dirty="0">
                <a:solidFill>
                  <a:srgbClr val="FFFF00"/>
                </a:solidFill>
              </a:rPr>
              <a:t> </a:t>
            </a:r>
            <a:r>
              <a:rPr lang="es-ES" sz="3200" dirty="0" err="1">
                <a:solidFill>
                  <a:srgbClr val="FFFF00"/>
                </a:solidFill>
              </a:rPr>
              <a:t>clouds</a:t>
            </a:r>
            <a:endParaRPr lang="es-ES" sz="3200" dirty="0">
              <a:solidFill>
                <a:srgbClr val="FFFF00"/>
              </a:solidFill>
            </a:endParaRPr>
          </a:p>
          <a:p>
            <a:pPr algn="ctr"/>
            <a:endParaRPr lang="es-ES" sz="3200" dirty="0">
              <a:solidFill>
                <a:srgbClr val="FFFF00"/>
              </a:solidFill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M. </a:t>
            </a:r>
            <a:r>
              <a:rPr lang="es-ES" sz="2000" dirty="0" err="1">
                <a:solidFill>
                  <a:schemeClr val="bg1"/>
                </a:solidFill>
              </a:rPr>
              <a:t>Agúndez</a:t>
            </a:r>
            <a:r>
              <a:rPr lang="es-ES" sz="2000" dirty="0">
                <a:solidFill>
                  <a:schemeClr val="bg1"/>
                </a:solidFill>
              </a:rPr>
              <a:t>, C. Cabezas, N. Marcelino, E. </a:t>
            </a:r>
            <a:r>
              <a:rPr lang="es-ES" sz="2000" dirty="0" err="1">
                <a:solidFill>
                  <a:schemeClr val="bg1"/>
                </a:solidFill>
              </a:rPr>
              <a:t>Roueff</a:t>
            </a:r>
            <a:r>
              <a:rPr lang="es-ES" sz="20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R. </a:t>
            </a:r>
            <a:r>
              <a:rPr lang="es-ES" sz="2000" dirty="0" err="1">
                <a:solidFill>
                  <a:schemeClr val="bg1"/>
                </a:solidFill>
              </a:rPr>
              <a:t>Fuentetaja</a:t>
            </a:r>
            <a:r>
              <a:rPr lang="es-ES" sz="2000" dirty="0">
                <a:solidFill>
                  <a:schemeClr val="bg1"/>
                </a:solidFill>
              </a:rPr>
              <a:t>, B. Tercero, P. de Vicente, and J. </a:t>
            </a:r>
            <a:r>
              <a:rPr lang="es-ES" sz="2000" dirty="0" err="1">
                <a:solidFill>
                  <a:schemeClr val="bg1"/>
                </a:solidFill>
              </a:rPr>
              <a:t>Cernicharo</a:t>
            </a:r>
            <a:endParaRPr lang="es-ES" sz="2000" dirty="0">
              <a:solidFill>
                <a:schemeClr val="bg1"/>
              </a:solidFill>
            </a:endParaRPr>
          </a:p>
          <a:p>
            <a:pPr algn="ctr"/>
            <a:endParaRPr lang="es-ES" sz="2400" dirty="0">
              <a:solidFill>
                <a:srgbClr val="FFFF00"/>
              </a:solidFill>
            </a:endParaRPr>
          </a:p>
        </p:txBody>
      </p:sp>
      <p:sp>
        <p:nvSpPr>
          <p:cNvPr id="8" name="Forma libre 7">
            <a:extLst>
              <a:ext uri="{FF2B5EF4-FFF2-40B4-BE49-F238E27FC236}">
                <a16:creationId xmlns:a16="http://schemas.microsoft.com/office/drawing/2014/main" id="{58041132-A747-4C4D-B806-ED1938A5357A}"/>
              </a:ext>
            </a:extLst>
          </p:cNvPr>
          <p:cNvSpPr/>
          <p:nvPr/>
        </p:nvSpPr>
        <p:spPr>
          <a:xfrm>
            <a:off x="6724891" y="3507129"/>
            <a:ext cx="544182" cy="2847372"/>
          </a:xfrm>
          <a:custGeom>
            <a:avLst/>
            <a:gdLst>
              <a:gd name="connsiteX0" fmla="*/ 46299 w 544182"/>
              <a:gd name="connsiteY0" fmla="*/ 0 h 2847372"/>
              <a:gd name="connsiteX1" fmla="*/ 544010 w 544182"/>
              <a:gd name="connsiteY1" fmla="*/ 1041722 h 2847372"/>
              <a:gd name="connsiteX2" fmla="*/ 0 w 544182"/>
              <a:gd name="connsiteY2" fmla="*/ 2847372 h 284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4182" h="2847372">
                <a:moveTo>
                  <a:pt x="46299" y="0"/>
                </a:moveTo>
                <a:cubicBezTo>
                  <a:pt x="299013" y="283580"/>
                  <a:pt x="551727" y="567160"/>
                  <a:pt x="544010" y="1041722"/>
                </a:cubicBezTo>
                <a:cubicBezTo>
                  <a:pt x="536293" y="1516284"/>
                  <a:pt x="268146" y="2181828"/>
                  <a:pt x="0" y="2847372"/>
                </a:cubicBezTo>
              </a:path>
            </a:pathLst>
          </a:custGeom>
          <a:noFill/>
          <a:ln w="50800">
            <a:solidFill>
              <a:srgbClr val="0070C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 8">
            <a:extLst>
              <a:ext uri="{FF2B5EF4-FFF2-40B4-BE49-F238E27FC236}">
                <a16:creationId xmlns:a16="http://schemas.microsoft.com/office/drawing/2014/main" id="{B4844765-FF2C-474F-A125-712125567A63}"/>
              </a:ext>
            </a:extLst>
          </p:cNvPr>
          <p:cNvSpPr/>
          <p:nvPr/>
        </p:nvSpPr>
        <p:spPr>
          <a:xfrm>
            <a:off x="7645083" y="3613634"/>
            <a:ext cx="439838" cy="2342940"/>
          </a:xfrm>
          <a:custGeom>
            <a:avLst/>
            <a:gdLst>
              <a:gd name="connsiteX0" fmla="*/ 46299 w 544182"/>
              <a:gd name="connsiteY0" fmla="*/ 0 h 2847372"/>
              <a:gd name="connsiteX1" fmla="*/ 544010 w 544182"/>
              <a:gd name="connsiteY1" fmla="*/ 1041722 h 2847372"/>
              <a:gd name="connsiteX2" fmla="*/ 0 w 544182"/>
              <a:gd name="connsiteY2" fmla="*/ 2847372 h 284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4182" h="2847372">
                <a:moveTo>
                  <a:pt x="46299" y="0"/>
                </a:moveTo>
                <a:cubicBezTo>
                  <a:pt x="299013" y="283580"/>
                  <a:pt x="551727" y="567160"/>
                  <a:pt x="544010" y="1041722"/>
                </a:cubicBezTo>
                <a:cubicBezTo>
                  <a:pt x="536293" y="1516284"/>
                  <a:pt x="268146" y="2181828"/>
                  <a:pt x="0" y="2847372"/>
                </a:cubicBezTo>
              </a:path>
            </a:pathLst>
          </a:custGeom>
          <a:noFill/>
          <a:ln w="50800">
            <a:solidFill>
              <a:srgbClr val="0070C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id="{D30566E5-C709-6846-ACE1-E8C946FF45E1}"/>
              </a:ext>
            </a:extLst>
          </p:cNvPr>
          <p:cNvSpPr/>
          <p:nvPr/>
        </p:nvSpPr>
        <p:spPr>
          <a:xfrm>
            <a:off x="8660759" y="3905173"/>
            <a:ext cx="162046" cy="1310504"/>
          </a:xfrm>
          <a:custGeom>
            <a:avLst/>
            <a:gdLst>
              <a:gd name="connsiteX0" fmla="*/ 46299 w 544182"/>
              <a:gd name="connsiteY0" fmla="*/ 0 h 2847372"/>
              <a:gd name="connsiteX1" fmla="*/ 544010 w 544182"/>
              <a:gd name="connsiteY1" fmla="*/ 1041722 h 2847372"/>
              <a:gd name="connsiteX2" fmla="*/ 0 w 544182"/>
              <a:gd name="connsiteY2" fmla="*/ 2847372 h 284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4182" h="2847372">
                <a:moveTo>
                  <a:pt x="46299" y="0"/>
                </a:moveTo>
                <a:cubicBezTo>
                  <a:pt x="299013" y="283580"/>
                  <a:pt x="551727" y="567160"/>
                  <a:pt x="544010" y="1041722"/>
                </a:cubicBezTo>
                <a:cubicBezTo>
                  <a:pt x="536293" y="1516284"/>
                  <a:pt x="268146" y="2181828"/>
                  <a:pt x="0" y="2847372"/>
                </a:cubicBezTo>
              </a:path>
            </a:pathLst>
          </a:custGeom>
          <a:noFill/>
          <a:ln w="50800">
            <a:solidFill>
              <a:srgbClr val="0070C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id="{B6D837C0-FB41-7A4C-8C87-39598D79AE63}"/>
              </a:ext>
            </a:extLst>
          </p:cNvPr>
          <p:cNvSpPr/>
          <p:nvPr/>
        </p:nvSpPr>
        <p:spPr>
          <a:xfrm flipH="1">
            <a:off x="1678338" y="3671507"/>
            <a:ext cx="268924" cy="2371199"/>
          </a:xfrm>
          <a:custGeom>
            <a:avLst/>
            <a:gdLst>
              <a:gd name="connsiteX0" fmla="*/ 46299 w 544182"/>
              <a:gd name="connsiteY0" fmla="*/ 0 h 2847372"/>
              <a:gd name="connsiteX1" fmla="*/ 544010 w 544182"/>
              <a:gd name="connsiteY1" fmla="*/ 1041722 h 2847372"/>
              <a:gd name="connsiteX2" fmla="*/ 0 w 544182"/>
              <a:gd name="connsiteY2" fmla="*/ 2847372 h 284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4182" h="2847372">
                <a:moveTo>
                  <a:pt x="46299" y="0"/>
                </a:moveTo>
                <a:cubicBezTo>
                  <a:pt x="299013" y="283580"/>
                  <a:pt x="551727" y="567160"/>
                  <a:pt x="544010" y="1041722"/>
                </a:cubicBezTo>
                <a:cubicBezTo>
                  <a:pt x="536293" y="1516284"/>
                  <a:pt x="268146" y="2181828"/>
                  <a:pt x="0" y="2847372"/>
                </a:cubicBezTo>
              </a:path>
            </a:pathLst>
          </a:custGeom>
          <a:noFill/>
          <a:ln w="50800">
            <a:solidFill>
              <a:srgbClr val="0070C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id="{4BFD2811-8590-664E-9709-DF302AC77A79}"/>
              </a:ext>
            </a:extLst>
          </p:cNvPr>
          <p:cNvSpPr/>
          <p:nvPr/>
        </p:nvSpPr>
        <p:spPr>
          <a:xfrm flipH="1">
            <a:off x="755246" y="4032494"/>
            <a:ext cx="167846" cy="1310504"/>
          </a:xfrm>
          <a:custGeom>
            <a:avLst/>
            <a:gdLst>
              <a:gd name="connsiteX0" fmla="*/ 46299 w 544182"/>
              <a:gd name="connsiteY0" fmla="*/ 0 h 2847372"/>
              <a:gd name="connsiteX1" fmla="*/ 544010 w 544182"/>
              <a:gd name="connsiteY1" fmla="*/ 1041722 h 2847372"/>
              <a:gd name="connsiteX2" fmla="*/ 0 w 544182"/>
              <a:gd name="connsiteY2" fmla="*/ 2847372 h 284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4182" h="2847372">
                <a:moveTo>
                  <a:pt x="46299" y="0"/>
                </a:moveTo>
                <a:cubicBezTo>
                  <a:pt x="299013" y="283580"/>
                  <a:pt x="551727" y="567160"/>
                  <a:pt x="544010" y="1041722"/>
                </a:cubicBezTo>
                <a:cubicBezTo>
                  <a:pt x="536293" y="1516284"/>
                  <a:pt x="268146" y="2181828"/>
                  <a:pt x="0" y="2847372"/>
                </a:cubicBezTo>
              </a:path>
            </a:pathLst>
          </a:custGeom>
          <a:noFill/>
          <a:ln w="50800">
            <a:solidFill>
              <a:srgbClr val="0070C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0383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347DB008-93E4-5B40-BE9A-DB571787DB57}"/>
              </a:ext>
            </a:extLst>
          </p:cNvPr>
          <p:cNvSpPr txBox="1"/>
          <p:nvPr/>
        </p:nvSpPr>
        <p:spPr>
          <a:xfrm>
            <a:off x="1558073" y="1965927"/>
            <a:ext cx="615771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i="1" dirty="0">
                <a:solidFill>
                  <a:srgbClr val="0070C0"/>
                </a:solidFill>
              </a:rPr>
              <a:t>1</a:t>
            </a:r>
          </a:p>
          <a:p>
            <a:pPr algn="ctr"/>
            <a:r>
              <a:rPr lang="es-ES" sz="3200" i="1" dirty="0" err="1">
                <a:solidFill>
                  <a:srgbClr val="0070C0"/>
                </a:solidFill>
              </a:rPr>
              <a:t>Protonated</a:t>
            </a:r>
            <a:r>
              <a:rPr lang="es-ES" sz="3200" i="1" dirty="0">
                <a:solidFill>
                  <a:srgbClr val="0070C0"/>
                </a:solidFill>
              </a:rPr>
              <a:t> </a:t>
            </a:r>
            <a:r>
              <a:rPr lang="es-ES" sz="3200" i="1" dirty="0" err="1">
                <a:solidFill>
                  <a:srgbClr val="0070C0"/>
                </a:solidFill>
              </a:rPr>
              <a:t>molecules</a:t>
            </a:r>
            <a:endParaRPr lang="es-E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05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C2B8A7E-9A95-CE4F-A04D-0C4140C76EFD}"/>
              </a:ext>
            </a:extLst>
          </p:cNvPr>
          <p:cNvSpPr txBox="1"/>
          <p:nvPr/>
        </p:nvSpPr>
        <p:spPr>
          <a:xfrm>
            <a:off x="3147526" y="237744"/>
            <a:ext cx="2927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err="1"/>
              <a:t>Protonated</a:t>
            </a:r>
            <a:r>
              <a:rPr lang="es-ES" sz="2400" dirty="0"/>
              <a:t> </a:t>
            </a:r>
            <a:r>
              <a:rPr lang="es-ES" sz="2400" dirty="0" err="1"/>
              <a:t>molecules</a:t>
            </a:r>
            <a:endParaRPr lang="es-ES" sz="2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CC7E8F7-2449-144A-AA5F-8986BD3F62D1}"/>
              </a:ext>
            </a:extLst>
          </p:cNvPr>
          <p:cNvSpPr txBox="1"/>
          <p:nvPr/>
        </p:nvSpPr>
        <p:spPr>
          <a:xfrm>
            <a:off x="1736921" y="1669506"/>
            <a:ext cx="46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>
                <a:solidFill>
                  <a:srgbClr val="000000"/>
                </a:solidFill>
              </a:rPr>
              <a:t>k</a:t>
            </a:r>
            <a:r>
              <a:rPr lang="es-ES" baseline="-25000" dirty="0" err="1">
                <a:solidFill>
                  <a:srgbClr val="000000"/>
                </a:solidFill>
              </a:rPr>
              <a:t>PT</a:t>
            </a:r>
            <a:endParaRPr lang="es-ES" baseline="-25000" dirty="0">
              <a:solidFill>
                <a:srgbClr val="0000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C70B733-8A13-014D-95B6-759F2219DDEA}"/>
              </a:ext>
            </a:extLst>
          </p:cNvPr>
          <p:cNvSpPr txBox="1"/>
          <p:nvPr/>
        </p:nvSpPr>
        <p:spPr>
          <a:xfrm>
            <a:off x="1736921" y="2342594"/>
            <a:ext cx="49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>
                <a:solidFill>
                  <a:srgbClr val="000000"/>
                </a:solidFill>
              </a:rPr>
              <a:t>k</a:t>
            </a:r>
            <a:r>
              <a:rPr lang="es-ES" baseline="-25000" dirty="0" err="1">
                <a:solidFill>
                  <a:srgbClr val="000000"/>
                </a:solidFill>
              </a:rPr>
              <a:t>DR</a:t>
            </a:r>
            <a:endParaRPr lang="es-ES" baseline="-25000" dirty="0">
              <a:solidFill>
                <a:srgbClr val="000000"/>
              </a:solidFill>
            </a:endParaRPr>
          </a:p>
        </p:txBody>
      </p:sp>
      <p:grpSp>
        <p:nvGrpSpPr>
          <p:cNvPr id="17" name="Agrupar 1">
            <a:extLst>
              <a:ext uri="{FF2B5EF4-FFF2-40B4-BE49-F238E27FC236}">
                <a16:creationId xmlns:a16="http://schemas.microsoft.com/office/drawing/2014/main" id="{F35F9D28-4538-5143-AB1B-256A1F934A47}"/>
              </a:ext>
            </a:extLst>
          </p:cNvPr>
          <p:cNvGrpSpPr/>
          <p:nvPr/>
        </p:nvGrpSpPr>
        <p:grpSpPr>
          <a:xfrm>
            <a:off x="2312866" y="4187928"/>
            <a:ext cx="4596979" cy="800100"/>
            <a:chOff x="873173" y="4214701"/>
            <a:chExt cx="4596979" cy="800100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F3F9A825-5421-1F45-A0E0-E70AEDF29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5752" y="4214701"/>
              <a:ext cx="2184400" cy="80010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6FC101F-49D9-D542-AB7C-3B844D67700F}"/>
                </a:ext>
              </a:extLst>
            </p:cNvPr>
            <p:cNvSpPr txBox="1"/>
            <p:nvPr/>
          </p:nvSpPr>
          <p:spPr>
            <a:xfrm>
              <a:off x="873173" y="4381193"/>
              <a:ext cx="1611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>
                  <a:solidFill>
                    <a:srgbClr val="000000"/>
                  </a:solidFill>
                </a:rPr>
                <a:t>at </a:t>
              </a:r>
              <a:r>
                <a:rPr lang="es-ES" dirty="0" err="1">
                  <a:solidFill>
                    <a:srgbClr val="000000"/>
                  </a:solidFill>
                </a:rPr>
                <a:t>steady</a:t>
              </a:r>
              <a:r>
                <a:rPr lang="es-ES" dirty="0">
                  <a:solidFill>
                    <a:srgbClr val="000000"/>
                  </a:solidFill>
                </a:rPr>
                <a:t> </a:t>
              </a:r>
              <a:r>
                <a:rPr lang="es-ES" dirty="0" err="1">
                  <a:solidFill>
                    <a:srgbClr val="000000"/>
                  </a:solidFill>
                </a:rPr>
                <a:t>state</a:t>
              </a:r>
              <a:r>
                <a:rPr lang="es-ES" dirty="0">
                  <a:solidFill>
                    <a:srgbClr val="000000"/>
                  </a:solidFill>
                </a:rPr>
                <a:t>:</a:t>
              </a:r>
            </a:p>
          </p:txBody>
        </p:sp>
      </p:grp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C656A6E-8D38-1E49-BD32-E77C1337408A}"/>
              </a:ext>
            </a:extLst>
          </p:cNvPr>
          <p:cNvSpPr txBox="1"/>
          <p:nvPr/>
        </p:nvSpPr>
        <p:spPr>
          <a:xfrm>
            <a:off x="1146305" y="5503178"/>
            <a:ext cx="69301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ñ"/>
            </a:pPr>
            <a:r>
              <a:rPr lang="es-ES" dirty="0" err="1"/>
              <a:t>proton</a:t>
            </a:r>
            <a:r>
              <a:rPr lang="es-ES" dirty="0"/>
              <a:t> </a:t>
            </a:r>
            <a:r>
              <a:rPr lang="es-ES" dirty="0" err="1"/>
              <a:t>affinity</a:t>
            </a:r>
            <a:r>
              <a:rPr lang="es-ES" dirty="0"/>
              <a:t> of M </a:t>
            </a:r>
            <a:r>
              <a:rPr lang="es-ES" dirty="0">
                <a:sym typeface="Wingdings"/>
              </a:rPr>
              <a:t> </a:t>
            </a:r>
            <a:r>
              <a:rPr lang="es-ES" dirty="0">
                <a:latin typeface="Wingdings"/>
                <a:ea typeface="Wingdings"/>
                <a:cs typeface="Wingdings"/>
                <a:sym typeface="Wingdings"/>
              </a:rPr>
              <a:t></a:t>
            </a:r>
            <a:r>
              <a:rPr lang="es-ES" dirty="0"/>
              <a:t> </a:t>
            </a:r>
            <a:r>
              <a:rPr lang="es-ES" dirty="0" err="1"/>
              <a:t>number</a:t>
            </a:r>
            <a:r>
              <a:rPr lang="es-ES" dirty="0"/>
              <a:t> of </a:t>
            </a:r>
            <a:r>
              <a:rPr lang="es-ES" dirty="0" err="1"/>
              <a:t>proton</a:t>
            </a:r>
            <a:r>
              <a:rPr lang="es-ES" dirty="0"/>
              <a:t> </a:t>
            </a:r>
            <a:r>
              <a:rPr lang="es-ES" dirty="0" err="1"/>
              <a:t>donors</a:t>
            </a:r>
            <a:r>
              <a:rPr lang="es-ES" dirty="0"/>
              <a:t> </a:t>
            </a:r>
            <a:r>
              <a:rPr lang="es-ES" dirty="0">
                <a:sym typeface="Wingdings"/>
              </a:rPr>
              <a:t> </a:t>
            </a:r>
            <a:r>
              <a:rPr lang="es-ES" dirty="0">
                <a:latin typeface="Wingdings"/>
                <a:ea typeface="Wingdings"/>
                <a:cs typeface="Wingdings"/>
                <a:sym typeface="Wingdings"/>
              </a:rPr>
              <a:t></a:t>
            </a:r>
            <a:r>
              <a:rPr lang="es-ES" dirty="0"/>
              <a:t> [MH</a:t>
            </a:r>
            <a:r>
              <a:rPr lang="es-ES" baseline="30000" dirty="0"/>
              <a:t>+</a:t>
            </a:r>
            <a:r>
              <a:rPr lang="es-ES" dirty="0"/>
              <a:t>]/[M]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1BC242E-CCDE-824C-9203-60A7DB3C8180}"/>
              </a:ext>
            </a:extLst>
          </p:cNvPr>
          <p:cNvSpPr txBox="1"/>
          <p:nvPr/>
        </p:nvSpPr>
        <p:spPr>
          <a:xfrm>
            <a:off x="861751" y="1931181"/>
            <a:ext cx="678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XH</a:t>
            </a:r>
            <a:r>
              <a:rPr lang="es-ES" baseline="30000" dirty="0"/>
              <a:t>+</a:t>
            </a:r>
            <a:r>
              <a:rPr lang="es-ES" dirty="0"/>
              <a:t> + M </a:t>
            </a:r>
            <a:r>
              <a:rPr lang="es-ES" dirty="0">
                <a:sym typeface="Wingdings" pitchFamily="2" charset="2"/>
              </a:rPr>
              <a:t> MH</a:t>
            </a:r>
            <a:r>
              <a:rPr lang="es-ES" baseline="30000" dirty="0">
                <a:sym typeface="Wingdings" pitchFamily="2" charset="2"/>
              </a:rPr>
              <a:t>+</a:t>
            </a:r>
            <a:r>
              <a:rPr lang="es-ES" dirty="0">
                <a:sym typeface="Wingdings" pitchFamily="2" charset="2"/>
              </a:rPr>
              <a:t> + X	</a:t>
            </a:r>
            <a:r>
              <a:rPr lang="es-ES" dirty="0" err="1">
                <a:sym typeface="Wingdings" pitchFamily="2" charset="2"/>
              </a:rPr>
              <a:t>main</a:t>
            </a:r>
            <a:r>
              <a:rPr lang="es-ES" dirty="0">
                <a:sym typeface="Wingdings" pitchFamily="2" charset="2"/>
              </a:rPr>
              <a:t> </a:t>
            </a:r>
            <a:r>
              <a:rPr lang="es-ES" dirty="0" err="1">
                <a:sym typeface="Wingdings" pitchFamily="2" charset="2"/>
              </a:rPr>
              <a:t>formation</a:t>
            </a:r>
            <a:r>
              <a:rPr lang="es-ES" dirty="0">
                <a:sym typeface="Wingdings" pitchFamily="2" charset="2"/>
              </a:rPr>
              <a:t> of MH</a:t>
            </a:r>
            <a:r>
              <a:rPr lang="es-ES" baseline="30000" dirty="0">
                <a:sym typeface="Wingdings" pitchFamily="2" charset="2"/>
              </a:rPr>
              <a:t>+</a:t>
            </a:r>
            <a:r>
              <a:rPr lang="es-ES" dirty="0">
                <a:sym typeface="Wingdings" pitchFamily="2" charset="2"/>
              </a:rPr>
              <a:t> (</a:t>
            </a:r>
            <a:r>
              <a:rPr lang="es-ES" dirty="0" err="1">
                <a:sym typeface="Wingdings" pitchFamily="2" charset="2"/>
              </a:rPr>
              <a:t>proton</a:t>
            </a:r>
            <a:r>
              <a:rPr lang="es-ES" dirty="0">
                <a:sym typeface="Wingdings" pitchFamily="2" charset="2"/>
              </a:rPr>
              <a:t> transfer)</a:t>
            </a:r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0476566-4581-5E4C-AC5C-75D96398D50D}"/>
              </a:ext>
            </a:extLst>
          </p:cNvPr>
          <p:cNvSpPr txBox="1"/>
          <p:nvPr/>
        </p:nvSpPr>
        <p:spPr>
          <a:xfrm>
            <a:off x="861751" y="2621015"/>
            <a:ext cx="8009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MH</a:t>
            </a:r>
            <a:r>
              <a:rPr lang="es-ES" baseline="30000" dirty="0"/>
              <a:t>+</a:t>
            </a:r>
            <a:r>
              <a:rPr lang="es-ES" dirty="0"/>
              <a:t> + e</a:t>
            </a:r>
            <a:r>
              <a:rPr lang="es-ES" baseline="30000" dirty="0"/>
              <a:t>-</a:t>
            </a:r>
            <a:r>
              <a:rPr lang="es-ES" dirty="0"/>
              <a:t> </a:t>
            </a:r>
            <a:r>
              <a:rPr lang="es-ES" dirty="0">
                <a:sym typeface="Wingdings" pitchFamily="2" charset="2"/>
              </a:rPr>
              <a:t> </a:t>
            </a:r>
            <a:r>
              <a:rPr lang="es-ES" dirty="0" err="1">
                <a:sym typeface="Wingdings" pitchFamily="2" charset="2"/>
              </a:rPr>
              <a:t>products</a:t>
            </a:r>
            <a:r>
              <a:rPr lang="es-ES" dirty="0">
                <a:sym typeface="Wingdings" pitchFamily="2" charset="2"/>
              </a:rPr>
              <a:t>	</a:t>
            </a:r>
            <a:r>
              <a:rPr lang="es-ES" dirty="0" err="1">
                <a:sym typeface="Wingdings" pitchFamily="2" charset="2"/>
              </a:rPr>
              <a:t>main</a:t>
            </a:r>
            <a:r>
              <a:rPr lang="es-ES" dirty="0">
                <a:sym typeface="Wingdings" pitchFamily="2" charset="2"/>
              </a:rPr>
              <a:t> </a:t>
            </a:r>
            <a:r>
              <a:rPr lang="es-ES" dirty="0" err="1">
                <a:sym typeface="Wingdings" pitchFamily="2" charset="2"/>
              </a:rPr>
              <a:t>destruction</a:t>
            </a:r>
            <a:r>
              <a:rPr lang="es-ES" dirty="0">
                <a:sym typeface="Wingdings" pitchFamily="2" charset="2"/>
              </a:rPr>
              <a:t> of MH</a:t>
            </a:r>
            <a:r>
              <a:rPr lang="es-ES" baseline="30000" dirty="0">
                <a:sym typeface="Wingdings" pitchFamily="2" charset="2"/>
              </a:rPr>
              <a:t>+</a:t>
            </a:r>
            <a:r>
              <a:rPr lang="es-ES" dirty="0">
                <a:sym typeface="Wingdings" pitchFamily="2" charset="2"/>
              </a:rPr>
              <a:t> (</a:t>
            </a:r>
            <a:r>
              <a:rPr lang="es-ES" dirty="0" err="1">
                <a:sym typeface="Wingdings" pitchFamily="2" charset="2"/>
              </a:rPr>
              <a:t>dissociative</a:t>
            </a:r>
            <a:r>
              <a:rPr lang="es-ES" dirty="0">
                <a:sym typeface="Wingdings" pitchFamily="2" charset="2"/>
              </a:rPr>
              <a:t> </a:t>
            </a:r>
            <a:r>
              <a:rPr lang="es-ES" dirty="0" err="1">
                <a:sym typeface="Wingdings" pitchFamily="2" charset="2"/>
              </a:rPr>
              <a:t>recombination</a:t>
            </a:r>
            <a:r>
              <a:rPr lang="es-ES" dirty="0">
                <a:sym typeface="Wingdings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29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C2B8A7E-9A95-CE4F-A04D-0C4140C76EFD}"/>
              </a:ext>
            </a:extLst>
          </p:cNvPr>
          <p:cNvSpPr txBox="1"/>
          <p:nvPr/>
        </p:nvSpPr>
        <p:spPr>
          <a:xfrm>
            <a:off x="3430362" y="237744"/>
            <a:ext cx="2361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err="1"/>
              <a:t>Situation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2015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2FF9F70-5A65-8945-8C0D-1E79CCEF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818"/>
            <a:ext cx="9144000" cy="4156364"/>
          </a:xfrm>
          <a:prstGeom prst="rect">
            <a:avLst/>
          </a:prstGeom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7EF08F19-9C55-3947-8ADE-1ED5B9162897}"/>
              </a:ext>
            </a:extLst>
          </p:cNvPr>
          <p:cNvCxnSpPr/>
          <p:nvPr/>
        </p:nvCxnSpPr>
        <p:spPr>
          <a:xfrm flipV="1">
            <a:off x="1042416" y="2350008"/>
            <a:ext cx="6208776" cy="228600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5385D92C-A7C1-EA49-8870-E3262E3CCB40}"/>
              </a:ext>
            </a:extLst>
          </p:cNvPr>
          <p:cNvSpPr txBox="1"/>
          <p:nvPr/>
        </p:nvSpPr>
        <p:spPr>
          <a:xfrm>
            <a:off x="685404" y="5584858"/>
            <a:ext cx="4767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Agúndez</a:t>
            </a:r>
            <a:r>
              <a:rPr lang="es-ES" sz="14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et al. (2015); </a:t>
            </a:r>
            <a:r>
              <a:rPr lang="es-ES" sz="14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discovery</a:t>
            </a:r>
            <a:r>
              <a:rPr lang="es-ES" sz="14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of NCCNH</a:t>
            </a:r>
            <a:r>
              <a:rPr lang="es-ES" sz="1400" baseline="30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05432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C2B8A7E-9A95-CE4F-A04D-0C4140C76EFD}"/>
              </a:ext>
            </a:extLst>
          </p:cNvPr>
          <p:cNvSpPr txBox="1"/>
          <p:nvPr/>
        </p:nvSpPr>
        <p:spPr>
          <a:xfrm>
            <a:off x="2430381" y="237744"/>
            <a:ext cx="4361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err="1"/>
              <a:t>Situation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2022 (</a:t>
            </a:r>
            <a:r>
              <a:rPr lang="es-ES" sz="2400" dirty="0" err="1"/>
              <a:t>after</a:t>
            </a:r>
            <a:r>
              <a:rPr lang="es-ES" sz="2400" dirty="0"/>
              <a:t> QUIJOTE)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BD591B-96F7-304F-8F7A-F198D3D89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818"/>
            <a:ext cx="9144000" cy="415636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5EFF805-B514-B243-AACD-25E5B7A64E02}"/>
              </a:ext>
            </a:extLst>
          </p:cNvPr>
          <p:cNvSpPr txBox="1"/>
          <p:nvPr/>
        </p:nvSpPr>
        <p:spPr>
          <a:xfrm>
            <a:off x="685404" y="5584858"/>
            <a:ext cx="5876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Agúndez</a:t>
            </a:r>
            <a:r>
              <a:rPr lang="es-ES" sz="14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et al. (2022); </a:t>
            </a:r>
            <a:r>
              <a:rPr lang="es-ES" sz="14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after</a:t>
            </a:r>
            <a:r>
              <a:rPr lang="es-ES" sz="14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</a:t>
            </a:r>
            <a:r>
              <a:rPr lang="es-ES" sz="14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the</a:t>
            </a:r>
            <a:r>
              <a:rPr lang="es-ES" sz="14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</a:t>
            </a:r>
            <a:r>
              <a:rPr lang="es-ES" sz="14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discovery</a:t>
            </a:r>
            <a:r>
              <a:rPr lang="es-ES" sz="14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of HCCNCH</a:t>
            </a:r>
            <a:r>
              <a:rPr lang="es-ES" sz="1400" baseline="30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+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0A05C6E-B7C1-9A4A-B2D1-291824F3CD34}"/>
              </a:ext>
            </a:extLst>
          </p:cNvPr>
          <p:cNvSpPr/>
          <p:nvPr/>
        </p:nvSpPr>
        <p:spPr>
          <a:xfrm>
            <a:off x="736204" y="3785616"/>
            <a:ext cx="2159396" cy="1188720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29E2A83-CAF6-A14B-8D98-7B1BE2A832FB}"/>
              </a:ext>
            </a:extLst>
          </p:cNvPr>
          <p:cNvSpPr/>
          <p:nvPr/>
        </p:nvSpPr>
        <p:spPr>
          <a:xfrm>
            <a:off x="2895600" y="2051350"/>
            <a:ext cx="6146800" cy="118872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C4077C6-B195-144D-B1DF-C207611C89C5}"/>
              </a:ext>
            </a:extLst>
          </p:cNvPr>
          <p:cNvCxnSpPr/>
          <p:nvPr/>
        </p:nvCxnSpPr>
        <p:spPr>
          <a:xfrm>
            <a:off x="2895600" y="1481328"/>
            <a:ext cx="0" cy="3493008"/>
          </a:xfrm>
          <a:prstGeom prst="line">
            <a:avLst/>
          </a:prstGeom>
          <a:ln w="2222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36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C2B8A7E-9A95-CE4F-A04D-0C4140C76EFD}"/>
              </a:ext>
            </a:extLst>
          </p:cNvPr>
          <p:cNvSpPr txBox="1"/>
          <p:nvPr/>
        </p:nvSpPr>
        <p:spPr>
          <a:xfrm>
            <a:off x="2430381" y="237744"/>
            <a:ext cx="4361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err="1"/>
              <a:t>Situation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2022 (</a:t>
            </a:r>
            <a:r>
              <a:rPr lang="es-ES" sz="2400" dirty="0" err="1"/>
              <a:t>after</a:t>
            </a:r>
            <a:r>
              <a:rPr lang="es-ES" sz="2400" dirty="0"/>
              <a:t> QUIJOTE)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BD591B-96F7-304F-8F7A-F198D3D89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818"/>
            <a:ext cx="9144000" cy="415636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5EFF805-B514-B243-AACD-25E5B7A64E02}"/>
              </a:ext>
            </a:extLst>
          </p:cNvPr>
          <p:cNvSpPr txBox="1"/>
          <p:nvPr/>
        </p:nvSpPr>
        <p:spPr>
          <a:xfrm>
            <a:off x="685404" y="5584858"/>
            <a:ext cx="2440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Agúndez</a:t>
            </a:r>
            <a:r>
              <a:rPr lang="es-ES" sz="14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et al. (2022)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FCC3E3DE-7D6D-A842-8A21-25136487791F}"/>
              </a:ext>
            </a:extLst>
          </p:cNvPr>
          <p:cNvGrpSpPr/>
          <p:nvPr/>
        </p:nvGrpSpPr>
        <p:grpSpPr>
          <a:xfrm>
            <a:off x="2422761" y="1542780"/>
            <a:ext cx="1646319" cy="1911620"/>
            <a:chOff x="2422761" y="1542780"/>
            <a:chExt cx="1646319" cy="191162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F75731C-7BF6-804D-BEA7-1569ACBFAFA2}"/>
                </a:ext>
              </a:extLst>
            </p:cNvPr>
            <p:cNvSpPr/>
            <p:nvPr/>
          </p:nvSpPr>
          <p:spPr>
            <a:xfrm>
              <a:off x="2422761" y="1542780"/>
              <a:ext cx="1646319" cy="19116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B050"/>
                </a:solidFill>
              </a:endParaRPr>
            </a:p>
          </p:txBody>
        </p:sp>
        <p:cxnSp>
          <p:nvCxnSpPr>
            <p:cNvPr id="5" name="Conector recto de flecha 4">
              <a:extLst>
                <a:ext uri="{FF2B5EF4-FFF2-40B4-BE49-F238E27FC236}">
                  <a16:creationId xmlns:a16="http://schemas.microsoft.com/office/drawing/2014/main" id="{2E99F72E-961B-AE46-9A5A-D5A2AEBD8EC3}"/>
                </a:ext>
              </a:extLst>
            </p:cNvPr>
            <p:cNvCxnSpPr/>
            <p:nvPr/>
          </p:nvCxnSpPr>
          <p:spPr>
            <a:xfrm>
              <a:off x="3217164" y="2026412"/>
              <a:ext cx="0" cy="905256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DF1CD75-6F3C-034C-9864-8E9DE4461419}"/>
                </a:ext>
              </a:extLst>
            </p:cNvPr>
            <p:cNvSpPr txBox="1"/>
            <p:nvPr/>
          </p:nvSpPr>
          <p:spPr>
            <a:xfrm>
              <a:off x="2741056" y="1657080"/>
              <a:ext cx="1053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err="1">
                  <a:solidFill>
                    <a:srgbClr val="00B050"/>
                  </a:solidFill>
                </a:rPr>
                <a:t>observed</a:t>
              </a:r>
              <a:endParaRPr lang="es-ES" dirty="0">
                <a:solidFill>
                  <a:srgbClr val="00B050"/>
                </a:solidFill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9D068C9A-BBD6-BF40-BFAE-93D686B6CE91}"/>
                </a:ext>
              </a:extLst>
            </p:cNvPr>
            <p:cNvSpPr txBox="1"/>
            <p:nvPr/>
          </p:nvSpPr>
          <p:spPr>
            <a:xfrm>
              <a:off x="2699601" y="2931668"/>
              <a:ext cx="1136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err="1">
                  <a:solidFill>
                    <a:srgbClr val="00B050"/>
                  </a:solidFill>
                </a:rPr>
                <a:t>calculated</a:t>
              </a:r>
              <a:endParaRPr lang="es-E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825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C2B8A7E-9A95-CE4F-A04D-0C4140C76EFD}"/>
              </a:ext>
            </a:extLst>
          </p:cNvPr>
          <p:cNvSpPr txBox="1"/>
          <p:nvPr/>
        </p:nvSpPr>
        <p:spPr>
          <a:xfrm>
            <a:off x="3147526" y="237744"/>
            <a:ext cx="2927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err="1"/>
              <a:t>Protonated</a:t>
            </a:r>
            <a:r>
              <a:rPr lang="es-ES" sz="2400" dirty="0"/>
              <a:t> </a:t>
            </a:r>
            <a:r>
              <a:rPr lang="es-ES" sz="2400" dirty="0" err="1"/>
              <a:t>molecules</a:t>
            </a:r>
            <a:endParaRPr lang="es-ES" sz="24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7FFBD2D-ECFF-E24E-A73B-BEC5AB95FF68}"/>
              </a:ext>
            </a:extLst>
          </p:cNvPr>
          <p:cNvSpPr txBox="1"/>
          <p:nvPr/>
        </p:nvSpPr>
        <p:spPr>
          <a:xfrm>
            <a:off x="861751" y="1258093"/>
            <a:ext cx="620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A</a:t>
            </a:r>
            <a:r>
              <a:rPr lang="es-ES" baseline="30000" dirty="0">
                <a:solidFill>
                  <a:srgbClr val="00B050"/>
                </a:solidFill>
              </a:rPr>
              <a:t>+</a:t>
            </a:r>
            <a:r>
              <a:rPr lang="es-ES" dirty="0">
                <a:solidFill>
                  <a:srgbClr val="00B050"/>
                </a:solidFill>
              </a:rPr>
              <a:t> + B </a:t>
            </a:r>
            <a:r>
              <a:rPr lang="es-ES" dirty="0">
                <a:solidFill>
                  <a:srgbClr val="00B050"/>
                </a:solidFill>
                <a:sym typeface="Wingdings" pitchFamily="2" charset="2"/>
              </a:rPr>
              <a:t> MH</a:t>
            </a:r>
            <a:r>
              <a:rPr lang="es-ES" baseline="30000" dirty="0">
                <a:solidFill>
                  <a:srgbClr val="00B050"/>
                </a:solidFill>
                <a:sym typeface="Wingdings" pitchFamily="2" charset="2"/>
              </a:rPr>
              <a:t>+</a:t>
            </a:r>
            <a:r>
              <a:rPr lang="es-ES" dirty="0">
                <a:solidFill>
                  <a:srgbClr val="00B050"/>
                </a:solidFill>
                <a:sym typeface="Wingdings" pitchFamily="2" charset="2"/>
              </a:rPr>
              <a:t> + C		</a:t>
            </a:r>
            <a:r>
              <a:rPr lang="es-ES" dirty="0" err="1">
                <a:solidFill>
                  <a:srgbClr val="00B050"/>
                </a:solidFill>
                <a:sym typeface="Wingdings" pitchFamily="2" charset="2"/>
              </a:rPr>
              <a:t>other</a:t>
            </a:r>
            <a:r>
              <a:rPr lang="es-ES" dirty="0">
                <a:solidFill>
                  <a:srgbClr val="00B050"/>
                </a:solidFill>
                <a:sym typeface="Wingdings" pitchFamily="2" charset="2"/>
              </a:rPr>
              <a:t> ion-neutral </a:t>
            </a:r>
            <a:r>
              <a:rPr lang="es-ES" dirty="0" err="1">
                <a:solidFill>
                  <a:srgbClr val="00B050"/>
                </a:solidFill>
                <a:sym typeface="Wingdings" pitchFamily="2" charset="2"/>
              </a:rPr>
              <a:t>formation</a:t>
            </a:r>
            <a:r>
              <a:rPr lang="es-ES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s-ES" dirty="0" err="1">
                <a:solidFill>
                  <a:srgbClr val="00B050"/>
                </a:solidFill>
                <a:sym typeface="Wingdings" pitchFamily="2" charset="2"/>
              </a:rPr>
              <a:t>routes</a:t>
            </a:r>
            <a:endParaRPr lang="es-ES" dirty="0">
              <a:solidFill>
                <a:srgbClr val="00B050"/>
              </a:solidFill>
              <a:sym typeface="Wingdings" pitchFamily="2" charset="2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49F12B2-8741-8843-867A-8120B4D77493}"/>
              </a:ext>
            </a:extLst>
          </p:cNvPr>
          <p:cNvSpPr txBox="1"/>
          <p:nvPr/>
        </p:nvSpPr>
        <p:spPr>
          <a:xfrm>
            <a:off x="1735761" y="3974327"/>
            <a:ext cx="575119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endParaRPr lang="es-ES" dirty="0">
              <a:solidFill>
                <a:srgbClr val="0070C0"/>
              </a:solidFill>
            </a:endParaRPr>
          </a:p>
          <a:p>
            <a:r>
              <a:rPr lang="es-ES" dirty="0" err="1">
                <a:solidFill>
                  <a:srgbClr val="0070C0"/>
                </a:solidFill>
              </a:rPr>
              <a:t>Current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chemical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networks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underestimate</a:t>
            </a:r>
            <a:r>
              <a:rPr lang="es-ES" dirty="0">
                <a:solidFill>
                  <a:srgbClr val="0070C0"/>
                </a:solidFill>
              </a:rPr>
              <a:t> [MH</a:t>
            </a:r>
            <a:r>
              <a:rPr lang="es-ES" baseline="30000" dirty="0">
                <a:solidFill>
                  <a:srgbClr val="0070C0"/>
                </a:solidFill>
              </a:rPr>
              <a:t>+</a:t>
            </a:r>
            <a:r>
              <a:rPr lang="es-ES" dirty="0">
                <a:solidFill>
                  <a:srgbClr val="0070C0"/>
                </a:solidFill>
              </a:rPr>
              <a:t>]/[M] ratios</a:t>
            </a:r>
          </a:p>
          <a:p>
            <a:endParaRPr lang="es-ES" dirty="0">
              <a:solidFill>
                <a:srgbClr val="0070C0"/>
              </a:solidFill>
            </a:endParaRPr>
          </a:p>
          <a:p>
            <a:r>
              <a:rPr lang="es-ES" dirty="0" err="1">
                <a:solidFill>
                  <a:srgbClr val="0070C0"/>
                </a:solidFill>
              </a:rPr>
              <a:t>Missing</a:t>
            </a:r>
            <a:r>
              <a:rPr lang="es-ES" dirty="0">
                <a:solidFill>
                  <a:srgbClr val="0070C0"/>
                </a:solidFill>
              </a:rPr>
              <a:t> ion-neutral </a:t>
            </a:r>
            <a:r>
              <a:rPr lang="es-ES" dirty="0" err="1">
                <a:solidFill>
                  <a:srgbClr val="0070C0"/>
                </a:solidFill>
              </a:rPr>
              <a:t>reactions</a:t>
            </a:r>
            <a:r>
              <a:rPr lang="es-ES" dirty="0">
                <a:solidFill>
                  <a:srgbClr val="0070C0"/>
                </a:solidFill>
              </a:rPr>
              <a:t> ?</a:t>
            </a:r>
          </a:p>
          <a:p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391FD6A-D2A7-4348-B5AC-CE8A7B9EB7C3}"/>
              </a:ext>
            </a:extLst>
          </p:cNvPr>
          <p:cNvSpPr txBox="1"/>
          <p:nvPr/>
        </p:nvSpPr>
        <p:spPr>
          <a:xfrm>
            <a:off x="1736921" y="1669506"/>
            <a:ext cx="46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>
                <a:solidFill>
                  <a:srgbClr val="000000"/>
                </a:solidFill>
              </a:rPr>
              <a:t>k</a:t>
            </a:r>
            <a:r>
              <a:rPr lang="es-ES" baseline="-25000" dirty="0" err="1">
                <a:solidFill>
                  <a:srgbClr val="000000"/>
                </a:solidFill>
              </a:rPr>
              <a:t>PT</a:t>
            </a:r>
            <a:endParaRPr lang="es-ES" baseline="-25000" dirty="0">
              <a:solidFill>
                <a:srgbClr val="000000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8DFB958-D8B7-3041-BBFE-AC194924C98D}"/>
              </a:ext>
            </a:extLst>
          </p:cNvPr>
          <p:cNvSpPr txBox="1"/>
          <p:nvPr/>
        </p:nvSpPr>
        <p:spPr>
          <a:xfrm>
            <a:off x="1736921" y="2342594"/>
            <a:ext cx="49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>
                <a:solidFill>
                  <a:srgbClr val="000000"/>
                </a:solidFill>
              </a:rPr>
              <a:t>k</a:t>
            </a:r>
            <a:r>
              <a:rPr lang="es-ES" baseline="-25000" dirty="0" err="1">
                <a:solidFill>
                  <a:srgbClr val="000000"/>
                </a:solidFill>
              </a:rPr>
              <a:t>DR</a:t>
            </a:r>
            <a:endParaRPr lang="es-ES" baseline="-25000" dirty="0">
              <a:solidFill>
                <a:srgbClr val="000000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268217C-9872-2A4F-AF70-733A0D5129EB}"/>
              </a:ext>
            </a:extLst>
          </p:cNvPr>
          <p:cNvSpPr txBox="1"/>
          <p:nvPr/>
        </p:nvSpPr>
        <p:spPr>
          <a:xfrm>
            <a:off x="861751" y="1931181"/>
            <a:ext cx="678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XH</a:t>
            </a:r>
            <a:r>
              <a:rPr lang="es-ES" baseline="30000" dirty="0"/>
              <a:t>+</a:t>
            </a:r>
            <a:r>
              <a:rPr lang="es-ES" dirty="0"/>
              <a:t> + M </a:t>
            </a:r>
            <a:r>
              <a:rPr lang="es-ES" dirty="0">
                <a:sym typeface="Wingdings" pitchFamily="2" charset="2"/>
              </a:rPr>
              <a:t> MH</a:t>
            </a:r>
            <a:r>
              <a:rPr lang="es-ES" baseline="30000" dirty="0">
                <a:sym typeface="Wingdings" pitchFamily="2" charset="2"/>
              </a:rPr>
              <a:t>+</a:t>
            </a:r>
            <a:r>
              <a:rPr lang="es-ES" dirty="0">
                <a:sym typeface="Wingdings" pitchFamily="2" charset="2"/>
              </a:rPr>
              <a:t> + X	</a:t>
            </a:r>
            <a:r>
              <a:rPr lang="es-ES" dirty="0" err="1">
                <a:sym typeface="Wingdings" pitchFamily="2" charset="2"/>
              </a:rPr>
              <a:t>main</a:t>
            </a:r>
            <a:r>
              <a:rPr lang="es-ES" dirty="0">
                <a:sym typeface="Wingdings" pitchFamily="2" charset="2"/>
              </a:rPr>
              <a:t> </a:t>
            </a:r>
            <a:r>
              <a:rPr lang="es-ES" dirty="0" err="1">
                <a:sym typeface="Wingdings" pitchFamily="2" charset="2"/>
              </a:rPr>
              <a:t>formation</a:t>
            </a:r>
            <a:r>
              <a:rPr lang="es-ES" dirty="0">
                <a:sym typeface="Wingdings" pitchFamily="2" charset="2"/>
              </a:rPr>
              <a:t> of MH+ (</a:t>
            </a:r>
            <a:r>
              <a:rPr lang="es-ES" dirty="0" err="1">
                <a:sym typeface="Wingdings" pitchFamily="2" charset="2"/>
              </a:rPr>
              <a:t>proton</a:t>
            </a:r>
            <a:r>
              <a:rPr lang="es-ES" dirty="0">
                <a:sym typeface="Wingdings" pitchFamily="2" charset="2"/>
              </a:rPr>
              <a:t> transfer)</a:t>
            </a:r>
            <a:endParaRPr lang="es-ES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D8484DF-1B25-9F47-B355-4E2ABCAEC957}"/>
              </a:ext>
            </a:extLst>
          </p:cNvPr>
          <p:cNvSpPr txBox="1"/>
          <p:nvPr/>
        </p:nvSpPr>
        <p:spPr>
          <a:xfrm>
            <a:off x="861751" y="2621015"/>
            <a:ext cx="8009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MH</a:t>
            </a:r>
            <a:r>
              <a:rPr lang="es-ES" baseline="30000" dirty="0"/>
              <a:t>+</a:t>
            </a:r>
            <a:r>
              <a:rPr lang="es-ES" dirty="0"/>
              <a:t> + e</a:t>
            </a:r>
            <a:r>
              <a:rPr lang="es-ES" baseline="30000" dirty="0"/>
              <a:t>-</a:t>
            </a:r>
            <a:r>
              <a:rPr lang="es-ES" dirty="0"/>
              <a:t> </a:t>
            </a:r>
            <a:r>
              <a:rPr lang="es-ES" dirty="0">
                <a:sym typeface="Wingdings" pitchFamily="2" charset="2"/>
              </a:rPr>
              <a:t> </a:t>
            </a:r>
            <a:r>
              <a:rPr lang="es-ES" dirty="0" err="1">
                <a:sym typeface="Wingdings" pitchFamily="2" charset="2"/>
              </a:rPr>
              <a:t>products</a:t>
            </a:r>
            <a:r>
              <a:rPr lang="es-ES" dirty="0">
                <a:sym typeface="Wingdings" pitchFamily="2" charset="2"/>
              </a:rPr>
              <a:t>	</a:t>
            </a:r>
            <a:r>
              <a:rPr lang="es-ES" dirty="0" err="1">
                <a:sym typeface="Wingdings" pitchFamily="2" charset="2"/>
              </a:rPr>
              <a:t>main</a:t>
            </a:r>
            <a:r>
              <a:rPr lang="es-ES" dirty="0">
                <a:sym typeface="Wingdings" pitchFamily="2" charset="2"/>
              </a:rPr>
              <a:t> </a:t>
            </a:r>
            <a:r>
              <a:rPr lang="es-ES" dirty="0" err="1">
                <a:sym typeface="Wingdings" pitchFamily="2" charset="2"/>
              </a:rPr>
              <a:t>destruction</a:t>
            </a:r>
            <a:r>
              <a:rPr lang="es-ES" dirty="0">
                <a:sym typeface="Wingdings" pitchFamily="2" charset="2"/>
              </a:rPr>
              <a:t> of MH+ (</a:t>
            </a:r>
            <a:r>
              <a:rPr lang="es-ES" dirty="0" err="1">
                <a:sym typeface="Wingdings" pitchFamily="2" charset="2"/>
              </a:rPr>
              <a:t>dissociative</a:t>
            </a:r>
            <a:r>
              <a:rPr lang="es-ES" dirty="0">
                <a:sym typeface="Wingdings" pitchFamily="2" charset="2"/>
              </a:rPr>
              <a:t> </a:t>
            </a:r>
            <a:r>
              <a:rPr lang="es-ES" dirty="0" err="1">
                <a:sym typeface="Wingdings" pitchFamily="2" charset="2"/>
              </a:rPr>
              <a:t>recombination</a:t>
            </a:r>
            <a:r>
              <a:rPr lang="es-ES" dirty="0">
                <a:sym typeface="Wingdings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629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A661EE9-D513-324A-90CE-3E58C95D4CA6}"/>
              </a:ext>
            </a:extLst>
          </p:cNvPr>
          <p:cNvSpPr txBox="1"/>
          <p:nvPr/>
        </p:nvSpPr>
        <p:spPr>
          <a:xfrm>
            <a:off x="1200477" y="2035375"/>
            <a:ext cx="67848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i="1" dirty="0">
                <a:solidFill>
                  <a:srgbClr val="00B050"/>
                </a:solidFill>
              </a:rPr>
              <a:t>2</a:t>
            </a:r>
          </a:p>
          <a:p>
            <a:pPr algn="ctr"/>
            <a:r>
              <a:rPr lang="es-ES" sz="3200" i="1" dirty="0" err="1">
                <a:solidFill>
                  <a:srgbClr val="00B050"/>
                </a:solidFill>
              </a:rPr>
              <a:t>Spectroscopy</a:t>
            </a:r>
            <a:r>
              <a:rPr lang="es-ES" sz="3200" i="1" dirty="0">
                <a:solidFill>
                  <a:srgbClr val="00B050"/>
                </a:solidFill>
              </a:rPr>
              <a:t> in </a:t>
            </a:r>
            <a:r>
              <a:rPr lang="es-ES" sz="3200" i="1" dirty="0" err="1">
                <a:solidFill>
                  <a:srgbClr val="00B050"/>
                </a:solidFill>
              </a:rPr>
              <a:t>space</a:t>
            </a:r>
            <a:r>
              <a:rPr lang="es-ES" sz="3200" i="1" dirty="0">
                <a:solidFill>
                  <a:srgbClr val="00B050"/>
                </a:solidFill>
              </a:rPr>
              <a:t>: </a:t>
            </a:r>
            <a:r>
              <a:rPr lang="es-ES" sz="3200" i="1" dirty="0" err="1">
                <a:solidFill>
                  <a:srgbClr val="00B050"/>
                </a:solidFill>
              </a:rPr>
              <a:t>the</a:t>
            </a:r>
            <a:r>
              <a:rPr lang="es-ES" sz="3200" i="1" dirty="0">
                <a:solidFill>
                  <a:srgbClr val="00B050"/>
                </a:solidFill>
              </a:rPr>
              <a:t> case of H</a:t>
            </a:r>
            <a:r>
              <a:rPr lang="es-ES" sz="3200" i="1" baseline="-25000" dirty="0">
                <a:solidFill>
                  <a:srgbClr val="00B050"/>
                </a:solidFill>
              </a:rPr>
              <a:t>2</a:t>
            </a:r>
            <a:r>
              <a:rPr lang="es-ES" sz="3200" i="1" dirty="0">
                <a:solidFill>
                  <a:srgbClr val="00B050"/>
                </a:solidFill>
              </a:rPr>
              <a:t>NC</a:t>
            </a:r>
          </a:p>
        </p:txBody>
      </p:sp>
    </p:spTree>
    <p:extLst>
      <p:ext uri="{BB962C8B-B14F-4D97-AF65-F5344CB8AC3E}">
        <p14:creationId xmlns:p14="http://schemas.microsoft.com/office/powerpoint/2010/main" val="3495082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503B3E-1836-6143-9260-C2B173E9098B}"/>
              </a:ext>
            </a:extLst>
          </p:cNvPr>
          <p:cNvSpPr txBox="1"/>
          <p:nvPr/>
        </p:nvSpPr>
        <p:spPr>
          <a:xfrm>
            <a:off x="908398" y="932474"/>
            <a:ext cx="7519944" cy="5447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FF40FF"/>
                </a:solidFill>
                <a:latin typeface="Candara" panose="020E0502030303020204" pitchFamily="34" charset="0"/>
              </a:rPr>
              <a:t>MgC</a:t>
            </a:r>
            <a:r>
              <a:rPr lang="es-ES" sz="2000" baseline="-25000" dirty="0">
                <a:solidFill>
                  <a:srgbClr val="FF40FF"/>
                </a:solidFill>
                <a:latin typeface="Candara" panose="020E0502030303020204" pitchFamily="34" charset="0"/>
              </a:rPr>
              <a:t>3</a:t>
            </a:r>
            <a:r>
              <a:rPr lang="es-ES" sz="2000" dirty="0">
                <a:solidFill>
                  <a:srgbClr val="FF40FF"/>
                </a:solidFill>
                <a:latin typeface="Candara" panose="020E0502030303020204" pitchFamily="34" charset="0"/>
              </a:rPr>
              <a:t>N</a:t>
            </a:r>
            <a:r>
              <a:rPr lang="es-ES" sz="2400" dirty="0">
                <a:solidFill>
                  <a:srgbClr val="FF40FF"/>
                </a:solidFill>
                <a:latin typeface="Candara" panose="020E0502030303020204" pitchFamily="34" charset="0"/>
              </a:rPr>
              <a:t>		</a:t>
            </a:r>
            <a:r>
              <a:rPr lang="es-ES" sz="2000" dirty="0">
                <a:solidFill>
                  <a:srgbClr val="FF40FF"/>
                </a:solidFill>
                <a:latin typeface="Candara" panose="020E0502030303020204" pitchFamily="34" charset="0"/>
              </a:rPr>
              <a:t>IRC+10216	</a:t>
            </a:r>
            <a:r>
              <a:rPr lang="es-ES" dirty="0" err="1">
                <a:solidFill>
                  <a:srgbClr val="FF40FF"/>
                </a:solidFill>
                <a:latin typeface="Candara" panose="020E0502030303020204" pitchFamily="34" charset="0"/>
              </a:rPr>
              <a:t>Cernicharo</a:t>
            </a:r>
            <a:r>
              <a:rPr lang="es-ES" dirty="0">
                <a:solidFill>
                  <a:srgbClr val="FF40FF"/>
                </a:solidFill>
                <a:latin typeface="Candara" panose="020E0502030303020204" pitchFamily="34" charset="0"/>
              </a:rPr>
              <a:t> et al. (2019), A&amp;A, 630, L2</a:t>
            </a:r>
            <a:endParaRPr lang="es-ES" sz="2400" dirty="0">
              <a:solidFill>
                <a:srgbClr val="FF40FF"/>
              </a:solidFill>
              <a:latin typeface="Candara" panose="020E0502030303020204" pitchFamily="34" charset="0"/>
            </a:endParaRPr>
          </a:p>
          <a:p>
            <a:r>
              <a:rPr lang="es-ES" sz="2000" dirty="0">
                <a:solidFill>
                  <a:srgbClr val="FF40FF"/>
                </a:solidFill>
                <a:latin typeface="Candara" panose="020E0502030303020204" pitchFamily="34" charset="0"/>
              </a:rPr>
              <a:t>MgC</a:t>
            </a:r>
            <a:r>
              <a:rPr lang="es-ES" sz="2000" baseline="-25000" dirty="0">
                <a:solidFill>
                  <a:srgbClr val="FF40FF"/>
                </a:solidFill>
                <a:latin typeface="Candara" panose="020E0502030303020204" pitchFamily="34" charset="0"/>
              </a:rPr>
              <a:t>4</a:t>
            </a:r>
            <a:r>
              <a:rPr lang="es-ES" sz="2000" dirty="0">
                <a:solidFill>
                  <a:srgbClr val="FF40FF"/>
                </a:solidFill>
                <a:latin typeface="Candara" panose="020E0502030303020204" pitchFamily="34" charset="0"/>
              </a:rPr>
              <a:t>H</a:t>
            </a:r>
            <a:r>
              <a:rPr lang="es-ES" sz="2400" dirty="0">
                <a:solidFill>
                  <a:srgbClr val="FF40FF"/>
                </a:solidFill>
                <a:latin typeface="Candara" panose="020E0502030303020204" pitchFamily="34" charset="0"/>
              </a:rPr>
              <a:t>		</a:t>
            </a:r>
            <a:r>
              <a:rPr lang="es-ES" sz="2000" dirty="0">
                <a:solidFill>
                  <a:srgbClr val="FF40FF"/>
                </a:solidFill>
                <a:latin typeface="Candara" panose="020E0502030303020204" pitchFamily="34" charset="0"/>
              </a:rPr>
              <a:t>IRC+10216	</a:t>
            </a:r>
            <a:r>
              <a:rPr lang="es-ES" dirty="0" err="1">
                <a:solidFill>
                  <a:srgbClr val="FF40FF"/>
                </a:solidFill>
                <a:latin typeface="Candara" panose="020E0502030303020204" pitchFamily="34" charset="0"/>
              </a:rPr>
              <a:t>Cernicharo</a:t>
            </a:r>
            <a:r>
              <a:rPr lang="es-ES" dirty="0">
                <a:solidFill>
                  <a:srgbClr val="FF40FF"/>
                </a:solidFill>
                <a:latin typeface="Candara" panose="020E0502030303020204" pitchFamily="34" charset="0"/>
              </a:rPr>
              <a:t> et al. (2019), A&amp;A, 630, L2</a:t>
            </a:r>
          </a:p>
          <a:p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HC</a:t>
            </a:r>
            <a:r>
              <a:rPr lang="es-ES" sz="2000" baseline="-25000" dirty="0">
                <a:solidFill>
                  <a:srgbClr val="0070C0"/>
                </a:solidFill>
                <a:latin typeface="Candara" panose="020E0502030303020204" pitchFamily="34" charset="0"/>
              </a:rPr>
              <a:t>3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O</a:t>
            </a:r>
            <a:r>
              <a:rPr lang="es-ES" sz="2000" baseline="30000" dirty="0">
                <a:solidFill>
                  <a:srgbClr val="0070C0"/>
                </a:solidFill>
                <a:latin typeface="Candara" panose="020E0502030303020204" pitchFamily="34" charset="0"/>
              </a:rPr>
              <a:t>+</a:t>
            </a:r>
            <a:r>
              <a:rPr lang="es-ES" sz="2400" dirty="0">
                <a:solidFill>
                  <a:srgbClr val="0070C0"/>
                </a:solidFill>
                <a:latin typeface="Candara" panose="020E0502030303020204" pitchFamily="34" charset="0"/>
              </a:rPr>
              <a:t>		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TMC-1	***	</a:t>
            </a:r>
            <a:r>
              <a:rPr lang="es-ES" dirty="0" err="1">
                <a:solidFill>
                  <a:srgbClr val="0070C0"/>
                </a:solidFill>
                <a:latin typeface="Candara" panose="020E0502030303020204" pitchFamily="34" charset="0"/>
              </a:rPr>
              <a:t>Cernicharo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 et al. (2020), A&amp;A, 642, L17</a:t>
            </a:r>
          </a:p>
          <a:p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HC</a:t>
            </a:r>
            <a:r>
              <a:rPr lang="es-ES" sz="2000" baseline="-25000" dirty="0">
                <a:solidFill>
                  <a:srgbClr val="0070C0"/>
                </a:solidFill>
                <a:latin typeface="Candara" panose="020E0502030303020204" pitchFamily="34" charset="0"/>
              </a:rPr>
              <a:t>5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NH</a:t>
            </a:r>
            <a:r>
              <a:rPr lang="es-ES" sz="2000" baseline="30000" dirty="0">
                <a:solidFill>
                  <a:srgbClr val="0070C0"/>
                </a:solidFill>
                <a:latin typeface="Candara" panose="020E0502030303020204" pitchFamily="34" charset="0"/>
              </a:rPr>
              <a:t>+</a:t>
            </a:r>
            <a:r>
              <a:rPr lang="es-ES" sz="2400" dirty="0">
                <a:solidFill>
                  <a:srgbClr val="0070C0"/>
                </a:solidFill>
                <a:latin typeface="Candara" panose="020E0502030303020204" pitchFamily="34" charset="0"/>
              </a:rPr>
              <a:t>		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TMC-1		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Marcelino et al. (2020), A&amp;A, 643, L6</a:t>
            </a:r>
          </a:p>
          <a:p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HDCCN</a:t>
            </a:r>
            <a:r>
              <a:rPr lang="es-ES" sz="2400" dirty="0">
                <a:solidFill>
                  <a:srgbClr val="0070C0"/>
                </a:solidFill>
                <a:latin typeface="Candara" panose="020E0502030303020204" pitchFamily="34" charset="0"/>
              </a:rPr>
              <a:t>		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TMC-1		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Cabezas et al. (2021), A&amp;A, 646, L1</a:t>
            </a:r>
          </a:p>
          <a:p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HC</a:t>
            </a:r>
            <a:r>
              <a:rPr lang="es-ES" sz="2000" baseline="-25000" dirty="0">
                <a:solidFill>
                  <a:srgbClr val="0070C0"/>
                </a:solidFill>
                <a:latin typeface="Candara" panose="020E0502030303020204" pitchFamily="34" charset="0"/>
              </a:rPr>
              <a:t>3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S</a:t>
            </a:r>
            <a:r>
              <a:rPr lang="es-ES" sz="2000" baseline="30000" dirty="0">
                <a:solidFill>
                  <a:srgbClr val="0070C0"/>
                </a:solidFill>
                <a:latin typeface="Candara" panose="020E0502030303020204" pitchFamily="34" charset="0"/>
              </a:rPr>
              <a:t>+</a:t>
            </a:r>
            <a:r>
              <a:rPr lang="es-ES" sz="2400" dirty="0">
                <a:solidFill>
                  <a:srgbClr val="0070C0"/>
                </a:solidFill>
                <a:latin typeface="Candara" panose="020E0502030303020204" pitchFamily="34" charset="0"/>
              </a:rPr>
              <a:t>		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TMC-1	***	</a:t>
            </a:r>
            <a:r>
              <a:rPr lang="es-ES" dirty="0" err="1">
                <a:solidFill>
                  <a:srgbClr val="0070C0"/>
                </a:solidFill>
                <a:latin typeface="Candara" panose="020E0502030303020204" pitchFamily="34" charset="0"/>
              </a:rPr>
              <a:t>Cernicharo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 et al. (2021), A&amp;A, 646, L3</a:t>
            </a:r>
          </a:p>
          <a:p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CH</a:t>
            </a:r>
            <a:r>
              <a:rPr lang="es-ES" sz="2000" baseline="-25000" dirty="0">
                <a:solidFill>
                  <a:srgbClr val="0070C0"/>
                </a:solidFill>
                <a:latin typeface="Candara" panose="020E0502030303020204" pitchFamily="34" charset="0"/>
              </a:rPr>
              <a:t>3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CO</a:t>
            </a:r>
            <a:r>
              <a:rPr lang="es-ES" sz="2000" baseline="30000" dirty="0">
                <a:solidFill>
                  <a:srgbClr val="0070C0"/>
                </a:solidFill>
                <a:latin typeface="Candara" panose="020E0502030303020204" pitchFamily="34" charset="0"/>
              </a:rPr>
              <a:t>+</a:t>
            </a:r>
            <a:r>
              <a:rPr lang="es-ES" sz="2400" dirty="0">
                <a:solidFill>
                  <a:srgbClr val="0070C0"/>
                </a:solidFill>
                <a:latin typeface="Candara" panose="020E0502030303020204" pitchFamily="34" charset="0"/>
              </a:rPr>
              <a:t>		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TMC-1	***	</a:t>
            </a:r>
            <a:r>
              <a:rPr lang="es-ES" dirty="0" err="1">
                <a:solidFill>
                  <a:srgbClr val="0070C0"/>
                </a:solidFill>
                <a:latin typeface="Candara" panose="020E0502030303020204" pitchFamily="34" charset="0"/>
              </a:rPr>
              <a:t>Cernicharo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 et al. (2021), A&amp;A, 646, L7</a:t>
            </a:r>
          </a:p>
          <a:p>
            <a:r>
              <a:rPr lang="es-ES" sz="2000" dirty="0">
                <a:solidFill>
                  <a:srgbClr val="FF40FF"/>
                </a:solidFill>
                <a:latin typeface="Candara" panose="020E0502030303020204" pitchFamily="34" charset="0"/>
              </a:rPr>
              <a:t>MgC</a:t>
            </a:r>
            <a:r>
              <a:rPr lang="es-ES" sz="2000" baseline="-25000" dirty="0">
                <a:solidFill>
                  <a:srgbClr val="FF40FF"/>
                </a:solidFill>
                <a:latin typeface="Candara" panose="020E0502030303020204" pitchFamily="34" charset="0"/>
              </a:rPr>
              <a:t>5</a:t>
            </a:r>
            <a:r>
              <a:rPr lang="es-ES" sz="2000" dirty="0">
                <a:solidFill>
                  <a:srgbClr val="FF40FF"/>
                </a:solidFill>
                <a:latin typeface="Candara" panose="020E0502030303020204" pitchFamily="34" charset="0"/>
              </a:rPr>
              <a:t>N</a:t>
            </a:r>
            <a:r>
              <a:rPr lang="es-ES" sz="2400" dirty="0">
                <a:solidFill>
                  <a:srgbClr val="FF40FF"/>
                </a:solidFill>
                <a:latin typeface="Candara" panose="020E0502030303020204" pitchFamily="34" charset="0"/>
              </a:rPr>
              <a:t>		</a:t>
            </a:r>
            <a:r>
              <a:rPr lang="es-ES" sz="2000" dirty="0">
                <a:solidFill>
                  <a:srgbClr val="FF40FF"/>
                </a:solidFill>
                <a:latin typeface="Candara" panose="020E0502030303020204" pitchFamily="34" charset="0"/>
              </a:rPr>
              <a:t>IRC+10216	</a:t>
            </a:r>
            <a:r>
              <a:rPr lang="es-ES" dirty="0">
                <a:solidFill>
                  <a:srgbClr val="FF40FF"/>
                </a:solidFill>
                <a:latin typeface="Candara" panose="020E0502030303020204" pitchFamily="34" charset="0"/>
              </a:rPr>
              <a:t>Pardo et al. (2021), A&amp;A, 652, L13</a:t>
            </a:r>
          </a:p>
          <a:p>
            <a:r>
              <a:rPr lang="es-ES" sz="2000" dirty="0">
                <a:solidFill>
                  <a:srgbClr val="FF40FF"/>
                </a:solidFill>
                <a:latin typeface="Candara" panose="020E0502030303020204" pitchFamily="34" charset="0"/>
              </a:rPr>
              <a:t>MgC</a:t>
            </a:r>
            <a:r>
              <a:rPr lang="es-ES" sz="2000" baseline="-25000" dirty="0">
                <a:solidFill>
                  <a:srgbClr val="FF40FF"/>
                </a:solidFill>
                <a:latin typeface="Candara" panose="020E0502030303020204" pitchFamily="34" charset="0"/>
              </a:rPr>
              <a:t>6</a:t>
            </a:r>
            <a:r>
              <a:rPr lang="es-ES" sz="2000" dirty="0">
                <a:solidFill>
                  <a:srgbClr val="FF40FF"/>
                </a:solidFill>
                <a:latin typeface="Candara" panose="020E0502030303020204" pitchFamily="34" charset="0"/>
              </a:rPr>
              <a:t>H</a:t>
            </a:r>
            <a:r>
              <a:rPr lang="es-ES" sz="2400" dirty="0">
                <a:solidFill>
                  <a:srgbClr val="FF40FF"/>
                </a:solidFill>
                <a:latin typeface="Candara" panose="020E0502030303020204" pitchFamily="34" charset="0"/>
              </a:rPr>
              <a:t>		</a:t>
            </a:r>
            <a:r>
              <a:rPr lang="es-ES" sz="2000" dirty="0">
                <a:solidFill>
                  <a:srgbClr val="FF40FF"/>
                </a:solidFill>
                <a:latin typeface="Candara" panose="020E0502030303020204" pitchFamily="34" charset="0"/>
              </a:rPr>
              <a:t>IRC+10216	</a:t>
            </a:r>
            <a:r>
              <a:rPr lang="es-ES" dirty="0">
                <a:solidFill>
                  <a:srgbClr val="FF40FF"/>
                </a:solidFill>
                <a:latin typeface="Candara" panose="020E0502030303020204" pitchFamily="34" charset="0"/>
              </a:rPr>
              <a:t>Pardo et al. (2021), A&amp;A, 652, L13</a:t>
            </a:r>
          </a:p>
          <a:p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CH</a:t>
            </a:r>
            <a:r>
              <a:rPr lang="es-ES" sz="2000" baseline="-25000" dirty="0">
                <a:solidFill>
                  <a:srgbClr val="0070C0"/>
                </a:solidFill>
                <a:latin typeface="Candara" panose="020E0502030303020204" pitchFamily="34" charset="0"/>
              </a:rPr>
              <a:t>2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DC</a:t>
            </a:r>
            <a:r>
              <a:rPr lang="es-ES" sz="2000" baseline="-25000" dirty="0">
                <a:solidFill>
                  <a:srgbClr val="0070C0"/>
                </a:solidFill>
                <a:latin typeface="Candara" panose="020E0502030303020204" pitchFamily="34" charset="0"/>
              </a:rPr>
              <a:t>3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N	TMC-1		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Cabezas et al. (2021), A&amp;A, 650, L15</a:t>
            </a:r>
          </a:p>
          <a:p>
            <a:r>
              <a:rPr lang="es-ES" sz="2000" dirty="0">
                <a:solidFill>
                  <a:srgbClr val="FF0000"/>
                </a:solidFill>
                <a:latin typeface="Candara" panose="020E0502030303020204" pitchFamily="34" charset="0"/>
              </a:rPr>
              <a:t>H</a:t>
            </a:r>
            <a:r>
              <a:rPr lang="es-ES" sz="2000" baseline="-25000" dirty="0">
                <a:solidFill>
                  <a:srgbClr val="FF0000"/>
                </a:solidFill>
                <a:latin typeface="Candara" panose="020E0502030303020204" pitchFamily="34" charset="0"/>
              </a:rPr>
              <a:t>2</a:t>
            </a:r>
            <a:r>
              <a:rPr lang="es-ES" sz="2000" dirty="0">
                <a:solidFill>
                  <a:srgbClr val="FF0000"/>
                </a:solidFill>
                <a:latin typeface="Candara" panose="020E0502030303020204" pitchFamily="34" charset="0"/>
              </a:rPr>
              <a:t>NC</a:t>
            </a:r>
            <a:r>
              <a:rPr lang="es-ES" sz="2400" dirty="0">
                <a:solidFill>
                  <a:srgbClr val="FF0000"/>
                </a:solidFill>
                <a:latin typeface="Candara" panose="020E0502030303020204" pitchFamily="34" charset="0"/>
              </a:rPr>
              <a:t>		</a:t>
            </a:r>
            <a:r>
              <a:rPr lang="es-ES" sz="2000" dirty="0">
                <a:solidFill>
                  <a:srgbClr val="FF0000"/>
                </a:solidFill>
                <a:latin typeface="Candara" panose="020E0502030303020204" pitchFamily="34" charset="0"/>
              </a:rPr>
              <a:t>L483		</a:t>
            </a:r>
            <a:r>
              <a:rPr lang="es-ES" dirty="0">
                <a:solidFill>
                  <a:srgbClr val="FF0000"/>
                </a:solidFill>
                <a:latin typeface="Candara" panose="020E0502030303020204" pitchFamily="34" charset="0"/>
              </a:rPr>
              <a:t>Cabezas et al. (2021), A&amp;A, 654, A45</a:t>
            </a:r>
          </a:p>
          <a:p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HCCS</a:t>
            </a:r>
            <a:r>
              <a:rPr lang="es-ES" sz="2000" baseline="30000" dirty="0">
                <a:solidFill>
                  <a:srgbClr val="0070C0"/>
                </a:solidFill>
                <a:latin typeface="Candara" panose="020E0502030303020204" pitchFamily="34" charset="0"/>
              </a:rPr>
              <a:t>+</a:t>
            </a:r>
            <a:r>
              <a:rPr lang="es-ES" sz="2400" baseline="30000" dirty="0">
                <a:solidFill>
                  <a:srgbClr val="0070C0"/>
                </a:solidFill>
                <a:latin typeface="Candara" panose="020E0502030303020204" pitchFamily="34" charset="0"/>
              </a:rPr>
              <a:t>		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TMC-1		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Cabezas et al. (2022), 657, L4</a:t>
            </a:r>
          </a:p>
          <a:p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C</a:t>
            </a:r>
            <a:r>
              <a:rPr lang="es-ES" sz="2000" baseline="-25000" dirty="0">
                <a:solidFill>
                  <a:srgbClr val="0070C0"/>
                </a:solidFill>
                <a:latin typeface="Candara" panose="020E0502030303020204" pitchFamily="34" charset="0"/>
              </a:rPr>
              <a:t>5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H</a:t>
            </a:r>
            <a:r>
              <a:rPr lang="es-ES" sz="2000" baseline="30000" dirty="0">
                <a:solidFill>
                  <a:srgbClr val="0070C0"/>
                </a:solidFill>
                <a:latin typeface="Candara" panose="020E0502030303020204" pitchFamily="34" charset="0"/>
              </a:rPr>
              <a:t>+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		TMC-1		</a:t>
            </a:r>
            <a:r>
              <a:rPr lang="es-ES" dirty="0" err="1">
                <a:solidFill>
                  <a:srgbClr val="0070C0"/>
                </a:solidFill>
                <a:latin typeface="Candara" panose="020E0502030303020204" pitchFamily="34" charset="0"/>
              </a:rPr>
              <a:t>Cernicharo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 et al. (2022), A&amp;A, 657, L16</a:t>
            </a:r>
          </a:p>
          <a:p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HC</a:t>
            </a:r>
            <a:r>
              <a:rPr lang="es-ES" sz="2000" baseline="-25000" dirty="0">
                <a:solidFill>
                  <a:srgbClr val="0070C0"/>
                </a:solidFill>
                <a:latin typeface="Candara" panose="020E0502030303020204" pitchFamily="34" charset="0"/>
              </a:rPr>
              <a:t>7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NH</a:t>
            </a:r>
            <a:r>
              <a:rPr lang="es-ES" sz="2000" baseline="30000" dirty="0">
                <a:solidFill>
                  <a:srgbClr val="0070C0"/>
                </a:solidFill>
                <a:latin typeface="Candara" panose="020E0502030303020204" pitchFamily="34" charset="0"/>
              </a:rPr>
              <a:t>+</a:t>
            </a:r>
            <a:r>
              <a:rPr lang="es-ES" sz="2400" dirty="0">
                <a:solidFill>
                  <a:srgbClr val="0070C0"/>
                </a:solidFill>
                <a:latin typeface="Candara" panose="020E0502030303020204" pitchFamily="34" charset="0"/>
              </a:rPr>
              <a:t>		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TMC-1		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Cabezas et al. (2022), A&amp;A, 659, L8</a:t>
            </a:r>
          </a:p>
          <a:p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HCCNCH</a:t>
            </a:r>
            <a:r>
              <a:rPr lang="es-ES" sz="2000" baseline="30000" dirty="0">
                <a:solidFill>
                  <a:srgbClr val="0070C0"/>
                </a:solidFill>
                <a:latin typeface="Candara" panose="020E0502030303020204" pitchFamily="34" charset="0"/>
              </a:rPr>
              <a:t>+</a:t>
            </a:r>
            <a:r>
              <a:rPr lang="es-ES" sz="2400" dirty="0">
                <a:solidFill>
                  <a:srgbClr val="0070C0"/>
                </a:solidFill>
                <a:latin typeface="Candara" panose="020E0502030303020204" pitchFamily="34" charset="0"/>
              </a:rPr>
              <a:t>	</a:t>
            </a:r>
            <a:r>
              <a:rPr 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TMC-1		</a:t>
            </a:r>
            <a:r>
              <a:rPr lang="es-ES" dirty="0" err="1">
                <a:solidFill>
                  <a:srgbClr val="0070C0"/>
                </a:solidFill>
                <a:latin typeface="Candara" panose="020E0502030303020204" pitchFamily="34" charset="0"/>
              </a:rPr>
              <a:t>Agúndez</a:t>
            </a:r>
            <a:r>
              <a:rPr lang="es-ES" dirty="0">
                <a:solidFill>
                  <a:srgbClr val="0070C0"/>
                </a:solidFill>
                <a:latin typeface="Candara" panose="020E0502030303020204" pitchFamily="34" charset="0"/>
              </a:rPr>
              <a:t> et al. (2022), A&amp;A, 659, L9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80B23C-5AAE-534E-AC4C-1891758E7805}"/>
              </a:ext>
            </a:extLst>
          </p:cNvPr>
          <p:cNvSpPr txBox="1"/>
          <p:nvPr/>
        </p:nvSpPr>
        <p:spPr>
          <a:xfrm>
            <a:off x="908398" y="379369"/>
            <a:ext cx="7463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>
                <a:latin typeface="Candara" panose="020E0502030303020204" pitchFamily="34" charset="0"/>
              </a:rPr>
              <a:t>15 </a:t>
            </a:r>
            <a:r>
              <a:rPr lang="es-ES" sz="2000" dirty="0" err="1">
                <a:latin typeface="Candara" panose="020E0502030303020204" pitchFamily="34" charset="0"/>
              </a:rPr>
              <a:t>molecules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detected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without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previous</a:t>
            </a:r>
            <a:r>
              <a:rPr lang="es-ES" sz="2000" dirty="0">
                <a:latin typeface="Candara" panose="020E0502030303020204" pitchFamily="34" charset="0"/>
              </a:rPr>
              <a:t> </a:t>
            </a:r>
            <a:r>
              <a:rPr lang="es-ES" sz="2000" dirty="0" err="1">
                <a:latin typeface="Candara" panose="020E0502030303020204" pitchFamily="34" charset="0"/>
              </a:rPr>
              <a:t>laboratory</a:t>
            </a:r>
            <a:r>
              <a:rPr lang="es-ES" sz="2000" dirty="0">
                <a:latin typeface="Candara" panose="020E0502030303020204" pitchFamily="34" charset="0"/>
              </a:rPr>
              <a:t> data </a:t>
            </a:r>
            <a:r>
              <a:rPr lang="es-ES" sz="2000" dirty="0" err="1">
                <a:latin typeface="Candara" panose="020E0502030303020204" pitchFamily="34" charset="0"/>
              </a:rPr>
              <a:t>since</a:t>
            </a:r>
            <a:r>
              <a:rPr lang="es-ES" sz="2000" dirty="0">
                <a:latin typeface="Candara" panose="020E0502030303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932008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E2B42FE-2274-3642-B3CF-DFED9DDCA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686752"/>
            <a:ext cx="8639174" cy="604742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2AF392D-DF1E-3E4B-9AFE-CA3CD3E2677A}"/>
              </a:ext>
            </a:extLst>
          </p:cNvPr>
          <p:cNvSpPr/>
          <p:nvPr/>
        </p:nvSpPr>
        <p:spPr>
          <a:xfrm>
            <a:off x="133350" y="600075"/>
            <a:ext cx="8848725" cy="4019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A838CC3-DAED-3E41-B129-2F4398C80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519" y="2862264"/>
            <a:ext cx="2562111" cy="169639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8309A60-3DE3-3147-A3BA-08D9140DDF05}"/>
              </a:ext>
            </a:extLst>
          </p:cNvPr>
          <p:cNvSpPr txBox="1"/>
          <p:nvPr/>
        </p:nvSpPr>
        <p:spPr>
          <a:xfrm>
            <a:off x="6374524" y="2960280"/>
            <a:ext cx="9877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500" i="1" dirty="0">
                <a:solidFill>
                  <a:schemeClr val="bg1"/>
                </a:solidFill>
                <a:latin typeface="Candara"/>
                <a:cs typeface="Candara"/>
              </a:rPr>
              <a:t>IRAM 30m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F877650-374A-044E-A03B-31A1BF43F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345264" y="1691097"/>
            <a:ext cx="2861529" cy="2861529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76C08128-21E9-0B43-BEEC-D16809DC4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20" y="158039"/>
            <a:ext cx="802687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/>
            <a:r>
              <a:rPr lang="es-ES" altLang="es-ES" dirty="0" err="1"/>
              <a:t>Observation</a:t>
            </a:r>
            <a:r>
              <a:rPr lang="es-ES" altLang="es-ES" dirty="0"/>
              <a:t> of a </a:t>
            </a:r>
            <a:r>
              <a:rPr lang="es-ES" altLang="es-ES" dirty="0" err="1"/>
              <a:t>group</a:t>
            </a:r>
            <a:r>
              <a:rPr lang="es-ES" altLang="es-ES" dirty="0"/>
              <a:t> of </a:t>
            </a:r>
            <a:r>
              <a:rPr lang="es-ES" altLang="es-ES" dirty="0" err="1"/>
              <a:t>unidentified</a:t>
            </a:r>
            <a:r>
              <a:rPr lang="es-ES" altLang="es-ES" dirty="0"/>
              <a:t> </a:t>
            </a:r>
            <a:r>
              <a:rPr lang="es-ES" altLang="es-ES" dirty="0" err="1"/>
              <a:t>lines</a:t>
            </a:r>
            <a:r>
              <a:rPr lang="es-ES" altLang="es-ES" dirty="0"/>
              <a:t> </a:t>
            </a:r>
            <a:r>
              <a:rPr lang="es-ES" altLang="es-ES" dirty="0" err="1"/>
              <a:t>around</a:t>
            </a:r>
            <a:r>
              <a:rPr lang="es-ES" altLang="es-ES" dirty="0"/>
              <a:t> 72.2 GHz in </a:t>
            </a:r>
            <a:r>
              <a:rPr lang="es-ES" altLang="es-ES" dirty="0" err="1"/>
              <a:t>the</a:t>
            </a:r>
            <a:r>
              <a:rPr lang="es-ES" altLang="es-ES" dirty="0"/>
              <a:t> </a:t>
            </a:r>
            <a:r>
              <a:rPr lang="es-ES" altLang="es-ES" dirty="0" err="1"/>
              <a:t>dark</a:t>
            </a:r>
            <a:r>
              <a:rPr lang="es-ES" altLang="es-ES" dirty="0"/>
              <a:t> </a:t>
            </a:r>
            <a:r>
              <a:rPr lang="es-ES" altLang="es-ES" dirty="0" err="1"/>
              <a:t>cloud</a:t>
            </a:r>
            <a:r>
              <a:rPr lang="es-ES" altLang="es-ES" dirty="0"/>
              <a:t> L483</a:t>
            </a:r>
          </a:p>
          <a:p>
            <a:pPr algn="l"/>
            <a:endParaRPr lang="es-ES" altLang="es-ES" dirty="0"/>
          </a:p>
          <a:p>
            <a:r>
              <a:rPr lang="es-ES" altLang="es-ES" dirty="0" err="1">
                <a:latin typeface="Candara" panose="020E0502030303020204" pitchFamily="34" charset="0"/>
              </a:rPr>
              <a:t>Hypothesis</a:t>
            </a:r>
            <a:r>
              <a:rPr lang="es-ES" altLang="es-ES" dirty="0">
                <a:latin typeface="Candara" panose="020E0502030303020204" pitchFamily="34" charset="0"/>
              </a:rPr>
              <a:t>: </a:t>
            </a:r>
            <a:r>
              <a:rPr lang="es-ES" altLang="es-ES" dirty="0" err="1">
                <a:latin typeface="Candara" panose="020E0502030303020204" pitchFamily="34" charset="0"/>
              </a:rPr>
              <a:t>transition</a:t>
            </a:r>
            <a:r>
              <a:rPr lang="es-ES" altLang="es-ES" dirty="0">
                <a:latin typeface="Candara" panose="020E0502030303020204" pitchFamily="34" charset="0"/>
              </a:rPr>
              <a:t> N=1-0 of </a:t>
            </a:r>
            <a:r>
              <a:rPr lang="es-ES" altLang="es-ES" dirty="0" err="1">
                <a:latin typeface="Candara" panose="020E0502030303020204" pitchFamily="34" charset="0"/>
              </a:rPr>
              <a:t>NNH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CNH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COH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NOH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CCH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OOH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endParaRPr lang="es-ES" altLang="es-ES" dirty="0">
              <a:latin typeface="Candara" panose="020E0502030303020204" pitchFamily="34" charset="0"/>
            </a:endParaRPr>
          </a:p>
          <a:p>
            <a:endParaRPr lang="es-ES" altLang="es-ES" dirty="0">
              <a:latin typeface="Candara" panose="020E0502030303020204" pitchFamily="34" charset="0"/>
            </a:endParaRPr>
          </a:p>
          <a:p>
            <a:r>
              <a:rPr lang="es-ES" altLang="es-ES" dirty="0">
                <a:latin typeface="Candara" panose="020E0502030303020204" pitchFamily="34" charset="0"/>
              </a:rPr>
              <a:t>Test: </a:t>
            </a:r>
            <a:r>
              <a:rPr lang="es-ES" altLang="es-ES" dirty="0" err="1">
                <a:latin typeface="Candara" panose="020E0502030303020204" pitchFamily="34" charset="0"/>
              </a:rPr>
              <a:t>search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for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the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transition</a:t>
            </a:r>
            <a:r>
              <a:rPr lang="es-ES" altLang="es-ES" dirty="0">
                <a:latin typeface="Candara" panose="020E0502030303020204" pitchFamily="34" charset="0"/>
              </a:rPr>
              <a:t> N=2-1 </a:t>
            </a:r>
            <a:r>
              <a:rPr lang="es-ES" altLang="es-ES" dirty="0" err="1">
                <a:latin typeface="Candara" panose="020E0502030303020204" pitchFamily="34" charset="0"/>
              </a:rPr>
              <a:t>expected</a:t>
            </a:r>
            <a:r>
              <a:rPr lang="es-ES" altLang="es-ES" dirty="0">
                <a:latin typeface="Candara" panose="020E0502030303020204" pitchFamily="34" charset="0"/>
              </a:rPr>
              <a:t> at	2 x 72.2 GHz = 144.4 GHz</a:t>
            </a:r>
          </a:p>
          <a:p>
            <a:r>
              <a:rPr lang="es-ES" altLang="es-ES" dirty="0">
                <a:latin typeface="Candara" panose="020E0502030303020204" pitchFamily="34" charset="0"/>
              </a:rPr>
              <a:t>                       and </a:t>
            </a:r>
            <a:r>
              <a:rPr lang="es-ES" altLang="es-ES" dirty="0" err="1">
                <a:latin typeface="Candara" panose="020E0502030303020204" pitchFamily="34" charset="0"/>
              </a:rPr>
              <a:t>the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transition</a:t>
            </a:r>
            <a:r>
              <a:rPr lang="es-ES" altLang="es-ES" dirty="0">
                <a:latin typeface="Candara" panose="020E0502030303020204" pitchFamily="34" charset="0"/>
              </a:rPr>
              <a:t> N=3-2 </a:t>
            </a:r>
            <a:r>
              <a:rPr lang="es-ES" altLang="es-ES" dirty="0" err="1">
                <a:latin typeface="Candara" panose="020E0502030303020204" pitchFamily="34" charset="0"/>
              </a:rPr>
              <a:t>expected</a:t>
            </a:r>
            <a:r>
              <a:rPr lang="es-ES" altLang="es-ES" dirty="0">
                <a:latin typeface="Candara" panose="020E0502030303020204" pitchFamily="34" charset="0"/>
              </a:rPr>
              <a:t> at	3 x 72.2 GHz = 216.6 GHz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8EF22B4-6138-8243-87DF-A973843494C8}"/>
              </a:ext>
            </a:extLst>
          </p:cNvPr>
          <p:cNvSpPr/>
          <p:nvPr/>
        </p:nvSpPr>
        <p:spPr>
          <a:xfrm>
            <a:off x="586020" y="1600200"/>
            <a:ext cx="8026877" cy="246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4DFEC1B-3005-7F47-9349-4DA288CDCB08}"/>
              </a:ext>
            </a:extLst>
          </p:cNvPr>
          <p:cNvSpPr/>
          <p:nvPr/>
        </p:nvSpPr>
        <p:spPr>
          <a:xfrm>
            <a:off x="563323" y="1340159"/>
            <a:ext cx="8026877" cy="246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285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E2B42FE-2274-3642-B3CF-DFED9DDCA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686752"/>
            <a:ext cx="8639174" cy="604742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4A82F09-196D-F74C-B0C5-5F742487B21D}"/>
              </a:ext>
            </a:extLst>
          </p:cNvPr>
          <p:cNvSpPr/>
          <p:nvPr/>
        </p:nvSpPr>
        <p:spPr>
          <a:xfrm>
            <a:off x="133350" y="600075"/>
            <a:ext cx="8848725" cy="2048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BB3E3BD-D6B8-0A46-BF36-53D111DB5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20" y="158039"/>
            <a:ext cx="802687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/>
            <a:r>
              <a:rPr lang="es-ES" altLang="es-ES" dirty="0" err="1"/>
              <a:t>Observation</a:t>
            </a:r>
            <a:r>
              <a:rPr lang="es-ES" altLang="es-ES" dirty="0"/>
              <a:t> of a </a:t>
            </a:r>
            <a:r>
              <a:rPr lang="es-ES" altLang="es-ES" dirty="0" err="1"/>
              <a:t>group</a:t>
            </a:r>
            <a:r>
              <a:rPr lang="es-ES" altLang="es-ES" dirty="0"/>
              <a:t> of </a:t>
            </a:r>
            <a:r>
              <a:rPr lang="es-ES" altLang="es-ES" dirty="0" err="1"/>
              <a:t>unidentified</a:t>
            </a:r>
            <a:r>
              <a:rPr lang="es-ES" altLang="es-ES" dirty="0"/>
              <a:t> </a:t>
            </a:r>
            <a:r>
              <a:rPr lang="es-ES" altLang="es-ES" dirty="0" err="1"/>
              <a:t>lines</a:t>
            </a:r>
            <a:r>
              <a:rPr lang="es-ES" altLang="es-ES" dirty="0"/>
              <a:t> </a:t>
            </a:r>
            <a:r>
              <a:rPr lang="es-ES" altLang="es-ES" dirty="0" err="1"/>
              <a:t>around</a:t>
            </a:r>
            <a:r>
              <a:rPr lang="es-ES" altLang="es-ES" dirty="0"/>
              <a:t> 72.2 GHz in </a:t>
            </a:r>
            <a:r>
              <a:rPr lang="es-ES" altLang="es-ES" dirty="0" err="1"/>
              <a:t>the</a:t>
            </a:r>
            <a:r>
              <a:rPr lang="es-ES" altLang="es-ES" dirty="0"/>
              <a:t> </a:t>
            </a:r>
            <a:r>
              <a:rPr lang="es-ES" altLang="es-ES" dirty="0" err="1"/>
              <a:t>dark</a:t>
            </a:r>
            <a:r>
              <a:rPr lang="es-ES" altLang="es-ES" dirty="0"/>
              <a:t> </a:t>
            </a:r>
            <a:r>
              <a:rPr lang="es-ES" altLang="es-ES" dirty="0" err="1"/>
              <a:t>cloud</a:t>
            </a:r>
            <a:r>
              <a:rPr lang="es-ES" altLang="es-ES" dirty="0"/>
              <a:t> L483</a:t>
            </a:r>
          </a:p>
          <a:p>
            <a:pPr algn="l"/>
            <a:endParaRPr lang="es-ES" altLang="es-ES" dirty="0"/>
          </a:p>
          <a:p>
            <a:r>
              <a:rPr lang="es-ES" altLang="es-ES" dirty="0" err="1">
                <a:latin typeface="Candara" panose="020E0502030303020204" pitchFamily="34" charset="0"/>
              </a:rPr>
              <a:t>Hypothesis</a:t>
            </a:r>
            <a:r>
              <a:rPr lang="es-ES" altLang="es-ES" dirty="0">
                <a:latin typeface="Candara" panose="020E0502030303020204" pitchFamily="34" charset="0"/>
              </a:rPr>
              <a:t>: </a:t>
            </a:r>
            <a:r>
              <a:rPr lang="es-ES" altLang="es-ES" dirty="0" err="1">
                <a:latin typeface="Candara" panose="020E0502030303020204" pitchFamily="34" charset="0"/>
              </a:rPr>
              <a:t>transition</a:t>
            </a:r>
            <a:r>
              <a:rPr lang="es-ES" altLang="es-ES" dirty="0">
                <a:latin typeface="Candara" panose="020E0502030303020204" pitchFamily="34" charset="0"/>
              </a:rPr>
              <a:t> N=1-0 of </a:t>
            </a:r>
            <a:r>
              <a:rPr lang="es-ES" altLang="es-ES" dirty="0" err="1">
                <a:latin typeface="Candara" panose="020E0502030303020204" pitchFamily="34" charset="0"/>
              </a:rPr>
              <a:t>NNH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CNH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COH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NOH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CCH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OOH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endParaRPr lang="es-ES" altLang="es-ES" dirty="0">
              <a:latin typeface="Candara" panose="020E0502030303020204" pitchFamily="34" charset="0"/>
            </a:endParaRPr>
          </a:p>
          <a:p>
            <a:endParaRPr lang="es-ES" altLang="es-ES" dirty="0">
              <a:latin typeface="Candara" panose="020E0502030303020204" pitchFamily="34" charset="0"/>
            </a:endParaRPr>
          </a:p>
          <a:p>
            <a:r>
              <a:rPr lang="es-ES" altLang="es-ES" dirty="0">
                <a:latin typeface="Candara" panose="020E0502030303020204" pitchFamily="34" charset="0"/>
              </a:rPr>
              <a:t>Test: </a:t>
            </a:r>
            <a:r>
              <a:rPr lang="es-ES" altLang="es-ES" dirty="0" err="1">
                <a:latin typeface="Candara" panose="020E0502030303020204" pitchFamily="34" charset="0"/>
              </a:rPr>
              <a:t>search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for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the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transition</a:t>
            </a:r>
            <a:r>
              <a:rPr lang="es-ES" altLang="es-ES" dirty="0">
                <a:latin typeface="Candara" panose="020E0502030303020204" pitchFamily="34" charset="0"/>
              </a:rPr>
              <a:t> N=2-1 </a:t>
            </a:r>
            <a:r>
              <a:rPr lang="es-ES" altLang="es-ES" dirty="0" err="1">
                <a:latin typeface="Candara" panose="020E0502030303020204" pitchFamily="34" charset="0"/>
              </a:rPr>
              <a:t>expected</a:t>
            </a:r>
            <a:r>
              <a:rPr lang="es-ES" altLang="es-ES" dirty="0">
                <a:latin typeface="Candara" panose="020E0502030303020204" pitchFamily="34" charset="0"/>
              </a:rPr>
              <a:t> at	2 x 72.2 GHz = 144.4 GHz</a:t>
            </a:r>
          </a:p>
          <a:p>
            <a:r>
              <a:rPr lang="es-ES" altLang="es-ES" dirty="0">
                <a:latin typeface="Candara" panose="020E0502030303020204" pitchFamily="34" charset="0"/>
              </a:rPr>
              <a:t>                       and </a:t>
            </a:r>
            <a:r>
              <a:rPr lang="es-ES" altLang="es-ES" dirty="0" err="1">
                <a:latin typeface="Candara" panose="020E0502030303020204" pitchFamily="34" charset="0"/>
              </a:rPr>
              <a:t>the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transition</a:t>
            </a:r>
            <a:r>
              <a:rPr lang="es-ES" altLang="es-ES" dirty="0">
                <a:latin typeface="Candara" panose="020E0502030303020204" pitchFamily="34" charset="0"/>
              </a:rPr>
              <a:t> N=3-2 </a:t>
            </a:r>
            <a:r>
              <a:rPr lang="es-ES" altLang="es-ES" dirty="0" err="1">
                <a:latin typeface="Candara" panose="020E0502030303020204" pitchFamily="34" charset="0"/>
              </a:rPr>
              <a:t>expected</a:t>
            </a:r>
            <a:r>
              <a:rPr lang="es-ES" altLang="es-ES" dirty="0">
                <a:latin typeface="Candara" panose="020E0502030303020204" pitchFamily="34" charset="0"/>
              </a:rPr>
              <a:t> at	3 x 72.2 GHz = 216.6 GHz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9D6BC35-1717-2241-AE8E-D5C845AB08EB}"/>
              </a:ext>
            </a:extLst>
          </p:cNvPr>
          <p:cNvSpPr/>
          <p:nvPr/>
        </p:nvSpPr>
        <p:spPr>
          <a:xfrm>
            <a:off x="586020" y="1600200"/>
            <a:ext cx="8026877" cy="246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96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6AFF3E2-6999-794C-9F6B-575B8923B121}"/>
              </a:ext>
            </a:extLst>
          </p:cNvPr>
          <p:cNvSpPr txBox="1"/>
          <p:nvPr/>
        </p:nvSpPr>
        <p:spPr>
          <a:xfrm>
            <a:off x="0" y="6463784"/>
            <a:ext cx="482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rgbClr val="0070C0"/>
                </a:solidFill>
              </a:rPr>
              <a:t>astromol</a:t>
            </a:r>
            <a:r>
              <a:rPr lang="es-ES" dirty="0">
                <a:solidFill>
                  <a:srgbClr val="0070C0"/>
                </a:solidFill>
              </a:rPr>
              <a:t> (</a:t>
            </a:r>
            <a:r>
              <a:rPr lang="es-ES" dirty="0" err="1">
                <a:solidFill>
                  <a:srgbClr val="0070C0"/>
                </a:solidFill>
              </a:rPr>
              <a:t>McGuire</a:t>
            </a:r>
            <a:r>
              <a:rPr lang="es-ES" dirty="0">
                <a:solidFill>
                  <a:srgbClr val="0070C0"/>
                </a:solidFill>
              </a:rPr>
              <a:t> et al.; </a:t>
            </a:r>
            <a:r>
              <a:rPr lang="es-ES" dirty="0" err="1">
                <a:solidFill>
                  <a:srgbClr val="0070C0"/>
                </a:solidFill>
              </a:rPr>
              <a:t>august</a:t>
            </a:r>
            <a:r>
              <a:rPr lang="es-ES" dirty="0">
                <a:solidFill>
                  <a:srgbClr val="0070C0"/>
                </a:solidFill>
              </a:rPr>
              <a:t> 2022 + </a:t>
            </a:r>
            <a:r>
              <a:rPr lang="es-ES" dirty="0" err="1">
                <a:solidFill>
                  <a:srgbClr val="0070C0"/>
                </a:solidFill>
              </a:rPr>
              <a:t>updates</a:t>
            </a:r>
            <a:r>
              <a:rPr lang="es-ES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CF2A9F-5451-224B-8454-5A10E362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209550"/>
            <a:ext cx="8089900" cy="64389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1C6DE77-530C-A94D-BA24-BE8BDA24C1A8}"/>
              </a:ext>
            </a:extLst>
          </p:cNvPr>
          <p:cNvSpPr/>
          <p:nvPr/>
        </p:nvSpPr>
        <p:spPr>
          <a:xfrm>
            <a:off x="7059168" y="448056"/>
            <a:ext cx="1207008" cy="11521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9429FE9-8001-284B-8AC5-4491BC265744}"/>
              </a:ext>
            </a:extLst>
          </p:cNvPr>
          <p:cNvSpPr/>
          <p:nvPr/>
        </p:nvSpPr>
        <p:spPr>
          <a:xfrm>
            <a:off x="1810746" y="911352"/>
            <a:ext cx="4407174" cy="359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773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E2B42FE-2274-3642-B3CF-DFED9DDCA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686752"/>
            <a:ext cx="8639174" cy="604742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9BFFBAF-4DF8-C146-A712-3C07F9C3F0E3}"/>
              </a:ext>
            </a:extLst>
          </p:cNvPr>
          <p:cNvSpPr/>
          <p:nvPr/>
        </p:nvSpPr>
        <p:spPr>
          <a:xfrm>
            <a:off x="133350" y="600075"/>
            <a:ext cx="2345899" cy="2048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5580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A5FB542-F056-784D-BDB3-356CED125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621" y="3192011"/>
            <a:ext cx="5423644" cy="3413867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97FED2E1-FC0C-4547-B1C1-9999A3DDD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20" y="158039"/>
            <a:ext cx="62703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altLang="es-ES" dirty="0" err="1">
                <a:latin typeface="Candara" panose="020E0502030303020204" pitchFamily="34" charset="0"/>
              </a:rPr>
              <a:t>We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have</a:t>
            </a:r>
            <a:r>
              <a:rPr lang="es-ES" altLang="es-ES" dirty="0">
                <a:latin typeface="Candara" panose="020E0502030303020204" pitchFamily="34" charset="0"/>
              </a:rPr>
              <a:t> a </a:t>
            </a:r>
            <a:r>
              <a:rPr lang="es-ES" altLang="es-ES" dirty="0" err="1">
                <a:latin typeface="Candara" panose="020E0502030303020204" pitchFamily="34" charset="0"/>
              </a:rPr>
              <a:t>molecule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with</a:t>
            </a:r>
            <a:r>
              <a:rPr lang="es-ES" altLang="es-ES" dirty="0">
                <a:latin typeface="Candara" panose="020E0502030303020204" pitchFamily="34" charset="0"/>
              </a:rPr>
              <a:t> a </a:t>
            </a:r>
            <a:r>
              <a:rPr lang="es-ES" altLang="es-ES" dirty="0" err="1">
                <a:latin typeface="Candara" panose="020E0502030303020204" pitchFamily="34" charset="0"/>
              </a:rPr>
              <a:t>rotational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constant</a:t>
            </a:r>
            <a:r>
              <a:rPr lang="es-ES" altLang="es-ES" dirty="0">
                <a:latin typeface="Candara" panose="020E0502030303020204" pitchFamily="34" charset="0"/>
              </a:rPr>
              <a:t> of 36.1 GHz</a:t>
            </a:r>
          </a:p>
          <a:p>
            <a:pPr algn="l"/>
            <a:r>
              <a:rPr lang="es-ES" altLang="es-ES" dirty="0" err="1">
                <a:latin typeface="Candara" panose="020E0502030303020204" pitchFamily="34" charset="0"/>
              </a:rPr>
              <a:t>It</a:t>
            </a:r>
            <a:r>
              <a:rPr lang="es-ES" altLang="es-ES" dirty="0">
                <a:latin typeface="Candara" panose="020E0502030303020204" pitchFamily="34" charset="0"/>
              </a:rPr>
              <a:t> can be </a:t>
            </a:r>
            <a:r>
              <a:rPr lang="es-ES" altLang="es-ES" dirty="0" err="1">
                <a:latin typeface="Candara" panose="020E0502030303020204" pitchFamily="34" charset="0"/>
              </a:rPr>
              <a:t>NNH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CNH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COH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NOH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CCH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OOH</a:t>
            </a:r>
            <a:r>
              <a:rPr lang="es-ES" altLang="es-ES" baseline="-25000" dirty="0" err="1">
                <a:latin typeface="Candara" panose="020E0502030303020204" pitchFamily="34" charset="0"/>
              </a:rPr>
              <a:t>x</a:t>
            </a:r>
            <a:r>
              <a:rPr lang="es-ES" altLang="es-ES" dirty="0">
                <a:latin typeface="Candara" panose="020E0502030303020204" pitchFamily="34" charset="0"/>
              </a:rPr>
              <a:t> (neutral </a:t>
            </a:r>
            <a:r>
              <a:rPr lang="es-ES" altLang="es-ES" dirty="0" err="1">
                <a:latin typeface="Candara" panose="020E0502030303020204" pitchFamily="34" charset="0"/>
              </a:rPr>
              <a:t>or</a:t>
            </a:r>
            <a:r>
              <a:rPr lang="es-ES" altLang="es-ES" dirty="0">
                <a:latin typeface="Candara" panose="020E0502030303020204" pitchFamily="34" charset="0"/>
              </a:rPr>
              <a:t> ion)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F18597C3-3741-B743-9571-1F325D04F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20" y="923092"/>
            <a:ext cx="800411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altLang="es-ES" dirty="0" err="1">
                <a:latin typeface="Candara" panose="020E0502030303020204" pitchFamily="34" charset="0"/>
              </a:rPr>
              <a:t>The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observed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solidFill>
                  <a:srgbClr val="FF40FF"/>
                </a:solidFill>
                <a:latin typeface="Candara" panose="020E0502030303020204" pitchFamily="34" charset="0"/>
              </a:rPr>
              <a:t>hyperfine</a:t>
            </a:r>
            <a:r>
              <a:rPr lang="es-ES" altLang="es-ES" dirty="0">
                <a:solidFill>
                  <a:srgbClr val="FF40FF"/>
                </a:solidFill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solidFill>
                  <a:srgbClr val="FF40FF"/>
                </a:solidFill>
                <a:latin typeface="Candara" panose="020E0502030303020204" pitchFamily="34" charset="0"/>
              </a:rPr>
              <a:t>structure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with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multiple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components</a:t>
            </a:r>
            <a:r>
              <a:rPr lang="es-ES" altLang="es-ES" dirty="0">
                <a:latin typeface="Candara" panose="020E0502030303020204" pitchFamily="34" charset="0"/>
              </a:rPr>
              <a:t> and a </a:t>
            </a:r>
            <a:r>
              <a:rPr lang="es-ES" altLang="es-ES" dirty="0" err="1">
                <a:latin typeface="Candara" panose="020E0502030303020204" pitchFamily="34" charset="0"/>
              </a:rPr>
              <a:t>large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splitting</a:t>
            </a:r>
            <a:endParaRPr lang="es-ES" altLang="es-ES" dirty="0">
              <a:latin typeface="Candara" panose="020E0502030303020204" pitchFamily="34" charset="0"/>
            </a:endParaRPr>
          </a:p>
          <a:p>
            <a:pPr algn="l"/>
            <a:r>
              <a:rPr lang="es-ES" altLang="es-ES" dirty="0" err="1">
                <a:latin typeface="Candara" panose="020E0502030303020204" pitchFamily="34" charset="0"/>
              </a:rPr>
              <a:t>indicate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that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the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carrier</a:t>
            </a:r>
            <a:r>
              <a:rPr lang="es-ES" altLang="es-ES" dirty="0">
                <a:latin typeface="Candara" panose="020E0502030303020204" pitchFamily="34" charset="0"/>
              </a:rPr>
              <a:t>:</a:t>
            </a:r>
          </a:p>
          <a:p>
            <a:pPr algn="l"/>
            <a:endParaRPr lang="es-ES" altLang="es-ES" dirty="0">
              <a:latin typeface="Candara" panose="020E0502030303020204" pitchFamily="34" charset="0"/>
            </a:endParaRPr>
          </a:p>
          <a:p>
            <a:pPr algn="l"/>
            <a:r>
              <a:rPr lang="es-ES" altLang="es-ES" dirty="0">
                <a:latin typeface="Candara" panose="020E0502030303020204" pitchFamily="34" charset="0"/>
              </a:rPr>
              <a:t>- </a:t>
            </a:r>
            <a:r>
              <a:rPr lang="es-ES" altLang="es-ES" dirty="0" err="1">
                <a:latin typeface="Candara" panose="020E0502030303020204" pitchFamily="34" charset="0"/>
              </a:rPr>
              <a:t>must</a:t>
            </a:r>
            <a:r>
              <a:rPr lang="es-ES" altLang="es-ES" dirty="0">
                <a:latin typeface="Candara" panose="020E0502030303020204" pitchFamily="34" charset="0"/>
              </a:rPr>
              <a:t> be </a:t>
            </a:r>
            <a:r>
              <a:rPr lang="es-ES" altLang="es-ES" dirty="0" err="1">
                <a:latin typeface="Candara" panose="020E0502030303020204" pitchFamily="34" charset="0"/>
              </a:rPr>
              <a:t>an</a:t>
            </a:r>
            <a:r>
              <a:rPr lang="es-ES" altLang="es-ES" dirty="0">
                <a:latin typeface="Candara" panose="020E0502030303020204" pitchFamily="34" charset="0"/>
              </a:rPr>
              <a:t> open-</a:t>
            </a:r>
            <a:r>
              <a:rPr lang="es-ES" altLang="es-ES" dirty="0" err="1">
                <a:latin typeface="Candara" panose="020E0502030303020204" pitchFamily="34" charset="0"/>
              </a:rPr>
              <a:t>shell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molecule</a:t>
            </a:r>
            <a:endParaRPr lang="es-ES" altLang="es-ES" dirty="0">
              <a:latin typeface="Candara" panose="020E0502030303020204" pitchFamily="34" charset="0"/>
            </a:endParaRPr>
          </a:p>
          <a:p>
            <a:pPr algn="l"/>
            <a:endParaRPr lang="es-ES" altLang="es-ES" dirty="0">
              <a:latin typeface="Candara" panose="020E0502030303020204" pitchFamily="34" charset="0"/>
            </a:endParaRPr>
          </a:p>
          <a:p>
            <a:pPr algn="l"/>
            <a:r>
              <a:rPr lang="es-ES" altLang="es-ES" dirty="0">
                <a:latin typeface="Candara" panose="020E0502030303020204" pitchFamily="34" charset="0"/>
              </a:rPr>
              <a:t>- </a:t>
            </a:r>
            <a:r>
              <a:rPr lang="es-ES" altLang="es-ES" dirty="0" err="1">
                <a:latin typeface="Candara" panose="020E0502030303020204" pitchFamily="34" charset="0"/>
              </a:rPr>
              <a:t>must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have</a:t>
            </a:r>
            <a:r>
              <a:rPr lang="es-ES" altLang="es-ES" dirty="0">
                <a:latin typeface="Candara" panose="020E0502030303020204" pitchFamily="34" charset="0"/>
              </a:rPr>
              <a:t> at </a:t>
            </a:r>
            <a:r>
              <a:rPr lang="es-ES" altLang="es-ES" dirty="0" err="1">
                <a:latin typeface="Candara" panose="020E0502030303020204" pitchFamily="34" charset="0"/>
              </a:rPr>
              <a:t>least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two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atoms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with</a:t>
            </a:r>
            <a:r>
              <a:rPr lang="es-ES" altLang="es-ES" dirty="0">
                <a:latin typeface="Candara" panose="020E0502030303020204" pitchFamily="34" charset="0"/>
              </a:rPr>
              <a:t> non-</a:t>
            </a:r>
            <a:r>
              <a:rPr lang="es-ES" altLang="es-ES" dirty="0" err="1">
                <a:latin typeface="Candara" panose="020E0502030303020204" pitchFamily="34" charset="0"/>
              </a:rPr>
              <a:t>zero</a:t>
            </a:r>
            <a:r>
              <a:rPr lang="es-ES" altLang="es-ES" dirty="0">
                <a:latin typeface="Candara" panose="020E0502030303020204" pitchFamily="34" charset="0"/>
              </a:rPr>
              <a:t> nuclear spin (N, H)</a:t>
            </a:r>
          </a:p>
        </p:txBody>
      </p:sp>
    </p:spTree>
    <p:extLst>
      <p:ext uri="{BB962C8B-B14F-4D97-AF65-F5344CB8AC3E}">
        <p14:creationId xmlns:p14="http://schemas.microsoft.com/office/powerpoint/2010/main" val="290400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232226-DC53-E847-A05C-D1E9D70C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500" y="2358105"/>
            <a:ext cx="3903028" cy="43679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453064-AC74-4D40-BACE-FD3B78ED7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63" y="266678"/>
            <a:ext cx="7296150" cy="20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6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DF37C3E-23A4-A84C-8F03-910A6B87F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30" y="477459"/>
            <a:ext cx="6764027" cy="4746810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54305AFB-1B14-2344-AC8E-093A51D739F1}"/>
              </a:ext>
            </a:extLst>
          </p:cNvPr>
          <p:cNvCxnSpPr>
            <a:cxnSpLocks/>
          </p:cNvCxnSpPr>
          <p:nvPr/>
        </p:nvCxnSpPr>
        <p:spPr>
          <a:xfrm>
            <a:off x="7850760" y="1704975"/>
            <a:ext cx="0" cy="2245272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Box 4">
            <a:extLst>
              <a:ext uri="{FF2B5EF4-FFF2-40B4-BE49-F238E27FC236}">
                <a16:creationId xmlns:a16="http://schemas.microsoft.com/office/drawing/2014/main" id="{E1E20E93-5A7C-7049-A3B1-94A3D8697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760" y="2543087"/>
            <a:ext cx="10470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altLang="es-ES" sz="1400" dirty="0">
                <a:solidFill>
                  <a:srgbClr val="FF0000"/>
                </a:solidFill>
                <a:latin typeface="Candara" panose="020E0502030303020204" pitchFamily="34" charset="0"/>
              </a:rPr>
              <a:t>30 kcal/mol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796F63F-0CF1-6345-B659-BF90528CEB67}"/>
              </a:ext>
            </a:extLst>
          </p:cNvPr>
          <p:cNvSpPr/>
          <p:nvPr/>
        </p:nvSpPr>
        <p:spPr>
          <a:xfrm>
            <a:off x="510137" y="127535"/>
            <a:ext cx="6576463" cy="5168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CC0F860-1DC2-6A42-8345-772D72F4AD5D}"/>
              </a:ext>
            </a:extLst>
          </p:cNvPr>
          <p:cNvSpPr/>
          <p:nvPr/>
        </p:nvSpPr>
        <p:spPr>
          <a:xfrm>
            <a:off x="7086600" y="514999"/>
            <a:ext cx="764160" cy="10185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2909CF7-80AA-CB4B-853C-6B073E156C2A}"/>
              </a:ext>
            </a:extLst>
          </p:cNvPr>
          <p:cNvSpPr/>
          <p:nvPr/>
        </p:nvSpPr>
        <p:spPr>
          <a:xfrm>
            <a:off x="7149348" y="3990675"/>
            <a:ext cx="384927" cy="2818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75B82F0-A9C1-824B-90BA-6534E9A60EC1}"/>
              </a:ext>
            </a:extLst>
          </p:cNvPr>
          <p:cNvSpPr/>
          <p:nvPr/>
        </p:nvSpPr>
        <p:spPr>
          <a:xfrm>
            <a:off x="7114786" y="3006818"/>
            <a:ext cx="384927" cy="2818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62203F6-88F2-0041-A5E5-6769EBA49846}"/>
              </a:ext>
            </a:extLst>
          </p:cNvPr>
          <p:cNvSpPr/>
          <p:nvPr/>
        </p:nvSpPr>
        <p:spPr>
          <a:xfrm>
            <a:off x="7105067" y="1775756"/>
            <a:ext cx="384927" cy="2818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A75E090-04CF-A449-8A73-073CF75F8845}"/>
              </a:ext>
            </a:extLst>
          </p:cNvPr>
          <p:cNvSpPr/>
          <p:nvPr/>
        </p:nvSpPr>
        <p:spPr>
          <a:xfrm>
            <a:off x="7403766" y="1392605"/>
            <a:ext cx="384927" cy="2818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B4C1734-E7E4-8042-B866-EE6800F96ADF}"/>
              </a:ext>
            </a:extLst>
          </p:cNvPr>
          <p:cNvSpPr/>
          <p:nvPr/>
        </p:nvSpPr>
        <p:spPr>
          <a:xfrm>
            <a:off x="7440351" y="2654519"/>
            <a:ext cx="384927" cy="2818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A7E3B1C-1F1D-C743-A836-550CB40628BD}"/>
              </a:ext>
            </a:extLst>
          </p:cNvPr>
          <p:cNvSpPr/>
          <p:nvPr/>
        </p:nvSpPr>
        <p:spPr>
          <a:xfrm>
            <a:off x="7383790" y="3641842"/>
            <a:ext cx="384927" cy="2818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000F0A2-5E57-D845-B678-7D3B8805EDA5}"/>
              </a:ext>
            </a:extLst>
          </p:cNvPr>
          <p:cNvSpPr/>
          <p:nvPr/>
        </p:nvSpPr>
        <p:spPr>
          <a:xfrm>
            <a:off x="6980654" y="1533525"/>
            <a:ext cx="706021" cy="273898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CE452BB7-4072-D54A-B94C-A9DC60082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36" y="1471858"/>
            <a:ext cx="604043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dirty="0">
                <a:latin typeface="Candara" panose="020E0502030303020204" pitchFamily="34" charset="0"/>
              </a:rPr>
              <a:t>H</a:t>
            </a:r>
            <a:r>
              <a:rPr lang="es-ES" altLang="es-ES" baseline="-25000" dirty="0">
                <a:latin typeface="Candara" panose="020E0502030303020204" pitchFamily="34" charset="0"/>
              </a:rPr>
              <a:t>2</a:t>
            </a:r>
            <a:r>
              <a:rPr lang="es-ES" altLang="es-ES" dirty="0">
                <a:latin typeface="Candara" panose="020E0502030303020204" pitchFamily="34" charset="0"/>
              </a:rPr>
              <a:t>NC </a:t>
            </a:r>
            <a:r>
              <a:rPr lang="es-ES" altLang="es-ES" dirty="0" err="1">
                <a:latin typeface="Candara" panose="020E0502030303020204" pitchFamily="34" charset="0"/>
              </a:rPr>
              <a:t>is</a:t>
            </a:r>
            <a:r>
              <a:rPr lang="es-ES" altLang="es-ES" dirty="0">
                <a:latin typeface="Candara" panose="020E0502030303020204" pitchFamily="34" charset="0"/>
              </a:rPr>
              <a:t> ~30 kcal/mol </a:t>
            </a:r>
            <a:r>
              <a:rPr lang="es-ES" altLang="es-ES" dirty="0" err="1">
                <a:latin typeface="Candara" panose="020E0502030303020204" pitchFamily="34" charset="0"/>
              </a:rPr>
              <a:t>less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stable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than</a:t>
            </a:r>
            <a:r>
              <a:rPr lang="es-ES" altLang="es-ES" dirty="0">
                <a:latin typeface="Candara" panose="020E0502030303020204" pitchFamily="34" charset="0"/>
              </a:rPr>
              <a:t> H</a:t>
            </a:r>
            <a:r>
              <a:rPr lang="es-ES" altLang="es-ES" baseline="-25000" dirty="0">
                <a:latin typeface="Candara" panose="020E0502030303020204" pitchFamily="34" charset="0"/>
              </a:rPr>
              <a:t>2</a:t>
            </a:r>
            <a:r>
              <a:rPr lang="es-ES" altLang="es-ES" dirty="0">
                <a:latin typeface="Candara" panose="020E0502030303020204" pitchFamily="34" charset="0"/>
              </a:rPr>
              <a:t>CN</a:t>
            </a:r>
          </a:p>
          <a:p>
            <a:endParaRPr lang="es-ES" altLang="es-ES" dirty="0">
              <a:latin typeface="Candara" panose="020E0502030303020204" pitchFamily="34" charset="0"/>
            </a:endParaRPr>
          </a:p>
          <a:p>
            <a:r>
              <a:rPr lang="es-ES" altLang="es-ES" dirty="0">
                <a:latin typeface="Candara" panose="020E0502030303020204" pitchFamily="34" charset="0"/>
              </a:rPr>
              <a:t>In </a:t>
            </a:r>
            <a:r>
              <a:rPr lang="es-ES" altLang="es-ES" dirty="0" err="1">
                <a:latin typeface="Candara" panose="020E0502030303020204" pitchFamily="34" charset="0"/>
              </a:rPr>
              <a:t>spite</a:t>
            </a:r>
            <a:r>
              <a:rPr lang="es-ES" altLang="es-ES" dirty="0">
                <a:latin typeface="Candara" panose="020E0502030303020204" pitchFamily="34" charset="0"/>
              </a:rPr>
              <a:t> of </a:t>
            </a:r>
            <a:r>
              <a:rPr lang="es-ES" altLang="es-ES" dirty="0" err="1">
                <a:latin typeface="Candara" panose="020E0502030303020204" pitchFamily="34" charset="0"/>
              </a:rPr>
              <a:t>that</a:t>
            </a:r>
            <a:r>
              <a:rPr lang="es-ES" altLang="es-ES" dirty="0">
                <a:latin typeface="Candara" panose="020E0502030303020204" pitchFamily="34" charset="0"/>
              </a:rPr>
              <a:t>, </a:t>
            </a:r>
            <a:r>
              <a:rPr lang="es-ES" altLang="es-ES" dirty="0" err="1">
                <a:latin typeface="Candara" panose="020E0502030303020204" pitchFamily="34" charset="0"/>
              </a:rPr>
              <a:t>the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abundance</a:t>
            </a:r>
            <a:r>
              <a:rPr lang="es-ES" altLang="es-ES" dirty="0">
                <a:latin typeface="Candara" panose="020E0502030303020204" pitchFamily="34" charset="0"/>
              </a:rPr>
              <a:t> ratio H</a:t>
            </a:r>
            <a:r>
              <a:rPr lang="es-ES" altLang="es-ES" baseline="-25000" dirty="0">
                <a:latin typeface="Candara" panose="020E0502030303020204" pitchFamily="34" charset="0"/>
              </a:rPr>
              <a:t>2</a:t>
            </a:r>
            <a:r>
              <a:rPr lang="es-ES" altLang="es-ES" dirty="0">
                <a:latin typeface="Candara" panose="020E0502030303020204" pitchFamily="34" charset="0"/>
              </a:rPr>
              <a:t>NC/H</a:t>
            </a:r>
            <a:r>
              <a:rPr lang="es-ES" altLang="es-ES" baseline="-25000" dirty="0">
                <a:latin typeface="Candara" panose="020E0502030303020204" pitchFamily="34" charset="0"/>
              </a:rPr>
              <a:t>2</a:t>
            </a:r>
            <a:r>
              <a:rPr lang="es-ES" altLang="es-ES" dirty="0">
                <a:latin typeface="Candara" panose="020E0502030303020204" pitchFamily="34" charset="0"/>
              </a:rPr>
              <a:t>CN </a:t>
            </a:r>
            <a:r>
              <a:rPr lang="es-ES" altLang="es-ES" dirty="0" err="1">
                <a:latin typeface="Candara" panose="020E0502030303020204" pitchFamily="34" charset="0"/>
              </a:rPr>
              <a:t>is</a:t>
            </a:r>
            <a:r>
              <a:rPr lang="es-ES" altLang="es-ES" dirty="0">
                <a:latin typeface="Candara" panose="020E0502030303020204" pitchFamily="34" charset="0"/>
              </a:rPr>
              <a:t> ~ 1 in L483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4F2F6DE3-1099-9A46-A228-05F6E7EDC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35" y="3133851"/>
            <a:ext cx="32752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dirty="0" err="1">
                <a:latin typeface="Candara" panose="020E0502030303020204" pitchFamily="34" charset="0"/>
              </a:rPr>
              <a:t>Possible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reactions</a:t>
            </a:r>
            <a:r>
              <a:rPr lang="es-ES" altLang="es-ES" dirty="0">
                <a:latin typeface="Candara" panose="020E0502030303020204" pitchFamily="34" charset="0"/>
              </a:rPr>
              <a:t> of </a:t>
            </a:r>
            <a:r>
              <a:rPr lang="es-ES" altLang="es-ES" dirty="0" err="1">
                <a:latin typeface="Candara" panose="020E0502030303020204" pitchFamily="34" charset="0"/>
              </a:rPr>
              <a:t>formation</a:t>
            </a:r>
            <a:r>
              <a:rPr lang="es-ES" altLang="es-ES" dirty="0">
                <a:latin typeface="Candara" panose="020E0502030303020204" pitchFamily="34" charset="0"/>
              </a:rPr>
              <a:t>:</a:t>
            </a:r>
          </a:p>
          <a:p>
            <a:endParaRPr lang="es-ES" altLang="es-ES" dirty="0">
              <a:latin typeface="Candara" panose="020E0502030303020204" pitchFamily="34" charset="0"/>
            </a:endParaRPr>
          </a:p>
          <a:p>
            <a:r>
              <a:rPr lang="es-ES" altLang="es-ES" dirty="0">
                <a:latin typeface="Candara" panose="020E0502030303020204" pitchFamily="34" charset="0"/>
              </a:rPr>
              <a:t>C + NH</a:t>
            </a:r>
            <a:r>
              <a:rPr lang="es-ES" altLang="es-ES" baseline="-25000" dirty="0">
                <a:latin typeface="Candara" panose="020E0502030303020204" pitchFamily="34" charset="0"/>
              </a:rPr>
              <a:t>3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>
                <a:latin typeface="Candara" panose="020E0502030303020204" pitchFamily="34" charset="0"/>
                <a:sym typeface="Wingdings" pitchFamily="2" charset="2"/>
              </a:rPr>
              <a:t> H</a:t>
            </a:r>
            <a:r>
              <a:rPr lang="es-ES" altLang="es-ES" baseline="-25000" dirty="0">
                <a:latin typeface="Candara" panose="020E0502030303020204" pitchFamily="34" charset="0"/>
                <a:sym typeface="Wingdings" pitchFamily="2" charset="2"/>
              </a:rPr>
              <a:t>2</a:t>
            </a:r>
            <a:r>
              <a:rPr lang="es-ES" altLang="es-ES" dirty="0">
                <a:latin typeface="Candara" panose="020E0502030303020204" pitchFamily="34" charset="0"/>
                <a:sym typeface="Wingdings" pitchFamily="2" charset="2"/>
              </a:rPr>
              <a:t>NC + H</a:t>
            </a:r>
          </a:p>
          <a:p>
            <a:r>
              <a:rPr lang="es-ES" altLang="es-ES" dirty="0">
                <a:latin typeface="Candara" panose="020E0502030303020204" pitchFamily="34" charset="0"/>
                <a:sym typeface="Wingdings" pitchFamily="2" charset="2"/>
              </a:rPr>
              <a:t>N + CH</a:t>
            </a:r>
            <a:r>
              <a:rPr lang="es-ES" altLang="es-ES" baseline="-25000" dirty="0">
                <a:latin typeface="Candara" panose="020E0502030303020204" pitchFamily="34" charset="0"/>
                <a:sym typeface="Wingdings" pitchFamily="2" charset="2"/>
              </a:rPr>
              <a:t>3</a:t>
            </a:r>
            <a:r>
              <a:rPr lang="es-ES" altLang="es-ES" dirty="0">
                <a:latin typeface="Candara" panose="020E0502030303020204" pitchFamily="34" charset="0"/>
                <a:sym typeface="Wingdings" pitchFamily="2" charset="2"/>
              </a:rPr>
              <a:t>  H</a:t>
            </a:r>
            <a:r>
              <a:rPr lang="es-ES" altLang="es-ES" baseline="-25000" dirty="0">
                <a:latin typeface="Candara" panose="020E0502030303020204" pitchFamily="34" charset="0"/>
                <a:sym typeface="Wingdings" pitchFamily="2" charset="2"/>
              </a:rPr>
              <a:t>2</a:t>
            </a:r>
            <a:r>
              <a:rPr lang="es-ES" altLang="es-ES" dirty="0">
                <a:latin typeface="Candara" panose="020E0502030303020204" pitchFamily="34" charset="0"/>
                <a:sym typeface="Wingdings" pitchFamily="2" charset="2"/>
              </a:rPr>
              <a:t>NC + H</a:t>
            </a:r>
            <a:endParaRPr lang="es-ES" altLang="es-E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0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E64CD96A-7F34-994E-8C42-C7C99CBC0120}"/>
              </a:ext>
            </a:extLst>
          </p:cNvPr>
          <p:cNvGrpSpPr/>
          <p:nvPr/>
        </p:nvGrpSpPr>
        <p:grpSpPr>
          <a:xfrm>
            <a:off x="237744" y="1131844"/>
            <a:ext cx="4690006" cy="3748239"/>
            <a:chOff x="237744" y="1131844"/>
            <a:chExt cx="4690006" cy="374823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253DD109-B4D2-4547-A254-E4AE2479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744" y="1609344"/>
              <a:ext cx="4690006" cy="3270739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C242934-16C2-8147-B37C-9DE7830C5B04}"/>
                </a:ext>
              </a:extLst>
            </p:cNvPr>
            <p:cNvSpPr txBox="1"/>
            <p:nvPr/>
          </p:nvSpPr>
          <p:spPr>
            <a:xfrm>
              <a:off x="675394" y="1131844"/>
              <a:ext cx="34291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H</a:t>
              </a:r>
              <a:r>
                <a:rPr lang="es-ES" sz="1200" baseline="-25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2</a:t>
              </a:r>
              <a:r>
                <a:rPr lang="es-ES" sz="12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CN </a:t>
              </a:r>
              <a:r>
                <a:rPr lang="es-ES" sz="12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detection</a:t>
              </a:r>
              <a:r>
                <a:rPr lang="es-ES" sz="12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 in TMC-1 </a:t>
              </a:r>
              <a:r>
                <a:rPr lang="es-ES" sz="12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claimed</a:t>
              </a:r>
              <a:r>
                <a:rPr lang="es-ES" sz="12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 </a:t>
              </a:r>
              <a:r>
                <a:rPr lang="es-ES" sz="12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by</a:t>
              </a:r>
              <a:endParaRPr lang="es-ES" sz="1200" dirty="0">
                <a:latin typeface="Ayuthaya" pitchFamily="2" charset="-34"/>
                <a:ea typeface="Ayuthaya" pitchFamily="2" charset="-34"/>
                <a:cs typeface="Ayuthaya" pitchFamily="2" charset="-34"/>
              </a:endParaRPr>
            </a:p>
            <a:p>
              <a:r>
                <a:rPr lang="es-ES" sz="12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Ohishi</a:t>
              </a:r>
              <a:r>
                <a:rPr lang="es-ES" sz="12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 et al. (1994), </a:t>
              </a:r>
              <a:r>
                <a:rPr lang="es-ES" sz="12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ApJ</a:t>
              </a:r>
              <a:r>
                <a:rPr lang="es-ES" sz="12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, 427, L51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5E3F85B-0A39-8F48-85AD-3449173A5FAC}"/>
              </a:ext>
            </a:extLst>
          </p:cNvPr>
          <p:cNvGrpSpPr/>
          <p:nvPr/>
        </p:nvGrpSpPr>
        <p:grpSpPr>
          <a:xfrm>
            <a:off x="5084064" y="1159276"/>
            <a:ext cx="3933718" cy="5662148"/>
            <a:chOff x="5084064" y="1159276"/>
            <a:chExt cx="3933718" cy="566214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1766865-ACD9-EC4D-8C1D-175E2070A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750" t="7334"/>
            <a:stretch/>
          </p:blipFill>
          <p:spPr>
            <a:xfrm>
              <a:off x="5084064" y="1737360"/>
              <a:ext cx="3675888" cy="5084064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CCC2591-38B5-2046-BC87-E3204809D2CA}"/>
                </a:ext>
              </a:extLst>
            </p:cNvPr>
            <p:cNvSpPr txBox="1"/>
            <p:nvPr/>
          </p:nvSpPr>
          <p:spPr>
            <a:xfrm>
              <a:off x="5495664" y="1159276"/>
              <a:ext cx="35221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H</a:t>
              </a:r>
              <a:r>
                <a:rPr lang="es-ES" sz="1200" baseline="-25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2</a:t>
              </a:r>
              <a:r>
                <a:rPr lang="es-ES" sz="12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CN non </a:t>
              </a:r>
              <a:r>
                <a:rPr lang="es-ES" sz="12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detected</a:t>
              </a:r>
              <a:r>
                <a:rPr lang="es-ES" sz="12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 </a:t>
              </a:r>
              <a:r>
                <a:rPr lang="es-ES" sz="12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by</a:t>
              </a:r>
              <a:r>
                <a:rPr lang="es-ES" sz="12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 </a:t>
              </a:r>
              <a:r>
                <a:rPr lang="es-ES" sz="12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us</a:t>
              </a:r>
              <a:endParaRPr lang="es-ES" sz="1200" dirty="0">
                <a:latin typeface="Ayuthaya" pitchFamily="2" charset="-34"/>
                <a:ea typeface="Ayuthaya" pitchFamily="2" charset="-34"/>
                <a:cs typeface="Ayuthaya" pitchFamily="2" charset="-34"/>
              </a:endParaRPr>
            </a:p>
            <a:p>
              <a:r>
                <a:rPr lang="es-ES" sz="12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Cabezas et al. (2021), A&amp;A, 654, A45</a:t>
              </a:r>
            </a:p>
          </p:txBody>
        </p:sp>
      </p:grpSp>
      <p:sp>
        <p:nvSpPr>
          <p:cNvPr id="9" name="Text Box 4">
            <a:extLst>
              <a:ext uri="{FF2B5EF4-FFF2-40B4-BE49-F238E27FC236}">
                <a16:creationId xmlns:a16="http://schemas.microsoft.com/office/drawing/2014/main" id="{65D9721F-B233-6D4E-93EA-4AC553942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298" y="199848"/>
            <a:ext cx="4660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s-ES" altLang="es-ES" dirty="0">
                <a:latin typeface="Candara" panose="020E0502030303020204" pitchFamily="34" charset="0"/>
              </a:rPr>
              <a:t>H</a:t>
            </a:r>
            <a:r>
              <a:rPr lang="es-ES" altLang="es-ES" baseline="-25000" dirty="0">
                <a:latin typeface="Candara" panose="020E0502030303020204" pitchFamily="34" charset="0"/>
              </a:rPr>
              <a:t>2</a:t>
            </a:r>
            <a:r>
              <a:rPr lang="es-ES" altLang="es-ES" dirty="0">
                <a:latin typeface="Candara" panose="020E0502030303020204" pitchFamily="34" charset="0"/>
              </a:rPr>
              <a:t>NC </a:t>
            </a:r>
            <a:r>
              <a:rPr lang="es-ES" altLang="es-ES" dirty="0" err="1">
                <a:latin typeface="Candara" panose="020E0502030303020204" pitchFamily="34" charset="0"/>
              </a:rPr>
              <a:t>is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not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detected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toward</a:t>
            </a:r>
            <a:r>
              <a:rPr lang="es-ES" altLang="es-ES" dirty="0">
                <a:latin typeface="Candara" panose="020E0502030303020204" pitchFamily="34" charset="0"/>
              </a:rPr>
              <a:t> TMC-1</a:t>
            </a:r>
          </a:p>
          <a:p>
            <a:pPr algn="r"/>
            <a:r>
              <a:rPr lang="es-ES" altLang="es-ES" dirty="0" err="1">
                <a:latin typeface="Candara" panose="020E0502030303020204" pitchFamily="34" charset="0"/>
              </a:rPr>
              <a:t>Moreover</a:t>
            </a:r>
            <a:r>
              <a:rPr lang="es-ES" altLang="es-ES" dirty="0">
                <a:latin typeface="Candara" panose="020E0502030303020204" pitchFamily="34" charset="0"/>
              </a:rPr>
              <a:t>, H</a:t>
            </a:r>
            <a:r>
              <a:rPr lang="es-ES" altLang="es-ES" baseline="-25000" dirty="0">
                <a:latin typeface="Candara" panose="020E0502030303020204" pitchFamily="34" charset="0"/>
              </a:rPr>
              <a:t>2</a:t>
            </a:r>
            <a:r>
              <a:rPr lang="es-ES" altLang="es-ES" dirty="0">
                <a:latin typeface="Candara" panose="020E0502030303020204" pitchFamily="34" charset="0"/>
              </a:rPr>
              <a:t>CN </a:t>
            </a:r>
            <a:r>
              <a:rPr lang="es-ES" altLang="es-ES" dirty="0" err="1">
                <a:latin typeface="Candara" panose="020E0502030303020204" pitchFamily="34" charset="0"/>
              </a:rPr>
              <a:t>is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not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detected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toward</a:t>
            </a:r>
            <a:r>
              <a:rPr lang="es-ES" altLang="es-ES" dirty="0">
                <a:latin typeface="Candara" panose="020E0502030303020204" pitchFamily="34" charset="0"/>
              </a:rPr>
              <a:t> TMC-1</a:t>
            </a:r>
          </a:p>
        </p:txBody>
      </p:sp>
    </p:spTree>
    <p:extLst>
      <p:ext uri="{BB962C8B-B14F-4D97-AF65-F5344CB8AC3E}">
        <p14:creationId xmlns:p14="http://schemas.microsoft.com/office/powerpoint/2010/main" val="129285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>
            <a:extLst>
              <a:ext uri="{FF2B5EF4-FFF2-40B4-BE49-F238E27FC236}">
                <a16:creationId xmlns:a16="http://schemas.microsoft.com/office/drawing/2014/main" id="{65D9721F-B233-6D4E-93EA-4AC553942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" y="163272"/>
            <a:ext cx="35878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dirty="0">
                <a:latin typeface="Candara" panose="020E0502030303020204" pitchFamily="34" charset="0"/>
              </a:rPr>
              <a:t>H</a:t>
            </a:r>
            <a:r>
              <a:rPr lang="es-ES" altLang="es-ES" baseline="-25000" dirty="0">
                <a:latin typeface="Candara" panose="020E0502030303020204" pitchFamily="34" charset="0"/>
              </a:rPr>
              <a:t>2</a:t>
            </a:r>
            <a:r>
              <a:rPr lang="es-ES" altLang="es-ES" dirty="0">
                <a:latin typeface="Candara" panose="020E0502030303020204" pitchFamily="34" charset="0"/>
              </a:rPr>
              <a:t>NC </a:t>
            </a:r>
            <a:r>
              <a:rPr lang="es-ES" altLang="es-ES" dirty="0" err="1">
                <a:latin typeface="Candara" panose="020E0502030303020204" pitchFamily="34" charset="0"/>
              </a:rPr>
              <a:t>is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not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detected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toward</a:t>
            </a:r>
            <a:r>
              <a:rPr lang="es-ES" altLang="es-ES" dirty="0">
                <a:latin typeface="Candara" panose="020E0502030303020204" pitchFamily="34" charset="0"/>
              </a:rPr>
              <a:t> TMC-1</a:t>
            </a:r>
          </a:p>
          <a:p>
            <a:endParaRPr lang="es-ES" altLang="es-ES" dirty="0">
              <a:latin typeface="Candara" panose="020E0502030303020204" pitchFamily="34" charset="0"/>
            </a:endParaRPr>
          </a:p>
          <a:p>
            <a:r>
              <a:rPr lang="es-ES" altLang="es-ES" dirty="0" err="1">
                <a:latin typeface="Candara" panose="020E0502030303020204" pitchFamily="34" charset="0"/>
              </a:rPr>
              <a:t>But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it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is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detected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toward</a:t>
            </a:r>
            <a:endParaRPr lang="es-ES" altLang="es-ES" dirty="0">
              <a:latin typeface="Candara" panose="020E0502030303020204" pitchFamily="34" charset="0"/>
            </a:endParaRPr>
          </a:p>
          <a:p>
            <a:r>
              <a:rPr lang="es-ES" altLang="es-ES" dirty="0" err="1">
                <a:latin typeface="Candara" panose="020E0502030303020204" pitchFamily="34" charset="0"/>
              </a:rPr>
              <a:t>many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cold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dark</a:t>
            </a:r>
            <a:r>
              <a:rPr lang="es-ES" altLang="es-ES" dirty="0">
                <a:latin typeface="Candara" panose="020E0502030303020204" pitchFamily="34" charset="0"/>
              </a:rPr>
              <a:t> </a:t>
            </a:r>
            <a:r>
              <a:rPr lang="es-ES" altLang="es-ES" dirty="0" err="1">
                <a:latin typeface="Candara" panose="020E0502030303020204" pitchFamily="34" charset="0"/>
              </a:rPr>
              <a:t>clouds</a:t>
            </a:r>
            <a:endParaRPr lang="es-ES" altLang="es-ES" dirty="0">
              <a:latin typeface="Candara" panose="020E0502030303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7437AD-9F44-C346-9648-1C8114C27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676" y="76200"/>
            <a:ext cx="4800600" cy="67818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016AC0A-DFA0-0A41-9B8B-D24DE0A711C1}"/>
              </a:ext>
            </a:extLst>
          </p:cNvPr>
          <p:cNvSpPr txBox="1"/>
          <p:nvPr/>
        </p:nvSpPr>
        <p:spPr>
          <a:xfrm>
            <a:off x="847464" y="6238100"/>
            <a:ext cx="2967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Agúndez</a:t>
            </a:r>
            <a:r>
              <a:rPr lang="es-ES" sz="12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et al., in </a:t>
            </a:r>
            <a:r>
              <a:rPr lang="es-ES" sz="12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preparation</a:t>
            </a:r>
            <a:endParaRPr lang="es-ES" sz="1200" dirty="0">
              <a:latin typeface="Ayuthaya" pitchFamily="2" charset="-34"/>
              <a:ea typeface="Ayuthaya" pitchFamily="2" charset="-34"/>
              <a:cs typeface="Ayuthaya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3445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D016AC0A-DFA0-0A41-9B8B-D24DE0A711C1}"/>
              </a:ext>
            </a:extLst>
          </p:cNvPr>
          <p:cNvSpPr txBox="1"/>
          <p:nvPr/>
        </p:nvSpPr>
        <p:spPr>
          <a:xfrm>
            <a:off x="847464" y="6238100"/>
            <a:ext cx="2967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Agúndez</a:t>
            </a:r>
            <a:r>
              <a:rPr lang="es-ES" sz="12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et al., in </a:t>
            </a:r>
            <a:r>
              <a:rPr lang="es-ES" sz="12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preparation</a:t>
            </a:r>
            <a:endParaRPr lang="es-ES" sz="1200" dirty="0">
              <a:latin typeface="Ayuthaya" pitchFamily="2" charset="-34"/>
              <a:ea typeface="Ayuthaya" pitchFamily="2" charset="-34"/>
              <a:cs typeface="Ayuthaya" pitchFamily="2" charset="-34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4B2BC1-1DB0-CC4C-9E64-474C1FF08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58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01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BB52F423-DDD7-EC4F-9491-B7D2F4CB0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808" y="1198963"/>
            <a:ext cx="7327647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2000" dirty="0" err="1">
                <a:solidFill>
                  <a:srgbClr val="0070C0"/>
                </a:solidFill>
                <a:latin typeface="Candara" panose="020E0502030303020204" pitchFamily="34" charset="0"/>
              </a:rPr>
              <a:t>The</a:t>
            </a:r>
            <a:r>
              <a:rPr lang="es-ES" alt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  <a:r>
              <a:rPr lang="es-ES" altLang="es-ES" sz="2000" dirty="0" err="1">
                <a:solidFill>
                  <a:srgbClr val="0070C0"/>
                </a:solidFill>
                <a:latin typeface="Candara" panose="020E0502030303020204" pitchFamily="34" charset="0"/>
              </a:rPr>
              <a:t>reaction</a:t>
            </a:r>
            <a:r>
              <a:rPr lang="es-ES" alt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 C + NH</a:t>
            </a:r>
            <a:r>
              <a:rPr lang="es-ES" altLang="es-ES" sz="2000" baseline="-25000" dirty="0">
                <a:solidFill>
                  <a:srgbClr val="0070C0"/>
                </a:solidFill>
                <a:latin typeface="Candara" panose="020E0502030303020204" pitchFamily="34" charset="0"/>
              </a:rPr>
              <a:t>3</a:t>
            </a:r>
            <a:r>
              <a:rPr lang="es-ES" alt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  <a:r>
              <a:rPr lang="es-ES" altLang="es-ES" sz="2000" dirty="0" err="1">
                <a:solidFill>
                  <a:srgbClr val="0070C0"/>
                </a:solidFill>
                <a:latin typeface="Candara" panose="020E0502030303020204" pitchFamily="34" charset="0"/>
                <a:sym typeface="Wingdings" pitchFamily="2" charset="2"/>
              </a:rPr>
              <a:t>is</a:t>
            </a:r>
            <a:r>
              <a:rPr lang="es-ES" altLang="es-ES" sz="2000" dirty="0">
                <a:solidFill>
                  <a:srgbClr val="0070C0"/>
                </a:solidFill>
                <a:latin typeface="Candara" panose="020E0502030303020204" pitchFamily="34" charset="0"/>
                <a:sym typeface="Wingdings" pitchFamily="2" charset="2"/>
              </a:rPr>
              <a:t> </a:t>
            </a:r>
            <a:r>
              <a:rPr lang="es-ES" altLang="es-ES" sz="2000" dirty="0" err="1">
                <a:solidFill>
                  <a:srgbClr val="0070C0"/>
                </a:solidFill>
                <a:latin typeface="Candara" panose="020E0502030303020204" pitchFamily="34" charset="0"/>
                <a:sym typeface="Wingdings" pitchFamily="2" charset="2"/>
              </a:rPr>
              <a:t>the</a:t>
            </a:r>
            <a:r>
              <a:rPr lang="es-ES" altLang="es-ES" sz="2000" dirty="0">
                <a:solidFill>
                  <a:srgbClr val="0070C0"/>
                </a:solidFill>
                <a:latin typeface="Candara" panose="020E0502030303020204" pitchFamily="34" charset="0"/>
                <a:sym typeface="Wingdings" pitchFamily="2" charset="2"/>
              </a:rPr>
              <a:t> </a:t>
            </a:r>
            <a:r>
              <a:rPr lang="es-ES" altLang="es-ES" sz="2000" dirty="0" err="1">
                <a:solidFill>
                  <a:srgbClr val="0070C0"/>
                </a:solidFill>
                <a:latin typeface="Candara" panose="020E0502030303020204" pitchFamily="34" charset="0"/>
                <a:sym typeface="Wingdings" pitchFamily="2" charset="2"/>
              </a:rPr>
              <a:t>most</a:t>
            </a:r>
            <a:r>
              <a:rPr lang="es-ES" altLang="es-ES" sz="2000" dirty="0">
                <a:solidFill>
                  <a:srgbClr val="0070C0"/>
                </a:solidFill>
                <a:latin typeface="Candara" panose="020E0502030303020204" pitchFamily="34" charset="0"/>
                <a:sym typeface="Wingdings" pitchFamily="2" charset="2"/>
              </a:rPr>
              <a:t> </a:t>
            </a:r>
            <a:r>
              <a:rPr lang="es-ES" altLang="es-ES" sz="2000" dirty="0" err="1">
                <a:solidFill>
                  <a:srgbClr val="0070C0"/>
                </a:solidFill>
                <a:latin typeface="Candara" panose="020E0502030303020204" pitchFamily="34" charset="0"/>
                <a:sym typeface="Wingdings" pitchFamily="2" charset="2"/>
              </a:rPr>
              <a:t>likely</a:t>
            </a:r>
            <a:r>
              <a:rPr lang="es-ES" altLang="es-ES" sz="2000" dirty="0">
                <a:solidFill>
                  <a:srgbClr val="0070C0"/>
                </a:solidFill>
                <a:latin typeface="Candara" panose="020E0502030303020204" pitchFamily="34" charset="0"/>
                <a:sym typeface="Wingdings" pitchFamily="2" charset="2"/>
              </a:rPr>
              <a:t> </a:t>
            </a:r>
            <a:r>
              <a:rPr lang="es-ES" altLang="es-ES" sz="2000" dirty="0" err="1">
                <a:solidFill>
                  <a:srgbClr val="0070C0"/>
                </a:solidFill>
                <a:latin typeface="Candara" panose="020E0502030303020204" pitchFamily="34" charset="0"/>
                <a:sym typeface="Wingdings" pitchFamily="2" charset="2"/>
              </a:rPr>
              <a:t>formation</a:t>
            </a:r>
            <a:r>
              <a:rPr lang="es-ES" altLang="es-ES" sz="2000" dirty="0">
                <a:solidFill>
                  <a:srgbClr val="0070C0"/>
                </a:solidFill>
                <a:latin typeface="Candara" panose="020E0502030303020204" pitchFamily="34" charset="0"/>
                <a:sym typeface="Wingdings" pitchFamily="2" charset="2"/>
              </a:rPr>
              <a:t> </a:t>
            </a:r>
            <a:r>
              <a:rPr lang="es-ES" altLang="es-ES" sz="2000" dirty="0" err="1">
                <a:solidFill>
                  <a:srgbClr val="0070C0"/>
                </a:solidFill>
                <a:latin typeface="Candara" panose="020E0502030303020204" pitchFamily="34" charset="0"/>
                <a:sym typeface="Wingdings" pitchFamily="2" charset="2"/>
              </a:rPr>
              <a:t>route</a:t>
            </a:r>
            <a:r>
              <a:rPr lang="es-ES" altLang="es-ES" sz="2000" dirty="0">
                <a:solidFill>
                  <a:srgbClr val="0070C0"/>
                </a:solidFill>
                <a:latin typeface="Candara" panose="020E0502030303020204" pitchFamily="34" charset="0"/>
                <a:sym typeface="Wingdings" pitchFamily="2" charset="2"/>
              </a:rPr>
              <a:t> to </a:t>
            </a:r>
            <a:r>
              <a:rPr lang="es-ES" alt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H</a:t>
            </a:r>
            <a:r>
              <a:rPr lang="es-ES" altLang="es-ES" sz="2000" baseline="-25000" dirty="0">
                <a:solidFill>
                  <a:srgbClr val="0070C0"/>
                </a:solidFill>
                <a:latin typeface="Candara" panose="020E0502030303020204" pitchFamily="34" charset="0"/>
              </a:rPr>
              <a:t>2</a:t>
            </a:r>
            <a:r>
              <a:rPr lang="es-ES" altLang="es-ES" sz="2000" dirty="0">
                <a:solidFill>
                  <a:srgbClr val="0070C0"/>
                </a:solidFill>
                <a:latin typeface="Candara" panose="020E0502030303020204" pitchFamily="34" charset="0"/>
              </a:rPr>
              <a:t>NC</a:t>
            </a:r>
          </a:p>
          <a:p>
            <a:endParaRPr lang="es-ES" altLang="es-ES" sz="2000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endParaRPr lang="es-ES" altLang="es-ES" sz="2000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r>
              <a:rPr lang="es-ES" altLang="es-ES" sz="2000" dirty="0" err="1">
                <a:latin typeface="Candara" panose="020E0502030303020204" pitchFamily="34" charset="0"/>
              </a:rPr>
              <a:t>Reaction</a:t>
            </a:r>
            <a:r>
              <a:rPr lang="es-ES" altLang="es-ES" sz="2000" dirty="0">
                <a:latin typeface="Candara" panose="020E0502030303020204" pitchFamily="34" charset="0"/>
              </a:rPr>
              <a:t> </a:t>
            </a:r>
            <a:r>
              <a:rPr lang="es-ES" altLang="es-ES" sz="2000" dirty="0" err="1">
                <a:latin typeface="Candara" panose="020E0502030303020204" pitchFamily="34" charset="0"/>
              </a:rPr>
              <a:t>measured</a:t>
            </a:r>
            <a:r>
              <a:rPr lang="es-ES" altLang="es-ES" sz="2000" dirty="0">
                <a:latin typeface="Candara" panose="020E0502030303020204" pitchFamily="34" charset="0"/>
              </a:rPr>
              <a:t> to be </a:t>
            </a:r>
            <a:r>
              <a:rPr lang="es-ES" altLang="es-ES" sz="2000" dirty="0" err="1">
                <a:latin typeface="Candara" panose="020E0502030303020204" pitchFamily="34" charset="0"/>
              </a:rPr>
              <a:t>rapid</a:t>
            </a:r>
            <a:r>
              <a:rPr lang="es-ES" altLang="es-ES" sz="2000" dirty="0">
                <a:latin typeface="Candara" panose="020E0502030303020204" pitchFamily="34" charset="0"/>
              </a:rPr>
              <a:t> </a:t>
            </a:r>
            <a:r>
              <a:rPr lang="es-ES" altLang="es-ES" sz="2000" dirty="0" err="1">
                <a:latin typeface="Candara" panose="020E0502030303020204" pitchFamily="34" charset="0"/>
              </a:rPr>
              <a:t>down</a:t>
            </a:r>
            <a:r>
              <a:rPr lang="es-ES" altLang="es-ES" sz="2000" dirty="0">
                <a:latin typeface="Candara" panose="020E0502030303020204" pitchFamily="34" charset="0"/>
              </a:rPr>
              <a:t> to 50 K</a:t>
            </a:r>
          </a:p>
          <a:p>
            <a:r>
              <a:rPr lang="es-ES" altLang="es-ES" sz="1600" dirty="0" err="1">
                <a:solidFill>
                  <a:schemeClr val="accent2"/>
                </a:solidFill>
                <a:latin typeface="Candara" panose="020E0502030303020204" pitchFamily="34" charset="0"/>
              </a:rPr>
              <a:t>Hickson</a:t>
            </a:r>
            <a:r>
              <a:rPr lang="es-ES" altLang="es-ES" sz="1600" dirty="0">
                <a:solidFill>
                  <a:schemeClr val="accent2"/>
                </a:solidFill>
                <a:latin typeface="Candara" panose="020E0502030303020204" pitchFamily="34" charset="0"/>
              </a:rPr>
              <a:t> et al (2015), </a:t>
            </a:r>
            <a:r>
              <a:rPr lang="es-ES" altLang="es-ES" sz="1600" dirty="0" err="1">
                <a:solidFill>
                  <a:schemeClr val="accent2"/>
                </a:solidFill>
                <a:latin typeface="Candara" panose="020E0502030303020204" pitchFamily="34" charset="0"/>
              </a:rPr>
              <a:t>ApJ</a:t>
            </a:r>
            <a:r>
              <a:rPr lang="es-ES" altLang="es-ES" sz="1600" dirty="0">
                <a:solidFill>
                  <a:schemeClr val="accent2"/>
                </a:solidFill>
                <a:latin typeface="Candara" panose="020E0502030303020204" pitchFamily="34" charset="0"/>
              </a:rPr>
              <a:t>, 812, 107</a:t>
            </a:r>
          </a:p>
          <a:p>
            <a:endParaRPr lang="es-ES" altLang="es-ES" sz="2000" dirty="0">
              <a:latin typeface="Candara" panose="020E0502030303020204" pitchFamily="34" charset="0"/>
            </a:endParaRPr>
          </a:p>
          <a:p>
            <a:endParaRPr lang="es-ES" altLang="es-ES" sz="2000" dirty="0">
              <a:latin typeface="Candara" panose="020E0502030303020204" pitchFamily="34" charset="0"/>
            </a:endParaRPr>
          </a:p>
          <a:p>
            <a:r>
              <a:rPr lang="es-ES" altLang="es-ES" sz="2000" dirty="0">
                <a:latin typeface="Candara" panose="020E0502030303020204" pitchFamily="34" charset="0"/>
              </a:rPr>
              <a:t>H</a:t>
            </a:r>
            <a:r>
              <a:rPr lang="es-ES" altLang="es-ES" sz="2000" baseline="-25000" dirty="0">
                <a:latin typeface="Candara" panose="020E0502030303020204" pitchFamily="34" charset="0"/>
              </a:rPr>
              <a:t>2</a:t>
            </a:r>
            <a:r>
              <a:rPr lang="es-ES" altLang="es-ES" sz="2000" dirty="0">
                <a:latin typeface="Candara" panose="020E0502030303020204" pitchFamily="34" charset="0"/>
              </a:rPr>
              <a:t>CN (and </a:t>
            </a:r>
            <a:r>
              <a:rPr lang="es-ES" altLang="es-ES" sz="2000" dirty="0" err="1">
                <a:latin typeface="Candara" panose="020E0502030303020204" pitchFamily="34" charset="0"/>
              </a:rPr>
              <a:t>not</a:t>
            </a:r>
            <a:r>
              <a:rPr lang="es-ES" altLang="es-ES" sz="2000" dirty="0">
                <a:latin typeface="Candara" panose="020E0502030303020204" pitchFamily="34" charset="0"/>
              </a:rPr>
              <a:t> H</a:t>
            </a:r>
            <a:r>
              <a:rPr lang="es-ES" altLang="es-ES" sz="2000" baseline="-25000" dirty="0">
                <a:latin typeface="Candara" panose="020E0502030303020204" pitchFamily="34" charset="0"/>
              </a:rPr>
              <a:t>2</a:t>
            </a:r>
            <a:r>
              <a:rPr lang="es-ES" altLang="es-ES" sz="2000" dirty="0">
                <a:latin typeface="Candara" panose="020E0502030303020204" pitchFamily="34" charset="0"/>
              </a:rPr>
              <a:t>NC) </a:t>
            </a:r>
            <a:r>
              <a:rPr lang="es-ES" altLang="es-ES" sz="2000" dirty="0" err="1">
                <a:latin typeface="Candara" panose="020E0502030303020204" pitchFamily="34" charset="0"/>
              </a:rPr>
              <a:t>predicted</a:t>
            </a:r>
            <a:r>
              <a:rPr lang="es-ES" altLang="es-ES" sz="2000" dirty="0">
                <a:latin typeface="Candara" panose="020E0502030303020204" pitchFamily="34" charset="0"/>
              </a:rPr>
              <a:t>/</a:t>
            </a:r>
            <a:r>
              <a:rPr lang="es-ES" altLang="es-ES" sz="2000" dirty="0" err="1">
                <a:latin typeface="Candara" panose="020E0502030303020204" pitchFamily="34" charset="0"/>
              </a:rPr>
              <a:t>inferred</a:t>
            </a:r>
            <a:r>
              <a:rPr lang="es-ES" altLang="es-ES" sz="2000" dirty="0">
                <a:latin typeface="Candara" panose="020E0502030303020204" pitchFamily="34" charset="0"/>
              </a:rPr>
              <a:t> to be </a:t>
            </a:r>
            <a:r>
              <a:rPr lang="es-ES" altLang="es-ES" sz="2000" dirty="0" err="1">
                <a:latin typeface="Candara" panose="020E0502030303020204" pitchFamily="34" charset="0"/>
              </a:rPr>
              <a:t>the</a:t>
            </a:r>
            <a:r>
              <a:rPr lang="es-ES" altLang="es-ES" sz="2000" dirty="0">
                <a:latin typeface="Candara" panose="020E0502030303020204" pitchFamily="34" charset="0"/>
              </a:rPr>
              <a:t> </a:t>
            </a:r>
            <a:r>
              <a:rPr lang="es-ES" altLang="es-ES" sz="2000" dirty="0" err="1">
                <a:latin typeface="Candara" panose="020E0502030303020204" pitchFamily="34" charset="0"/>
              </a:rPr>
              <a:t>major</a:t>
            </a:r>
            <a:r>
              <a:rPr lang="es-ES" altLang="es-ES" sz="2000" dirty="0">
                <a:latin typeface="Candara" panose="020E0502030303020204" pitchFamily="34" charset="0"/>
              </a:rPr>
              <a:t> </a:t>
            </a:r>
            <a:r>
              <a:rPr lang="es-ES" altLang="es-ES" sz="2000" dirty="0" err="1">
                <a:latin typeface="Candara" panose="020E0502030303020204" pitchFamily="34" charset="0"/>
              </a:rPr>
              <a:t>product</a:t>
            </a:r>
            <a:endParaRPr lang="es-ES" altLang="es-ES" sz="2000" dirty="0">
              <a:latin typeface="Candara" panose="020E0502030303020204" pitchFamily="34" charset="0"/>
            </a:endParaRPr>
          </a:p>
          <a:p>
            <a:r>
              <a:rPr lang="es-ES" altLang="es-ES" sz="1600" dirty="0" err="1">
                <a:solidFill>
                  <a:schemeClr val="accent2"/>
                </a:solidFill>
                <a:latin typeface="Candara" panose="020E0502030303020204" pitchFamily="34" charset="0"/>
              </a:rPr>
              <a:t>Bourgalais</a:t>
            </a:r>
            <a:r>
              <a:rPr lang="es-ES" altLang="es-ES" sz="1600" dirty="0">
                <a:solidFill>
                  <a:schemeClr val="accent2"/>
                </a:solidFill>
                <a:latin typeface="Candara" panose="020E0502030303020204" pitchFamily="34" charset="0"/>
              </a:rPr>
              <a:t> et al (2015), </a:t>
            </a:r>
            <a:r>
              <a:rPr lang="es-ES" altLang="es-ES" sz="1600" dirty="0" err="1">
                <a:solidFill>
                  <a:schemeClr val="accent2"/>
                </a:solidFill>
                <a:latin typeface="Candara" panose="020E0502030303020204" pitchFamily="34" charset="0"/>
              </a:rPr>
              <a:t>ApJ</a:t>
            </a:r>
            <a:r>
              <a:rPr lang="es-ES" altLang="es-ES" sz="1600" dirty="0">
                <a:solidFill>
                  <a:schemeClr val="accent2"/>
                </a:solidFill>
                <a:latin typeface="Candara" panose="020E0502030303020204" pitchFamily="34" charset="0"/>
              </a:rPr>
              <a:t>, 812, 106</a:t>
            </a:r>
          </a:p>
          <a:p>
            <a:endParaRPr lang="es-ES" altLang="es-ES" sz="1600" dirty="0">
              <a:solidFill>
                <a:schemeClr val="accent4"/>
              </a:solidFill>
              <a:latin typeface="Candara" panose="020E0502030303020204" pitchFamily="34" charset="0"/>
            </a:endParaRPr>
          </a:p>
          <a:p>
            <a:endParaRPr lang="es-ES" altLang="es-ES" sz="1600" dirty="0">
              <a:solidFill>
                <a:schemeClr val="accent4"/>
              </a:solidFill>
              <a:latin typeface="Candara" panose="020E0502030303020204" pitchFamily="34" charset="0"/>
            </a:endParaRPr>
          </a:p>
          <a:p>
            <a:r>
              <a:rPr lang="es-ES" altLang="es-ES" sz="2000" dirty="0" err="1">
                <a:latin typeface="Candara" panose="020E0502030303020204" pitchFamily="34" charset="0"/>
              </a:rPr>
              <a:t>Our</a:t>
            </a:r>
            <a:r>
              <a:rPr lang="es-ES" altLang="es-ES" sz="2000" dirty="0">
                <a:latin typeface="Candara" panose="020E0502030303020204" pitchFamily="34" charset="0"/>
              </a:rPr>
              <a:t> </a:t>
            </a:r>
            <a:r>
              <a:rPr lang="es-ES" altLang="es-ES" sz="2000" dirty="0" err="1">
                <a:latin typeface="Candara" panose="020E0502030303020204" pitchFamily="34" charset="0"/>
              </a:rPr>
              <a:t>astronomical</a:t>
            </a:r>
            <a:r>
              <a:rPr lang="es-ES" altLang="es-ES" sz="2000" dirty="0">
                <a:latin typeface="Candara" panose="020E0502030303020204" pitchFamily="34" charset="0"/>
              </a:rPr>
              <a:t> </a:t>
            </a:r>
            <a:r>
              <a:rPr lang="es-ES" altLang="es-ES" sz="2000" dirty="0" err="1">
                <a:latin typeface="Candara" panose="020E0502030303020204" pitchFamily="34" charset="0"/>
              </a:rPr>
              <a:t>results</a:t>
            </a:r>
            <a:r>
              <a:rPr lang="es-ES" altLang="es-ES" sz="2000" dirty="0">
                <a:latin typeface="Candara" panose="020E0502030303020204" pitchFamily="34" charset="0"/>
              </a:rPr>
              <a:t> </a:t>
            </a:r>
            <a:r>
              <a:rPr lang="es-ES" altLang="es-ES" sz="2000" dirty="0" err="1">
                <a:latin typeface="Candara" panose="020E0502030303020204" pitchFamily="34" charset="0"/>
              </a:rPr>
              <a:t>suggest</a:t>
            </a:r>
            <a:r>
              <a:rPr lang="es-ES" altLang="es-ES" sz="2000" dirty="0">
                <a:latin typeface="Candara" panose="020E0502030303020204" pitchFamily="34" charset="0"/>
              </a:rPr>
              <a:t> </a:t>
            </a:r>
            <a:r>
              <a:rPr lang="es-ES" altLang="es-ES" sz="2000" dirty="0" err="1">
                <a:latin typeface="Candara" panose="020E0502030303020204" pitchFamily="34" charset="0"/>
              </a:rPr>
              <a:t>that</a:t>
            </a:r>
            <a:r>
              <a:rPr lang="es-ES" altLang="es-ES" sz="2000" dirty="0">
                <a:latin typeface="Candara" panose="020E0502030303020204" pitchFamily="34" charset="0"/>
              </a:rPr>
              <a:t> H</a:t>
            </a:r>
            <a:r>
              <a:rPr lang="es-ES" altLang="es-ES" sz="2000" baseline="-25000" dirty="0">
                <a:latin typeface="Candara" panose="020E0502030303020204" pitchFamily="34" charset="0"/>
              </a:rPr>
              <a:t>2</a:t>
            </a:r>
            <a:r>
              <a:rPr lang="es-ES" altLang="es-ES" sz="2000" dirty="0">
                <a:latin typeface="Candara" panose="020E0502030303020204" pitchFamily="34" charset="0"/>
              </a:rPr>
              <a:t>NC </a:t>
            </a:r>
            <a:r>
              <a:rPr lang="es-ES" altLang="es-ES" sz="2000" dirty="0" err="1">
                <a:latin typeface="Candara" panose="020E0502030303020204" pitchFamily="34" charset="0"/>
              </a:rPr>
              <a:t>is</a:t>
            </a:r>
            <a:r>
              <a:rPr lang="es-ES" altLang="es-ES" sz="2000" dirty="0">
                <a:latin typeface="Candara" panose="020E0502030303020204" pitchFamily="34" charset="0"/>
              </a:rPr>
              <a:t> </a:t>
            </a:r>
            <a:r>
              <a:rPr lang="es-ES" altLang="es-ES" sz="2000" dirty="0" err="1">
                <a:latin typeface="Candara" panose="020E0502030303020204" pitchFamily="34" charset="0"/>
              </a:rPr>
              <a:t>also</a:t>
            </a:r>
            <a:r>
              <a:rPr lang="es-ES" altLang="es-ES" sz="2000" dirty="0">
                <a:latin typeface="Candara" panose="020E0502030303020204" pitchFamily="34" charset="0"/>
              </a:rPr>
              <a:t> </a:t>
            </a:r>
            <a:r>
              <a:rPr lang="es-ES" altLang="es-ES" sz="2000" dirty="0" err="1">
                <a:latin typeface="Candara" panose="020E0502030303020204" pitchFamily="34" charset="0"/>
              </a:rPr>
              <a:t>formed</a:t>
            </a:r>
            <a:endParaRPr lang="es-ES" altLang="es-ES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99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92B8CB-07CF-1840-98D7-661412B4B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062346"/>
            <a:ext cx="7552944" cy="513328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66FE4C-C531-A045-8CA6-7DE6CE5131B2}"/>
              </a:ext>
            </a:extLst>
          </p:cNvPr>
          <p:cNvSpPr txBox="1"/>
          <p:nvPr/>
        </p:nvSpPr>
        <p:spPr>
          <a:xfrm>
            <a:off x="1220473" y="6329540"/>
            <a:ext cx="3801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Bourgalais</a:t>
            </a:r>
            <a:r>
              <a:rPr lang="es-ES" sz="12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et al. (2015), </a:t>
            </a:r>
            <a:r>
              <a:rPr lang="es-ES" sz="12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ApJ</a:t>
            </a:r>
            <a:r>
              <a:rPr lang="es-ES" sz="12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, 812, 106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B52F423-DDD7-EC4F-9491-B7D2F4CB0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905" y="220555"/>
            <a:ext cx="23230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s-ES" altLang="es-ES" sz="2000" dirty="0">
                <a:solidFill>
                  <a:schemeClr val="accent1"/>
                </a:solidFill>
                <a:latin typeface="Candara" panose="020E0502030303020204" pitchFamily="34" charset="0"/>
              </a:rPr>
              <a:t>C + NH</a:t>
            </a:r>
            <a:r>
              <a:rPr lang="es-ES" altLang="es-ES" sz="2000" baseline="-25000" dirty="0">
                <a:solidFill>
                  <a:schemeClr val="accent1"/>
                </a:solidFill>
                <a:latin typeface="Candara" panose="020E0502030303020204" pitchFamily="34" charset="0"/>
              </a:rPr>
              <a:t>3</a:t>
            </a:r>
            <a:r>
              <a:rPr lang="es-ES" altLang="es-ES" sz="2000" dirty="0">
                <a:solidFill>
                  <a:schemeClr val="accent1"/>
                </a:solidFill>
                <a:latin typeface="Candara" panose="020E0502030303020204" pitchFamily="34" charset="0"/>
              </a:rPr>
              <a:t> </a:t>
            </a:r>
            <a:r>
              <a:rPr lang="es-ES" altLang="es-ES" sz="2000" dirty="0">
                <a:solidFill>
                  <a:schemeClr val="accent1"/>
                </a:solidFill>
                <a:latin typeface="Candara" panose="020E0502030303020204" pitchFamily="34" charset="0"/>
                <a:sym typeface="Wingdings" pitchFamily="2" charset="2"/>
              </a:rPr>
              <a:t> </a:t>
            </a:r>
            <a:r>
              <a:rPr lang="es-ES" altLang="es-ES" sz="2000" dirty="0">
                <a:solidFill>
                  <a:schemeClr val="accent1"/>
                </a:solidFill>
                <a:latin typeface="Candara" panose="020E0502030303020204" pitchFamily="34" charset="0"/>
              </a:rPr>
              <a:t>H</a:t>
            </a:r>
            <a:r>
              <a:rPr lang="es-ES" altLang="es-ES" sz="2000" baseline="-25000" dirty="0">
                <a:solidFill>
                  <a:schemeClr val="accent1"/>
                </a:solidFill>
                <a:latin typeface="Candara" panose="020E0502030303020204" pitchFamily="34" charset="0"/>
              </a:rPr>
              <a:t>2</a:t>
            </a:r>
            <a:r>
              <a:rPr lang="es-ES" altLang="es-ES" sz="2000" dirty="0">
                <a:solidFill>
                  <a:schemeClr val="accent1"/>
                </a:solidFill>
                <a:latin typeface="Candara" panose="020E0502030303020204" pitchFamily="34" charset="0"/>
              </a:rPr>
              <a:t>CN + H</a:t>
            </a:r>
          </a:p>
          <a:p>
            <a:pPr algn="r"/>
            <a:r>
              <a:rPr lang="es-ES" altLang="es-ES" sz="2000" dirty="0">
                <a:solidFill>
                  <a:schemeClr val="accent6"/>
                </a:solidFill>
                <a:latin typeface="Candara" panose="020E0502030303020204" pitchFamily="34" charset="0"/>
                <a:sym typeface="Wingdings" pitchFamily="2" charset="2"/>
              </a:rPr>
              <a:t> H</a:t>
            </a:r>
            <a:r>
              <a:rPr lang="es-ES" altLang="es-ES" sz="2000" baseline="-25000" dirty="0">
                <a:solidFill>
                  <a:schemeClr val="accent6"/>
                </a:solidFill>
                <a:latin typeface="Candara" panose="020E0502030303020204" pitchFamily="34" charset="0"/>
                <a:sym typeface="Wingdings" pitchFamily="2" charset="2"/>
              </a:rPr>
              <a:t>2</a:t>
            </a:r>
            <a:r>
              <a:rPr lang="es-ES" altLang="es-ES" sz="2000" dirty="0">
                <a:solidFill>
                  <a:schemeClr val="accent6"/>
                </a:solidFill>
                <a:latin typeface="Candara" panose="020E0502030303020204" pitchFamily="34" charset="0"/>
                <a:sym typeface="Wingdings" pitchFamily="2" charset="2"/>
              </a:rPr>
              <a:t>NC + H</a:t>
            </a:r>
            <a:endParaRPr lang="es-ES" altLang="es-ES" sz="2000" dirty="0">
              <a:solidFill>
                <a:schemeClr val="accent6"/>
              </a:solidFill>
              <a:latin typeface="Candara" panose="020E0502030303020204" pitchFamily="34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A6693F2-E760-FE48-8705-F72065DA0CD0}"/>
              </a:ext>
            </a:extLst>
          </p:cNvPr>
          <p:cNvSpPr/>
          <p:nvPr/>
        </p:nvSpPr>
        <p:spPr>
          <a:xfrm>
            <a:off x="5285232" y="2404872"/>
            <a:ext cx="914400" cy="69494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38BD523-E08E-2744-B7E5-85E794828B91}"/>
              </a:ext>
            </a:extLst>
          </p:cNvPr>
          <p:cNvSpPr/>
          <p:nvPr/>
        </p:nvSpPr>
        <p:spPr>
          <a:xfrm>
            <a:off x="5285232" y="4190129"/>
            <a:ext cx="1224425" cy="69494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72E4C272-70C7-614E-A053-1CC062B4D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734" y="251332"/>
            <a:ext cx="23326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s-ES" altLang="es-ES" dirty="0">
                <a:latin typeface="Candara" panose="020E0502030303020204" pitchFamily="34" charset="0"/>
              </a:rPr>
              <a:t>Octavio Roncero</a:t>
            </a:r>
          </a:p>
          <a:p>
            <a:pPr algn="r"/>
            <a:r>
              <a:rPr lang="es-ES" altLang="es-ES" dirty="0" err="1">
                <a:latin typeface="Candara" panose="020E0502030303020204" pitchFamily="34" charset="0"/>
              </a:rPr>
              <a:t>is</a:t>
            </a:r>
            <a:r>
              <a:rPr lang="es-ES" altLang="es-ES" dirty="0">
                <a:latin typeface="Candara" panose="020E0502030303020204" pitchFamily="34" charset="0"/>
              </a:rPr>
              <a:t> running </a:t>
            </a:r>
            <a:r>
              <a:rPr lang="es-ES" altLang="es-ES" dirty="0" err="1">
                <a:latin typeface="Candara" panose="020E0502030303020204" pitchFamily="34" charset="0"/>
              </a:rPr>
              <a:t>calculations</a:t>
            </a:r>
            <a:endParaRPr lang="es-ES" altLang="es-E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919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AF2D3C43-CEA0-0942-B2BB-9C28A051326F}"/>
              </a:ext>
            </a:extLst>
          </p:cNvPr>
          <p:cNvSpPr txBox="1"/>
          <p:nvPr/>
        </p:nvSpPr>
        <p:spPr>
          <a:xfrm>
            <a:off x="3387586" y="2208994"/>
            <a:ext cx="25031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i="1" dirty="0">
                <a:solidFill>
                  <a:srgbClr val="FF0000"/>
                </a:solidFill>
              </a:rPr>
              <a:t>3</a:t>
            </a:r>
          </a:p>
          <a:p>
            <a:pPr algn="ctr"/>
            <a:r>
              <a:rPr lang="es-ES" sz="3200" i="1" dirty="0" err="1">
                <a:solidFill>
                  <a:srgbClr val="FF0000"/>
                </a:solidFill>
              </a:rPr>
              <a:t>Hydrocarbons</a:t>
            </a:r>
            <a:endParaRPr lang="es-E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8BB4E23D-79A6-2A46-863A-A2323DA8C60E}"/>
              </a:ext>
            </a:extLst>
          </p:cNvPr>
          <p:cNvSpPr txBox="1"/>
          <p:nvPr/>
        </p:nvSpPr>
        <p:spPr>
          <a:xfrm>
            <a:off x="0" y="6463784"/>
            <a:ext cx="482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rgbClr val="0070C0"/>
                </a:solidFill>
              </a:rPr>
              <a:t>astromol</a:t>
            </a:r>
            <a:r>
              <a:rPr lang="es-ES" dirty="0">
                <a:solidFill>
                  <a:srgbClr val="0070C0"/>
                </a:solidFill>
              </a:rPr>
              <a:t> (</a:t>
            </a:r>
            <a:r>
              <a:rPr lang="es-ES" dirty="0" err="1">
                <a:solidFill>
                  <a:srgbClr val="0070C0"/>
                </a:solidFill>
              </a:rPr>
              <a:t>McGuire</a:t>
            </a:r>
            <a:r>
              <a:rPr lang="es-ES" dirty="0">
                <a:solidFill>
                  <a:srgbClr val="0070C0"/>
                </a:solidFill>
              </a:rPr>
              <a:t> et al.; </a:t>
            </a:r>
            <a:r>
              <a:rPr lang="es-ES" dirty="0" err="1">
                <a:solidFill>
                  <a:srgbClr val="0070C0"/>
                </a:solidFill>
              </a:rPr>
              <a:t>august</a:t>
            </a:r>
            <a:r>
              <a:rPr lang="es-ES" dirty="0">
                <a:solidFill>
                  <a:srgbClr val="0070C0"/>
                </a:solidFill>
              </a:rPr>
              <a:t> 2022 + </a:t>
            </a:r>
            <a:r>
              <a:rPr lang="es-ES" dirty="0" err="1">
                <a:solidFill>
                  <a:srgbClr val="0070C0"/>
                </a:solidFill>
              </a:rPr>
              <a:t>updates</a:t>
            </a:r>
            <a:r>
              <a:rPr lang="es-ES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956DCE6-DD9A-A942-8F69-914F031EF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209550"/>
            <a:ext cx="7937500" cy="6438900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E400FC86-22DC-9D4A-A849-3F1D0F3CBABB}"/>
              </a:ext>
            </a:extLst>
          </p:cNvPr>
          <p:cNvSpPr/>
          <p:nvPr/>
        </p:nvSpPr>
        <p:spPr>
          <a:xfrm>
            <a:off x="7735824" y="2176272"/>
            <a:ext cx="649224" cy="3483864"/>
          </a:xfrm>
          <a:prstGeom prst="ellipse">
            <a:avLst/>
          </a:prstGeom>
          <a:solidFill>
            <a:schemeClr val="bg1">
              <a:lumMod val="50000"/>
              <a:alpha val="30000"/>
            </a:schemeClr>
          </a:solidFill>
          <a:ln w="317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278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C2B8A7E-9A95-CE4F-A04D-0C4140C76EFD}"/>
              </a:ext>
            </a:extLst>
          </p:cNvPr>
          <p:cNvSpPr txBox="1"/>
          <p:nvPr/>
        </p:nvSpPr>
        <p:spPr>
          <a:xfrm>
            <a:off x="1523350" y="228600"/>
            <a:ext cx="6157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46 </a:t>
            </a:r>
            <a:r>
              <a:rPr lang="es-ES" sz="2400" dirty="0" err="1"/>
              <a:t>molecules</a:t>
            </a:r>
            <a:r>
              <a:rPr lang="es-ES" sz="2400" dirty="0"/>
              <a:t> </a:t>
            </a:r>
            <a:r>
              <a:rPr lang="es-ES" sz="2400" dirty="0" err="1"/>
              <a:t>discovered</a:t>
            </a:r>
            <a:r>
              <a:rPr lang="es-ES" sz="2400" dirty="0"/>
              <a:t> in 2020-2022 in TMC-1</a:t>
            </a:r>
          </a:p>
          <a:p>
            <a:pPr algn="ctr"/>
            <a:r>
              <a:rPr lang="es-ES" sz="2400" dirty="0"/>
              <a:t>(QUIJOTE + GOTHAM)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6B8183B-25CC-7549-890A-87E1588B81B3}"/>
              </a:ext>
            </a:extLst>
          </p:cNvPr>
          <p:cNvSpPr txBox="1"/>
          <p:nvPr/>
        </p:nvSpPr>
        <p:spPr>
          <a:xfrm>
            <a:off x="902591" y="1167384"/>
            <a:ext cx="7204665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>
                <a:solidFill>
                  <a:srgbClr val="00B050"/>
                </a:solidFill>
              </a:rPr>
              <a:t>N-</a:t>
            </a:r>
            <a:r>
              <a:rPr lang="es-ES" sz="1600" i="1" dirty="0" err="1">
                <a:solidFill>
                  <a:srgbClr val="00B050"/>
                </a:solidFill>
              </a:rPr>
              <a:t>bearing</a:t>
            </a:r>
            <a:r>
              <a:rPr lang="es-ES" sz="1600" i="1" dirty="0">
                <a:solidFill>
                  <a:srgbClr val="00B050"/>
                </a:solidFill>
              </a:rPr>
              <a:t> </a:t>
            </a:r>
            <a:r>
              <a:rPr lang="es-ES" sz="1600" i="1" dirty="0" err="1">
                <a:solidFill>
                  <a:srgbClr val="00B050"/>
                </a:solidFill>
              </a:rPr>
              <a:t>molecules</a:t>
            </a:r>
            <a:endParaRPr lang="es-ES" sz="1600" i="1" dirty="0">
              <a:solidFill>
                <a:srgbClr val="00B050"/>
              </a:solidFill>
            </a:endParaRPr>
          </a:p>
          <a:p>
            <a:r>
              <a:rPr lang="es-ES" dirty="0"/>
              <a:t>HC</a:t>
            </a:r>
            <a:r>
              <a:rPr lang="es-ES" baseline="-25000" dirty="0"/>
              <a:t>4</a:t>
            </a:r>
            <a:r>
              <a:rPr lang="es-ES" dirty="0"/>
              <a:t>NC, HCCCH</a:t>
            </a:r>
            <a:r>
              <a:rPr lang="es-ES" baseline="-25000" dirty="0"/>
              <a:t>2</a:t>
            </a:r>
            <a:r>
              <a:rPr lang="es-ES" dirty="0"/>
              <a:t>CN, CH</a:t>
            </a:r>
            <a:r>
              <a:rPr lang="es-ES" baseline="-25000" dirty="0"/>
              <a:t>2</a:t>
            </a:r>
            <a:r>
              <a:rPr lang="es-ES" dirty="0"/>
              <a:t>C</a:t>
            </a:r>
            <a:r>
              <a:rPr lang="es-ES" baseline="-25000" dirty="0"/>
              <a:t>3</a:t>
            </a:r>
            <a:r>
              <a:rPr lang="es-ES" dirty="0"/>
              <a:t>N, HCCCHCHCN, H</a:t>
            </a:r>
            <a:r>
              <a:rPr lang="es-ES" baseline="-25000" dirty="0"/>
              <a:t>2</a:t>
            </a:r>
            <a:r>
              <a:rPr lang="es-ES" dirty="0"/>
              <a:t>CCHC</a:t>
            </a:r>
            <a:r>
              <a:rPr lang="es-ES" baseline="-25000" dirty="0"/>
              <a:t>3</a:t>
            </a:r>
            <a:r>
              <a:rPr lang="es-ES" dirty="0"/>
              <a:t>N, CH</a:t>
            </a:r>
            <a:r>
              <a:rPr lang="es-ES" baseline="-25000" dirty="0"/>
              <a:t>2</a:t>
            </a:r>
            <a:r>
              <a:rPr lang="es-ES" dirty="0"/>
              <a:t>CCHC</a:t>
            </a:r>
            <a:r>
              <a:rPr lang="es-ES" baseline="-25000" dirty="0"/>
              <a:t>3</a:t>
            </a:r>
            <a:r>
              <a:rPr lang="es-ES" dirty="0"/>
              <a:t>N, HC</a:t>
            </a:r>
            <a:r>
              <a:rPr lang="es-ES" baseline="-25000" dirty="0"/>
              <a:t>11</a:t>
            </a:r>
            <a:r>
              <a:rPr lang="es-ES" dirty="0"/>
              <a:t>N</a:t>
            </a:r>
          </a:p>
          <a:p>
            <a:endParaRPr lang="es-ES" dirty="0"/>
          </a:p>
          <a:p>
            <a:r>
              <a:rPr lang="es-ES" sz="1600" i="1" dirty="0">
                <a:solidFill>
                  <a:srgbClr val="7030A0"/>
                </a:solidFill>
              </a:rPr>
              <a:t>O-</a:t>
            </a:r>
            <a:r>
              <a:rPr lang="es-ES" sz="1600" i="1" dirty="0" err="1">
                <a:solidFill>
                  <a:srgbClr val="7030A0"/>
                </a:solidFill>
              </a:rPr>
              <a:t>bearing</a:t>
            </a:r>
            <a:r>
              <a:rPr lang="es-ES" sz="1600" i="1" dirty="0">
                <a:solidFill>
                  <a:srgbClr val="7030A0"/>
                </a:solidFill>
              </a:rPr>
              <a:t> </a:t>
            </a:r>
            <a:r>
              <a:rPr lang="es-ES" sz="1600" i="1" dirty="0" err="1">
                <a:solidFill>
                  <a:srgbClr val="7030A0"/>
                </a:solidFill>
              </a:rPr>
              <a:t>molecules</a:t>
            </a:r>
            <a:endParaRPr lang="es-ES" sz="1600" i="1" dirty="0">
              <a:solidFill>
                <a:srgbClr val="7030A0"/>
              </a:solidFill>
            </a:endParaRPr>
          </a:p>
          <a:p>
            <a:r>
              <a:rPr lang="es-ES" dirty="0"/>
              <a:t>HC</a:t>
            </a:r>
            <a:r>
              <a:rPr lang="es-ES" baseline="-25000" dirty="0"/>
              <a:t>3</a:t>
            </a:r>
            <a:r>
              <a:rPr lang="es-ES" dirty="0"/>
              <a:t>O, C</a:t>
            </a:r>
            <a:r>
              <a:rPr lang="es-ES" baseline="-25000" dirty="0"/>
              <a:t>5</a:t>
            </a:r>
            <a:r>
              <a:rPr lang="es-ES" dirty="0"/>
              <a:t>O</a:t>
            </a:r>
          </a:p>
          <a:p>
            <a:endParaRPr lang="es-ES" dirty="0"/>
          </a:p>
          <a:p>
            <a:r>
              <a:rPr lang="es-ES" sz="1600" i="1" dirty="0">
                <a:solidFill>
                  <a:srgbClr val="FFC000"/>
                </a:solidFill>
              </a:rPr>
              <a:t>S-</a:t>
            </a:r>
            <a:r>
              <a:rPr lang="es-ES" sz="1600" i="1" dirty="0" err="1">
                <a:solidFill>
                  <a:srgbClr val="FFC000"/>
                </a:solidFill>
              </a:rPr>
              <a:t>bearing</a:t>
            </a:r>
            <a:r>
              <a:rPr lang="es-ES" sz="1600" i="1" dirty="0">
                <a:solidFill>
                  <a:srgbClr val="FFC000"/>
                </a:solidFill>
              </a:rPr>
              <a:t> </a:t>
            </a:r>
            <a:r>
              <a:rPr lang="es-ES" sz="1600" i="1" dirty="0" err="1">
                <a:solidFill>
                  <a:srgbClr val="FFC000"/>
                </a:solidFill>
              </a:rPr>
              <a:t>molecules</a:t>
            </a:r>
            <a:endParaRPr lang="es-ES" sz="1600" i="1" dirty="0">
              <a:solidFill>
                <a:srgbClr val="FFC000"/>
              </a:solidFill>
            </a:endParaRPr>
          </a:p>
          <a:p>
            <a:r>
              <a:rPr lang="es-ES" dirty="0"/>
              <a:t>NCS, HCCS, H</a:t>
            </a:r>
            <a:r>
              <a:rPr lang="es-ES" baseline="-25000" dirty="0"/>
              <a:t>2</a:t>
            </a:r>
            <a:r>
              <a:rPr lang="es-ES" dirty="0"/>
              <a:t>CCS, H</a:t>
            </a:r>
            <a:r>
              <a:rPr lang="es-ES" baseline="-25000" dirty="0"/>
              <a:t>2</a:t>
            </a:r>
            <a:r>
              <a:rPr lang="es-ES" dirty="0"/>
              <a:t>CCCS, C</a:t>
            </a:r>
            <a:r>
              <a:rPr lang="es-ES" baseline="-25000" dirty="0"/>
              <a:t>4</a:t>
            </a:r>
            <a:r>
              <a:rPr lang="es-ES" dirty="0"/>
              <a:t>S, HCSCN, HCSCCH</a:t>
            </a:r>
          </a:p>
          <a:p>
            <a:endParaRPr lang="es-ES" dirty="0"/>
          </a:p>
          <a:p>
            <a:r>
              <a:rPr lang="es-ES" sz="1600" i="1" dirty="0" err="1">
                <a:solidFill>
                  <a:srgbClr val="0070C0"/>
                </a:solidFill>
              </a:rPr>
              <a:t>Protonated</a:t>
            </a:r>
            <a:r>
              <a:rPr lang="es-ES" sz="1600" i="1" dirty="0">
                <a:solidFill>
                  <a:srgbClr val="0070C0"/>
                </a:solidFill>
              </a:rPr>
              <a:t> </a:t>
            </a:r>
            <a:r>
              <a:rPr lang="es-ES" sz="1600" i="1" dirty="0" err="1">
                <a:solidFill>
                  <a:srgbClr val="0070C0"/>
                </a:solidFill>
              </a:rPr>
              <a:t>molecules</a:t>
            </a:r>
            <a:endParaRPr lang="es-ES" sz="1600" i="1" dirty="0">
              <a:solidFill>
                <a:srgbClr val="0070C0"/>
              </a:solidFill>
            </a:endParaRPr>
          </a:p>
          <a:p>
            <a:r>
              <a:rPr lang="es-ES" dirty="0"/>
              <a:t>HC</a:t>
            </a:r>
            <a:r>
              <a:rPr lang="es-ES" baseline="-25000" dirty="0"/>
              <a:t>5</a:t>
            </a:r>
            <a:r>
              <a:rPr lang="es-ES" dirty="0"/>
              <a:t>NH</a:t>
            </a:r>
            <a:r>
              <a:rPr lang="es-ES" baseline="30000" dirty="0"/>
              <a:t>+</a:t>
            </a:r>
            <a:r>
              <a:rPr lang="es-ES" dirty="0"/>
              <a:t>, HC</a:t>
            </a:r>
            <a:r>
              <a:rPr lang="es-ES" baseline="-25000" dirty="0"/>
              <a:t>3</a:t>
            </a:r>
            <a:r>
              <a:rPr lang="es-ES" dirty="0"/>
              <a:t>O</a:t>
            </a:r>
            <a:r>
              <a:rPr lang="es-ES" baseline="30000" dirty="0"/>
              <a:t>+</a:t>
            </a:r>
            <a:r>
              <a:rPr lang="es-ES" dirty="0"/>
              <a:t>, HC</a:t>
            </a:r>
            <a:r>
              <a:rPr lang="es-ES" baseline="-25000" dirty="0"/>
              <a:t>3</a:t>
            </a:r>
            <a:r>
              <a:rPr lang="es-ES" dirty="0"/>
              <a:t>S</a:t>
            </a:r>
            <a:r>
              <a:rPr lang="es-ES" baseline="30000" dirty="0"/>
              <a:t>+</a:t>
            </a:r>
            <a:r>
              <a:rPr lang="es-ES" dirty="0"/>
              <a:t>, CH</a:t>
            </a:r>
            <a:r>
              <a:rPr lang="es-ES" baseline="-25000" dirty="0"/>
              <a:t>3</a:t>
            </a:r>
            <a:r>
              <a:rPr lang="es-ES" dirty="0"/>
              <a:t>CO</a:t>
            </a:r>
            <a:r>
              <a:rPr lang="es-ES" baseline="30000" dirty="0"/>
              <a:t>+</a:t>
            </a:r>
            <a:r>
              <a:rPr lang="es-ES" dirty="0"/>
              <a:t>, HCCS</a:t>
            </a:r>
            <a:r>
              <a:rPr lang="es-ES" baseline="30000" dirty="0"/>
              <a:t>+</a:t>
            </a:r>
            <a:r>
              <a:rPr lang="es-ES" dirty="0"/>
              <a:t>, C</a:t>
            </a:r>
            <a:r>
              <a:rPr lang="es-ES" baseline="-25000" dirty="0"/>
              <a:t>5</a:t>
            </a:r>
            <a:r>
              <a:rPr lang="es-ES" dirty="0"/>
              <a:t>H</a:t>
            </a:r>
            <a:r>
              <a:rPr lang="es-ES" baseline="30000" dirty="0"/>
              <a:t>+</a:t>
            </a:r>
            <a:r>
              <a:rPr lang="es-ES" dirty="0"/>
              <a:t>, HC</a:t>
            </a:r>
            <a:r>
              <a:rPr lang="es-ES" baseline="-25000" dirty="0"/>
              <a:t>7</a:t>
            </a:r>
            <a:r>
              <a:rPr lang="es-ES" dirty="0"/>
              <a:t>NH</a:t>
            </a:r>
            <a:r>
              <a:rPr lang="es-ES" baseline="30000" dirty="0"/>
              <a:t>+</a:t>
            </a:r>
            <a:r>
              <a:rPr lang="es-ES" dirty="0"/>
              <a:t>, HCCNCH</a:t>
            </a:r>
            <a:r>
              <a:rPr lang="es-ES" baseline="30000" dirty="0"/>
              <a:t>+</a:t>
            </a:r>
          </a:p>
          <a:p>
            <a:endParaRPr lang="es-ES" dirty="0"/>
          </a:p>
          <a:p>
            <a:r>
              <a:rPr lang="es-ES" sz="1600" i="1" dirty="0" err="1">
                <a:solidFill>
                  <a:srgbClr val="FF0000"/>
                </a:solidFill>
              </a:rPr>
              <a:t>Hydrocarbons</a:t>
            </a:r>
            <a:r>
              <a:rPr lang="es-ES" sz="1600" i="1" dirty="0">
                <a:solidFill>
                  <a:srgbClr val="FF0000"/>
                </a:solidFill>
              </a:rPr>
              <a:t> (</a:t>
            </a:r>
            <a:r>
              <a:rPr lang="es-ES" sz="1600" i="1" dirty="0" err="1">
                <a:solidFill>
                  <a:srgbClr val="FF0000"/>
                </a:solidFill>
              </a:rPr>
              <a:t>some</a:t>
            </a:r>
            <a:r>
              <a:rPr lang="es-ES" sz="1600" i="1" dirty="0">
                <a:solidFill>
                  <a:srgbClr val="FF0000"/>
                </a:solidFill>
              </a:rPr>
              <a:t> CN-</a:t>
            </a:r>
            <a:r>
              <a:rPr lang="es-ES" sz="1600" i="1" dirty="0" err="1">
                <a:solidFill>
                  <a:srgbClr val="FF0000"/>
                </a:solidFill>
              </a:rPr>
              <a:t>substituted</a:t>
            </a:r>
            <a:r>
              <a:rPr lang="es-ES" sz="1600" i="1" dirty="0">
                <a:solidFill>
                  <a:srgbClr val="FF0000"/>
                </a:solidFill>
              </a:rPr>
              <a:t>)</a:t>
            </a:r>
          </a:p>
          <a:p>
            <a:r>
              <a:rPr lang="es-ES" dirty="0"/>
              <a:t>H</a:t>
            </a:r>
            <a:r>
              <a:rPr lang="es-ES" baseline="-25000" dirty="0"/>
              <a:t>2</a:t>
            </a:r>
            <a:r>
              <a:rPr lang="es-ES" dirty="0"/>
              <a:t>C</a:t>
            </a:r>
            <a:r>
              <a:rPr lang="es-ES" baseline="-25000" dirty="0"/>
              <a:t>5</a:t>
            </a:r>
            <a:r>
              <a:rPr lang="es-ES" dirty="0"/>
              <a:t>, C</a:t>
            </a:r>
            <a:r>
              <a:rPr lang="es-ES" baseline="-25000" dirty="0"/>
              <a:t>3</a:t>
            </a:r>
            <a:r>
              <a:rPr lang="es-ES" dirty="0"/>
              <a:t>H</a:t>
            </a:r>
            <a:r>
              <a:rPr lang="es-ES" baseline="-25000" dirty="0"/>
              <a:t>5</a:t>
            </a:r>
            <a:r>
              <a:rPr lang="es-ES" dirty="0"/>
              <a:t>CN, CH</a:t>
            </a:r>
            <a:r>
              <a:rPr lang="es-ES" baseline="-25000" dirty="0"/>
              <a:t>2</a:t>
            </a:r>
            <a:r>
              <a:rPr lang="es-ES" dirty="0"/>
              <a:t>CCHC</a:t>
            </a:r>
            <a:r>
              <a:rPr lang="es-ES" baseline="-25000" dirty="0"/>
              <a:t>4</a:t>
            </a:r>
            <a:r>
              <a:rPr lang="es-ES" dirty="0"/>
              <a:t>H</a:t>
            </a:r>
          </a:p>
          <a:p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5</a:t>
            </a:r>
            <a:r>
              <a:rPr lang="es-ES" dirty="0"/>
              <a:t>H, </a:t>
            </a:r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3</a:t>
            </a:r>
            <a:r>
              <a:rPr lang="es-ES" dirty="0"/>
              <a:t>HCCH</a:t>
            </a:r>
          </a:p>
          <a:p>
            <a:r>
              <a:rPr lang="es-ES" dirty="0"/>
              <a:t>CH</a:t>
            </a:r>
            <a:r>
              <a:rPr lang="es-ES" baseline="-25000" dirty="0"/>
              <a:t>2</a:t>
            </a:r>
            <a:r>
              <a:rPr lang="es-ES" dirty="0"/>
              <a:t>CCH</a:t>
            </a:r>
          </a:p>
          <a:p>
            <a:r>
              <a:rPr lang="es-ES" dirty="0"/>
              <a:t>CH</a:t>
            </a:r>
            <a:r>
              <a:rPr lang="es-ES" baseline="-25000" dirty="0"/>
              <a:t>2</a:t>
            </a:r>
            <a:r>
              <a:rPr lang="es-ES" dirty="0"/>
              <a:t>CHCCH, CH</a:t>
            </a:r>
            <a:r>
              <a:rPr lang="es-ES" baseline="-25000" dirty="0"/>
              <a:t>2</a:t>
            </a:r>
            <a:r>
              <a:rPr lang="es-ES" dirty="0"/>
              <a:t>CCHCCH</a:t>
            </a:r>
          </a:p>
          <a:p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6</a:t>
            </a:r>
            <a:r>
              <a:rPr lang="es-ES" dirty="0"/>
              <a:t>H</a:t>
            </a:r>
            <a:r>
              <a:rPr lang="es-ES" baseline="-25000" dirty="0"/>
              <a:t>4</a:t>
            </a:r>
            <a:endParaRPr lang="es-ES" sz="1600" i="1" dirty="0"/>
          </a:p>
          <a:p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5</a:t>
            </a:r>
            <a:r>
              <a:rPr lang="es-ES" dirty="0"/>
              <a:t>H</a:t>
            </a:r>
            <a:r>
              <a:rPr lang="es-ES" baseline="-25000" dirty="0"/>
              <a:t>6</a:t>
            </a:r>
            <a:r>
              <a:rPr lang="es-ES" dirty="0"/>
              <a:t>, </a:t>
            </a:r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5</a:t>
            </a:r>
            <a:r>
              <a:rPr lang="es-ES" dirty="0"/>
              <a:t>H</a:t>
            </a:r>
            <a:r>
              <a:rPr lang="es-ES" baseline="-25000" dirty="0"/>
              <a:t>4</a:t>
            </a:r>
            <a:r>
              <a:rPr lang="es-ES" dirty="0"/>
              <a:t>CCH</a:t>
            </a:r>
            <a:r>
              <a:rPr lang="es-ES" baseline="-25000" dirty="0"/>
              <a:t>2</a:t>
            </a:r>
            <a:r>
              <a:rPr lang="es-ES" dirty="0"/>
              <a:t>,</a:t>
            </a:r>
            <a:r>
              <a:rPr lang="es-ES" baseline="-25000" dirty="0"/>
              <a:t> </a:t>
            </a:r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5</a:t>
            </a:r>
            <a:r>
              <a:rPr lang="es-ES" dirty="0"/>
              <a:t>H</a:t>
            </a:r>
            <a:r>
              <a:rPr lang="es-ES" baseline="-25000" dirty="0"/>
              <a:t>5</a:t>
            </a:r>
            <a:r>
              <a:rPr lang="es-ES" dirty="0"/>
              <a:t>CN, </a:t>
            </a:r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5</a:t>
            </a:r>
            <a:r>
              <a:rPr lang="es-ES" dirty="0"/>
              <a:t>H</a:t>
            </a:r>
            <a:r>
              <a:rPr lang="es-ES" baseline="-25000" dirty="0"/>
              <a:t>5</a:t>
            </a:r>
            <a:r>
              <a:rPr lang="es-ES" dirty="0"/>
              <a:t>CCH</a:t>
            </a:r>
            <a:endParaRPr lang="es-ES" sz="1600" i="1" dirty="0"/>
          </a:p>
          <a:p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9</a:t>
            </a:r>
            <a:r>
              <a:rPr lang="es-ES" dirty="0"/>
              <a:t>H</a:t>
            </a:r>
            <a:r>
              <a:rPr lang="es-ES" baseline="-25000" dirty="0"/>
              <a:t>8</a:t>
            </a:r>
            <a:r>
              <a:rPr lang="es-ES" dirty="0"/>
              <a:t>,</a:t>
            </a:r>
            <a:r>
              <a:rPr lang="es-ES" baseline="-25000" dirty="0"/>
              <a:t> </a:t>
            </a:r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10</a:t>
            </a:r>
            <a:r>
              <a:rPr lang="es-ES" dirty="0"/>
              <a:t>H</a:t>
            </a:r>
            <a:r>
              <a:rPr lang="es-ES" baseline="-25000" dirty="0"/>
              <a:t>7</a:t>
            </a:r>
            <a:r>
              <a:rPr lang="es-ES" dirty="0"/>
              <a:t>CN</a:t>
            </a:r>
            <a:endParaRPr lang="es-ES" sz="1600" i="1" baseline="-25000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C78B515-68F6-BB41-A388-FCF349D20978}"/>
              </a:ext>
            </a:extLst>
          </p:cNvPr>
          <p:cNvSpPr/>
          <p:nvPr/>
        </p:nvSpPr>
        <p:spPr>
          <a:xfrm>
            <a:off x="408432" y="4315967"/>
            <a:ext cx="8269224" cy="232983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27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64BB4D5-7CD7-884F-B3BC-FA05021C3F19}"/>
              </a:ext>
            </a:extLst>
          </p:cNvPr>
          <p:cNvSpPr txBox="1"/>
          <p:nvPr/>
        </p:nvSpPr>
        <p:spPr>
          <a:xfrm>
            <a:off x="1381167" y="227293"/>
            <a:ext cx="1763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/>
              <a:t>Vinyl </a:t>
            </a:r>
            <a:r>
              <a:rPr lang="es-ES" sz="2000" dirty="0" err="1"/>
              <a:t>acetylene</a:t>
            </a:r>
            <a:endParaRPr lang="es-ES" sz="2000" dirty="0"/>
          </a:p>
          <a:p>
            <a:pPr algn="ctr"/>
            <a:r>
              <a:rPr lang="es-ES" sz="2000" dirty="0"/>
              <a:t>CH</a:t>
            </a:r>
            <a:r>
              <a:rPr lang="es-ES" sz="2000" baseline="-25000" dirty="0"/>
              <a:t>2</a:t>
            </a:r>
            <a:r>
              <a:rPr lang="es-ES" sz="2000" dirty="0"/>
              <a:t>CHCCH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B24ADB1-6757-D449-A785-5DECF1CDF424}"/>
              </a:ext>
            </a:extLst>
          </p:cNvPr>
          <p:cNvSpPr txBox="1"/>
          <p:nvPr/>
        </p:nvSpPr>
        <p:spPr>
          <a:xfrm>
            <a:off x="5667482" y="227293"/>
            <a:ext cx="1954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/>
              <a:t>Allenyl</a:t>
            </a:r>
            <a:r>
              <a:rPr lang="es-ES" sz="2000" dirty="0"/>
              <a:t> </a:t>
            </a:r>
            <a:r>
              <a:rPr lang="es-ES" sz="2000" dirty="0" err="1"/>
              <a:t>acetylene</a:t>
            </a:r>
            <a:endParaRPr lang="es-ES" sz="2000" dirty="0"/>
          </a:p>
          <a:p>
            <a:pPr algn="ctr"/>
            <a:r>
              <a:rPr lang="es-ES" sz="2000" dirty="0"/>
              <a:t>CH</a:t>
            </a:r>
            <a:r>
              <a:rPr lang="es-ES" sz="2000" baseline="-25000" dirty="0"/>
              <a:t>2</a:t>
            </a:r>
            <a:r>
              <a:rPr lang="es-ES" sz="2000" dirty="0"/>
              <a:t>CCHCCH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A3513B-12F7-834C-90A5-3DC1C627A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04087" y="1076468"/>
            <a:ext cx="3118104" cy="220417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369D4CCD-CB5E-D04D-8268-5225D264703F}"/>
              </a:ext>
            </a:extLst>
          </p:cNvPr>
          <p:cNvGrpSpPr/>
          <p:nvPr/>
        </p:nvGrpSpPr>
        <p:grpSpPr>
          <a:xfrm>
            <a:off x="5333999" y="1076468"/>
            <a:ext cx="3243943" cy="1997572"/>
            <a:chOff x="5333999" y="1359932"/>
            <a:chExt cx="3243943" cy="199757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E274E2E-1D21-A74E-B8E0-EED1CF398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4387" b="57200"/>
            <a:stretch/>
          </p:blipFill>
          <p:spPr>
            <a:xfrm rot="21076028">
              <a:off x="5333999" y="1359932"/>
              <a:ext cx="3243943" cy="1997572"/>
            </a:xfrm>
            <a:prstGeom prst="rect">
              <a:avLst/>
            </a:prstGeom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E5D94148-39B3-B54D-9236-0BD9CF5042D5}"/>
                </a:ext>
              </a:extLst>
            </p:cNvPr>
            <p:cNvSpPr/>
            <p:nvPr/>
          </p:nvSpPr>
          <p:spPr>
            <a:xfrm>
              <a:off x="5446503" y="1535723"/>
              <a:ext cx="594360" cy="594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AC56B7-F8D4-BD41-937B-3F8F58F134C2}"/>
              </a:ext>
            </a:extLst>
          </p:cNvPr>
          <p:cNvSpPr txBox="1"/>
          <p:nvPr/>
        </p:nvSpPr>
        <p:spPr>
          <a:xfrm>
            <a:off x="1953239" y="2892283"/>
            <a:ext cx="34932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Cernicharo</a:t>
            </a:r>
            <a:r>
              <a:rPr lang="es-ES" sz="1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et al (2021), A&amp;A, 647, (L2, L3)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AAFCB53-810A-EB46-A72D-61A609CD9161}"/>
              </a:ext>
            </a:extLst>
          </p:cNvPr>
          <p:cNvSpPr txBox="1"/>
          <p:nvPr/>
        </p:nvSpPr>
        <p:spPr>
          <a:xfrm>
            <a:off x="720777" y="3520485"/>
            <a:ext cx="84232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Partially</a:t>
            </a:r>
            <a:r>
              <a:rPr lang="es-ES" sz="1600" dirty="0"/>
              <a:t> </a:t>
            </a:r>
            <a:r>
              <a:rPr lang="es-ES" sz="1600" dirty="0" err="1"/>
              <a:t>saturated</a:t>
            </a:r>
            <a:r>
              <a:rPr lang="es-ES" sz="1600" dirty="0"/>
              <a:t> </a:t>
            </a:r>
            <a:r>
              <a:rPr lang="es-ES" sz="1600" dirty="0" err="1"/>
              <a:t>molecules</a:t>
            </a:r>
            <a:r>
              <a:rPr lang="es-ES" sz="1600" dirty="0"/>
              <a:t>, </a:t>
            </a:r>
            <a:r>
              <a:rPr lang="es-ES" sz="1600" dirty="0" err="1"/>
              <a:t>unlike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previously</a:t>
            </a:r>
            <a:r>
              <a:rPr lang="es-ES" sz="1600" dirty="0"/>
              <a:t> </a:t>
            </a:r>
            <a:r>
              <a:rPr lang="es-ES" sz="1600" dirty="0" err="1"/>
              <a:t>known</a:t>
            </a:r>
            <a:r>
              <a:rPr lang="es-ES" sz="1600" dirty="0"/>
              <a:t> </a:t>
            </a:r>
            <a:r>
              <a:rPr lang="es-ES" sz="1600" dirty="0" err="1"/>
              <a:t>unsaturated</a:t>
            </a:r>
            <a:r>
              <a:rPr lang="es-ES" sz="1600" dirty="0"/>
              <a:t> </a:t>
            </a:r>
            <a:r>
              <a:rPr lang="es-ES" sz="1600" dirty="0" err="1"/>
              <a:t>acetylenic</a:t>
            </a:r>
            <a:r>
              <a:rPr lang="es-ES" sz="1600" dirty="0"/>
              <a:t> </a:t>
            </a:r>
            <a:r>
              <a:rPr lang="es-ES" sz="1600" dirty="0" err="1"/>
              <a:t>chains</a:t>
            </a:r>
            <a:endParaRPr lang="es-ES" sz="1600" dirty="0"/>
          </a:p>
          <a:p>
            <a:endParaRPr lang="es-ES" sz="1600" dirty="0"/>
          </a:p>
          <a:p>
            <a:r>
              <a:rPr lang="es-ES" sz="1600" dirty="0" err="1"/>
              <a:t>They</a:t>
            </a:r>
            <a:r>
              <a:rPr lang="es-ES" sz="1600" dirty="0"/>
              <a:t> are </a:t>
            </a:r>
            <a:r>
              <a:rPr lang="es-ES" sz="1600" dirty="0" err="1"/>
              <a:t>very</a:t>
            </a:r>
            <a:r>
              <a:rPr lang="es-ES" sz="1600" dirty="0"/>
              <a:t> </a:t>
            </a:r>
            <a:r>
              <a:rPr lang="es-ES" sz="1600" dirty="0" err="1"/>
              <a:t>abundant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being</a:t>
            </a:r>
            <a:r>
              <a:rPr lang="es-ES" sz="1600" dirty="0"/>
              <a:t> </a:t>
            </a:r>
            <a:r>
              <a:rPr lang="es-ES" sz="1600" dirty="0" err="1"/>
              <a:t>that</a:t>
            </a:r>
            <a:r>
              <a:rPr lang="es-ES" sz="1600" dirty="0"/>
              <a:t> </a:t>
            </a:r>
            <a:r>
              <a:rPr lang="es-ES" sz="1600" dirty="0" err="1"/>
              <a:t>large</a:t>
            </a:r>
            <a:r>
              <a:rPr lang="es-ES" sz="1600" dirty="0"/>
              <a:t>,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abundances</a:t>
            </a:r>
            <a:r>
              <a:rPr lang="es-ES" sz="1600" dirty="0"/>
              <a:t> </a:t>
            </a:r>
            <a:r>
              <a:rPr lang="es-ES" sz="1600" dirty="0" err="1"/>
              <a:t>relative</a:t>
            </a:r>
            <a:r>
              <a:rPr lang="es-ES" sz="1600" dirty="0"/>
              <a:t> to H</a:t>
            </a:r>
            <a:r>
              <a:rPr lang="es-ES" sz="1600" baseline="-25000" dirty="0"/>
              <a:t>2</a:t>
            </a:r>
            <a:r>
              <a:rPr lang="es-ES" sz="1600" dirty="0"/>
              <a:t> of 1.3x10</a:t>
            </a:r>
            <a:r>
              <a:rPr lang="es-ES" sz="1600" baseline="30000" dirty="0"/>
              <a:t>-9</a:t>
            </a:r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Neutral-neutral </a:t>
            </a:r>
            <a:r>
              <a:rPr lang="es-ES" sz="1600" dirty="0" err="1"/>
              <a:t>reactions</a:t>
            </a:r>
            <a:r>
              <a:rPr lang="es-ES" sz="1600" dirty="0"/>
              <a:t> </a:t>
            </a:r>
            <a:r>
              <a:rPr lang="es-ES" sz="1600" dirty="0" err="1"/>
              <a:t>likely</a:t>
            </a:r>
            <a:r>
              <a:rPr lang="es-ES" sz="1600" dirty="0"/>
              <a:t> </a:t>
            </a:r>
            <a:r>
              <a:rPr lang="es-ES" sz="1600" dirty="0" err="1"/>
              <a:t>behind</a:t>
            </a:r>
            <a:r>
              <a:rPr lang="es-ES" sz="1600" dirty="0"/>
              <a:t> </a:t>
            </a:r>
            <a:r>
              <a:rPr lang="es-ES" sz="1600" dirty="0" err="1"/>
              <a:t>their</a:t>
            </a:r>
            <a:r>
              <a:rPr lang="es-ES" sz="1600" dirty="0"/>
              <a:t> </a:t>
            </a:r>
            <a:r>
              <a:rPr lang="es-ES" sz="1600" dirty="0" err="1"/>
              <a:t>formation</a:t>
            </a:r>
            <a:r>
              <a:rPr lang="es-ES" sz="1600" dirty="0"/>
              <a:t>:</a:t>
            </a:r>
          </a:p>
          <a:p>
            <a:endParaRPr lang="es-ES" sz="1600" dirty="0"/>
          </a:p>
          <a:p>
            <a:r>
              <a:rPr lang="es-ES" sz="1600" dirty="0">
                <a:solidFill>
                  <a:srgbClr val="7030A0"/>
                </a:solidFill>
              </a:rPr>
              <a:t>CH</a:t>
            </a:r>
            <a:r>
              <a:rPr lang="es-ES" sz="1600" dirty="0"/>
              <a:t> + CH</a:t>
            </a:r>
            <a:r>
              <a:rPr lang="es-ES" sz="1600" baseline="-25000" dirty="0"/>
              <a:t>3</a:t>
            </a:r>
            <a:r>
              <a:rPr lang="es-ES" sz="1600" dirty="0"/>
              <a:t>CCH/CH</a:t>
            </a:r>
            <a:r>
              <a:rPr lang="es-ES" sz="1600" baseline="-25000" dirty="0"/>
              <a:t>2</a:t>
            </a:r>
            <a:r>
              <a:rPr lang="es-ES" sz="1600" dirty="0"/>
              <a:t>CCH</a:t>
            </a:r>
            <a:r>
              <a:rPr lang="es-ES" sz="1600" baseline="-25000" dirty="0"/>
              <a:t>2</a:t>
            </a:r>
          </a:p>
          <a:p>
            <a:r>
              <a:rPr lang="es-ES" sz="1600" dirty="0">
                <a:solidFill>
                  <a:srgbClr val="0070C0"/>
                </a:solidFill>
              </a:rPr>
              <a:t>C</a:t>
            </a:r>
            <a:r>
              <a:rPr lang="es-ES" sz="1600" baseline="-25000" dirty="0">
                <a:solidFill>
                  <a:srgbClr val="0070C0"/>
                </a:solidFill>
              </a:rPr>
              <a:t>2</a:t>
            </a:r>
            <a:r>
              <a:rPr lang="es-ES" sz="1600" dirty="0">
                <a:solidFill>
                  <a:srgbClr val="0070C0"/>
                </a:solidFill>
              </a:rPr>
              <a:t>H</a:t>
            </a:r>
            <a:r>
              <a:rPr lang="es-ES" sz="1600" dirty="0"/>
              <a:t> + C</a:t>
            </a:r>
            <a:r>
              <a:rPr lang="es-ES" sz="1600" baseline="-25000" dirty="0"/>
              <a:t>2</a:t>
            </a:r>
            <a:r>
              <a:rPr lang="es-ES" sz="1600" dirty="0"/>
              <a:t>H</a:t>
            </a:r>
            <a:r>
              <a:rPr lang="es-ES" sz="1600" baseline="-25000" dirty="0"/>
              <a:t>4</a:t>
            </a:r>
            <a:r>
              <a:rPr lang="es-ES" sz="1600" dirty="0"/>
              <a:t>					</a:t>
            </a:r>
            <a:r>
              <a:rPr lang="es-ES" sz="1600" dirty="0">
                <a:solidFill>
                  <a:srgbClr val="0070C0"/>
                </a:solidFill>
              </a:rPr>
              <a:t>C</a:t>
            </a:r>
            <a:r>
              <a:rPr lang="es-ES" sz="1600" baseline="-25000" dirty="0">
                <a:solidFill>
                  <a:srgbClr val="0070C0"/>
                </a:solidFill>
              </a:rPr>
              <a:t>2</a:t>
            </a:r>
            <a:r>
              <a:rPr lang="es-ES" sz="1600" dirty="0">
                <a:solidFill>
                  <a:srgbClr val="0070C0"/>
                </a:solidFill>
              </a:rPr>
              <a:t>H</a:t>
            </a:r>
            <a:r>
              <a:rPr lang="es-ES" sz="1600" dirty="0"/>
              <a:t> + CH</a:t>
            </a:r>
            <a:r>
              <a:rPr lang="es-ES" sz="1600" baseline="-25000" dirty="0"/>
              <a:t>3</a:t>
            </a:r>
            <a:r>
              <a:rPr lang="es-ES" sz="1600" dirty="0"/>
              <a:t>CCH/CH</a:t>
            </a:r>
            <a:r>
              <a:rPr lang="es-ES" sz="1600" baseline="-25000" dirty="0"/>
              <a:t>2</a:t>
            </a:r>
            <a:r>
              <a:rPr lang="es-ES" sz="1600" dirty="0"/>
              <a:t>CCH</a:t>
            </a:r>
            <a:r>
              <a:rPr lang="es-ES" sz="1600" baseline="-25000" dirty="0"/>
              <a:t>2</a:t>
            </a:r>
            <a:r>
              <a:rPr lang="es-ES" sz="1600" dirty="0"/>
              <a:t>	</a:t>
            </a:r>
          </a:p>
          <a:p>
            <a:r>
              <a:rPr lang="es-ES" sz="1600" dirty="0">
                <a:solidFill>
                  <a:srgbClr val="FF0000"/>
                </a:solidFill>
              </a:rPr>
              <a:t>C</a:t>
            </a:r>
            <a:r>
              <a:rPr lang="es-ES" sz="1600" baseline="-25000" dirty="0">
                <a:solidFill>
                  <a:srgbClr val="FF0000"/>
                </a:solidFill>
              </a:rPr>
              <a:t>2</a:t>
            </a:r>
            <a:r>
              <a:rPr lang="es-ES" sz="1600" dirty="0"/>
              <a:t> + C</a:t>
            </a:r>
            <a:r>
              <a:rPr lang="es-ES" sz="1600" baseline="-25000" dirty="0"/>
              <a:t>2</a:t>
            </a:r>
            <a:r>
              <a:rPr lang="es-ES" sz="1600" dirty="0"/>
              <a:t>H</a:t>
            </a:r>
            <a:r>
              <a:rPr lang="es-ES" sz="1600" baseline="-25000" dirty="0"/>
              <a:t>6</a:t>
            </a:r>
            <a:r>
              <a:rPr lang="es-ES" sz="1600" dirty="0"/>
              <a:t>					</a:t>
            </a:r>
            <a:r>
              <a:rPr lang="es-ES" sz="1600" dirty="0">
                <a:solidFill>
                  <a:srgbClr val="FF0000"/>
                </a:solidFill>
              </a:rPr>
              <a:t>C</a:t>
            </a:r>
            <a:r>
              <a:rPr lang="es-ES" sz="1600" baseline="-25000" dirty="0">
                <a:solidFill>
                  <a:srgbClr val="FF0000"/>
                </a:solidFill>
              </a:rPr>
              <a:t>2</a:t>
            </a:r>
            <a:r>
              <a:rPr lang="es-ES" sz="1600" dirty="0"/>
              <a:t> + CH</a:t>
            </a:r>
            <a:r>
              <a:rPr lang="es-ES" sz="1600" baseline="-25000" dirty="0"/>
              <a:t>2</a:t>
            </a:r>
            <a:r>
              <a:rPr lang="es-ES" sz="1600" dirty="0"/>
              <a:t>CHCH</a:t>
            </a:r>
            <a:r>
              <a:rPr lang="es-ES" sz="1600" baseline="-25000" dirty="0"/>
              <a:t>3</a:t>
            </a:r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Rapid at </a:t>
            </a:r>
            <a:r>
              <a:rPr lang="es-ES" sz="1600" dirty="0" err="1"/>
              <a:t>low</a:t>
            </a:r>
            <a:r>
              <a:rPr lang="es-ES" sz="1600" dirty="0"/>
              <a:t> </a:t>
            </a:r>
            <a:r>
              <a:rPr lang="es-ES" sz="1600" dirty="0" err="1"/>
              <a:t>temperatures</a:t>
            </a:r>
            <a:r>
              <a:rPr lang="es-ES" sz="1600" dirty="0"/>
              <a:t>, </a:t>
            </a:r>
            <a:r>
              <a:rPr lang="es-ES" sz="1600" dirty="0" err="1"/>
              <a:t>but</a:t>
            </a:r>
            <a:r>
              <a:rPr lang="es-ES" sz="1600" dirty="0"/>
              <a:t> </a:t>
            </a:r>
            <a:r>
              <a:rPr lang="es-ES" sz="1600" dirty="0" err="1"/>
              <a:t>uncertainties</a:t>
            </a:r>
            <a:r>
              <a:rPr lang="es-ES" sz="1600" dirty="0"/>
              <a:t> </a:t>
            </a:r>
            <a:r>
              <a:rPr lang="es-ES" sz="1600" dirty="0" err="1"/>
              <a:t>remain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branching</a:t>
            </a:r>
            <a:r>
              <a:rPr lang="es-ES" sz="1600" dirty="0"/>
              <a:t> ratios of </a:t>
            </a:r>
            <a:r>
              <a:rPr lang="es-ES" sz="1600" dirty="0" err="1"/>
              <a:t>different</a:t>
            </a:r>
            <a:r>
              <a:rPr lang="es-ES" sz="1600" dirty="0"/>
              <a:t> </a:t>
            </a:r>
            <a:r>
              <a:rPr lang="es-ES" sz="1600" dirty="0" err="1"/>
              <a:t>isomers</a:t>
            </a:r>
            <a:endParaRPr lang="es-ES" sz="1600" dirty="0"/>
          </a:p>
          <a:p>
            <a:r>
              <a:rPr lang="es-ES" sz="1600" dirty="0" err="1"/>
              <a:t>Allow</a:t>
            </a:r>
            <a:r>
              <a:rPr lang="es-ES" sz="1600" dirty="0"/>
              <a:t> to </a:t>
            </a:r>
            <a:r>
              <a:rPr lang="es-ES" sz="1600" dirty="0" err="1"/>
              <a:t>probe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non-polar precursor </a:t>
            </a:r>
            <a:r>
              <a:rPr lang="es-ES" sz="1600" dirty="0" err="1"/>
              <a:t>allene</a:t>
            </a:r>
            <a:r>
              <a:rPr lang="es-ES" sz="1600" dirty="0"/>
              <a:t> CH</a:t>
            </a:r>
            <a:r>
              <a:rPr lang="es-ES" sz="1600" baseline="-25000" dirty="0"/>
              <a:t>2</a:t>
            </a:r>
            <a:r>
              <a:rPr lang="es-ES" sz="1600" dirty="0"/>
              <a:t>CCH</a:t>
            </a:r>
            <a:r>
              <a:rPr lang="es-ES" sz="1600" baseline="-25000" dirty="0"/>
              <a:t>2</a:t>
            </a:r>
            <a:r>
              <a:rPr lang="es-ES" sz="1600" dirty="0"/>
              <a:t> (</a:t>
            </a:r>
            <a:r>
              <a:rPr lang="es-ES" sz="1600" dirty="0" err="1"/>
              <a:t>predicted</a:t>
            </a:r>
            <a:r>
              <a:rPr lang="es-ES" sz="1600" dirty="0"/>
              <a:t> as </a:t>
            </a:r>
            <a:r>
              <a:rPr lang="es-ES" sz="1600" dirty="0" err="1"/>
              <a:t>abundant</a:t>
            </a:r>
            <a:r>
              <a:rPr lang="es-ES" sz="1600" dirty="0"/>
              <a:t> as CH</a:t>
            </a:r>
            <a:r>
              <a:rPr lang="es-ES" sz="1600" baseline="-25000" dirty="0"/>
              <a:t>3</a:t>
            </a:r>
            <a:r>
              <a:rPr lang="es-ES" sz="1600" dirty="0"/>
              <a:t>CCH)</a:t>
            </a:r>
            <a:endParaRPr lang="es-E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4292216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64BB4D5-7CD7-884F-B3BC-FA05021C3F19}"/>
              </a:ext>
            </a:extLst>
          </p:cNvPr>
          <p:cNvSpPr txBox="1"/>
          <p:nvPr/>
        </p:nvSpPr>
        <p:spPr>
          <a:xfrm>
            <a:off x="3461384" y="251493"/>
            <a:ext cx="1926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/>
              <a:t>Propargyl</a:t>
            </a:r>
            <a:r>
              <a:rPr lang="es-ES" sz="2000" dirty="0"/>
              <a:t> radical</a:t>
            </a:r>
          </a:p>
          <a:p>
            <a:pPr algn="ctr"/>
            <a:r>
              <a:rPr lang="es-ES" sz="2000" dirty="0"/>
              <a:t>CH</a:t>
            </a:r>
            <a:r>
              <a:rPr lang="es-ES" sz="2000" baseline="-25000" dirty="0"/>
              <a:t>2</a:t>
            </a:r>
            <a:r>
              <a:rPr lang="es-ES" sz="2000" dirty="0"/>
              <a:t>CCH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AC56B7-F8D4-BD41-937B-3F8F58F134C2}"/>
              </a:ext>
            </a:extLst>
          </p:cNvPr>
          <p:cNvSpPr txBox="1"/>
          <p:nvPr/>
        </p:nvSpPr>
        <p:spPr>
          <a:xfrm>
            <a:off x="2985806" y="2476301"/>
            <a:ext cx="287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Agúndez</a:t>
            </a:r>
            <a:r>
              <a:rPr lang="es-ES" sz="1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et al (2021), A&amp;A, 647, L10</a:t>
            </a:r>
          </a:p>
          <a:p>
            <a:r>
              <a:rPr lang="es-ES" sz="1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             (2022), A&amp;A, 657, A96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FAAFCB53-810A-EB46-A72D-61A609CD9161}"/>
                  </a:ext>
                </a:extLst>
              </p:cNvPr>
              <p:cNvSpPr txBox="1"/>
              <p:nvPr/>
            </p:nvSpPr>
            <p:spPr>
              <a:xfrm>
                <a:off x="720777" y="3776517"/>
                <a:ext cx="8185479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/>
                  <a:t>One of </a:t>
                </a:r>
                <a:r>
                  <a:rPr lang="es-ES" sz="1600" dirty="0" err="1"/>
                  <a:t>the</a:t>
                </a:r>
                <a:r>
                  <a:rPr lang="es-ES" sz="1600" dirty="0"/>
                  <a:t> </a:t>
                </a:r>
                <a:r>
                  <a:rPr lang="es-ES" sz="1600" dirty="0" err="1"/>
                  <a:t>most</a:t>
                </a:r>
                <a:r>
                  <a:rPr lang="es-ES" sz="1600" dirty="0"/>
                  <a:t> </a:t>
                </a:r>
                <a:r>
                  <a:rPr lang="es-ES" sz="1600" dirty="0" err="1"/>
                  <a:t>abundant</a:t>
                </a:r>
                <a:r>
                  <a:rPr lang="es-ES" sz="1600" dirty="0"/>
                  <a:t> </a:t>
                </a:r>
                <a:r>
                  <a:rPr lang="es-ES" sz="1600" dirty="0" err="1"/>
                  <a:t>radicals</a:t>
                </a:r>
                <a:r>
                  <a:rPr lang="es-ES" sz="1600" dirty="0"/>
                  <a:t> </a:t>
                </a:r>
                <a:r>
                  <a:rPr lang="es-ES" sz="1600" dirty="0" err="1"/>
                  <a:t>ever</a:t>
                </a:r>
                <a:r>
                  <a:rPr lang="es-ES" sz="1600" dirty="0"/>
                  <a:t> </a:t>
                </a:r>
                <a:r>
                  <a:rPr lang="es-ES" sz="1600" dirty="0" err="1"/>
                  <a:t>found</a:t>
                </a:r>
                <a:r>
                  <a:rPr lang="es-ES" sz="1600" dirty="0"/>
                  <a:t>, </a:t>
                </a:r>
                <a:r>
                  <a:rPr lang="es-ES" sz="1600" dirty="0" err="1"/>
                  <a:t>abundance</a:t>
                </a:r>
                <a:r>
                  <a:rPr lang="es-ES" sz="1600" dirty="0"/>
                  <a:t> </a:t>
                </a:r>
                <a:r>
                  <a:rPr lang="es-ES" sz="1600" dirty="0" err="1"/>
                  <a:t>relative</a:t>
                </a:r>
                <a:r>
                  <a:rPr lang="es-ES" sz="1600" dirty="0"/>
                  <a:t> to H</a:t>
                </a:r>
                <a:r>
                  <a:rPr lang="es-ES" sz="1600" baseline="-25000" dirty="0"/>
                  <a:t>2</a:t>
                </a:r>
                <a:r>
                  <a:rPr lang="es-ES" sz="1600" dirty="0"/>
                  <a:t> of 10</a:t>
                </a:r>
                <a:r>
                  <a:rPr lang="es-ES" sz="1600" baseline="30000" dirty="0"/>
                  <a:t>-8</a:t>
                </a:r>
              </a:p>
              <a:p>
                <a:endParaRPr lang="es-ES" sz="1600" dirty="0"/>
              </a:p>
              <a:p>
                <a:r>
                  <a:rPr lang="es-ES" sz="1600" dirty="0" err="1"/>
                  <a:t>Resonance-stabilized</a:t>
                </a:r>
                <a:r>
                  <a:rPr lang="es-ES" sz="1600" dirty="0"/>
                  <a:t> radical </a:t>
                </a:r>
                <a:r>
                  <a:rPr lang="es-ES" sz="1600" dirty="0" err="1"/>
                  <a:t>because</a:t>
                </a:r>
                <a:r>
                  <a:rPr lang="es-ES" sz="1600" dirty="0"/>
                  <a:t> of </a:t>
                </a:r>
                <a:r>
                  <a:rPr lang="es-ES" sz="1600" dirty="0" err="1"/>
                  <a:t>the</a:t>
                </a:r>
                <a:r>
                  <a:rPr lang="es-ES" sz="1600" dirty="0"/>
                  <a:t> </a:t>
                </a:r>
                <a14:m>
                  <m:oMath xmlns:m="http://schemas.openxmlformats.org/officeDocument/2006/math">
                    <m:r>
                      <a:rPr lang="es-E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s-ES" sz="1600" dirty="0"/>
                  <a:t>-</a:t>
                </a:r>
                <a:r>
                  <a:rPr lang="es-ES" sz="1600" dirty="0" err="1"/>
                  <a:t>conjugated</a:t>
                </a:r>
                <a:r>
                  <a:rPr lang="es-ES" sz="1600" dirty="0"/>
                  <a:t> </a:t>
                </a:r>
                <a:r>
                  <a:rPr lang="es-ES" sz="1600" dirty="0" err="1"/>
                  <a:t>system</a:t>
                </a:r>
                <a:r>
                  <a:rPr lang="es-ES" sz="1600" dirty="0"/>
                  <a:t> </a:t>
                </a:r>
                <a:r>
                  <a:rPr lang="es-ES" sz="1600" dirty="0">
                    <a:sym typeface="Wingdings" pitchFamily="2" charset="2"/>
                  </a:rPr>
                  <a:t> </a:t>
                </a:r>
                <a:r>
                  <a:rPr lang="es-ES" sz="1600" dirty="0" err="1">
                    <a:sym typeface="Wingdings" pitchFamily="2" charset="2"/>
                  </a:rPr>
                  <a:t>relatively</a:t>
                </a:r>
                <a:r>
                  <a:rPr lang="es-ES" sz="1600" dirty="0">
                    <a:sym typeface="Wingdings" pitchFamily="2" charset="2"/>
                  </a:rPr>
                  <a:t> </a:t>
                </a:r>
                <a:r>
                  <a:rPr lang="es-ES" sz="1600" dirty="0" err="1">
                    <a:sym typeface="Wingdings" pitchFamily="2" charset="2"/>
                  </a:rPr>
                  <a:t>unreactive</a:t>
                </a:r>
                <a:endParaRPr lang="es-ES" sz="1600" dirty="0"/>
              </a:p>
              <a:p>
                <a:endParaRPr lang="es-ES" sz="1600" dirty="0"/>
              </a:p>
              <a:p>
                <a:r>
                  <a:rPr lang="es-ES" sz="1600" dirty="0" err="1"/>
                  <a:t>Likely</a:t>
                </a:r>
                <a:r>
                  <a:rPr lang="es-ES" sz="1600" dirty="0"/>
                  <a:t> </a:t>
                </a:r>
                <a:r>
                  <a:rPr lang="es-ES" sz="1600" dirty="0" err="1"/>
                  <a:t>playing</a:t>
                </a:r>
                <a:r>
                  <a:rPr lang="es-ES" sz="1600" dirty="0"/>
                  <a:t> </a:t>
                </a:r>
                <a:r>
                  <a:rPr lang="es-ES" sz="1600" dirty="0" err="1"/>
                  <a:t>an</a:t>
                </a:r>
                <a:r>
                  <a:rPr lang="es-ES" sz="1600" dirty="0"/>
                  <a:t> </a:t>
                </a:r>
                <a:r>
                  <a:rPr lang="es-ES" sz="1600" dirty="0" err="1"/>
                  <a:t>important</a:t>
                </a:r>
                <a:r>
                  <a:rPr lang="es-ES" sz="1600" dirty="0"/>
                  <a:t> role in </a:t>
                </a:r>
                <a:r>
                  <a:rPr lang="es-ES" sz="1600" dirty="0" err="1"/>
                  <a:t>the</a:t>
                </a:r>
                <a:r>
                  <a:rPr lang="es-ES" sz="1600" dirty="0"/>
                  <a:t> </a:t>
                </a:r>
                <a:r>
                  <a:rPr lang="es-ES" sz="1600" dirty="0" err="1"/>
                  <a:t>built</a:t>
                </a:r>
                <a:r>
                  <a:rPr lang="es-ES" sz="1600" dirty="0"/>
                  <a:t>-up of </a:t>
                </a:r>
                <a:r>
                  <a:rPr lang="es-ES" sz="1600" dirty="0" err="1"/>
                  <a:t>large</a:t>
                </a:r>
                <a:r>
                  <a:rPr lang="es-ES" sz="1600" dirty="0"/>
                  <a:t> </a:t>
                </a:r>
                <a:r>
                  <a:rPr lang="es-ES" sz="1600" dirty="0" err="1"/>
                  <a:t>organics</a:t>
                </a:r>
                <a:endParaRPr lang="es-ES" sz="1600" dirty="0"/>
              </a:p>
              <a:p>
                <a:endParaRPr lang="es-ES" sz="1600" dirty="0"/>
              </a:p>
              <a:p>
                <a:pPr marL="285750" indent="-285750">
                  <a:buFontTx/>
                  <a:buChar char="-"/>
                </a:pPr>
                <a:r>
                  <a:rPr lang="es-ES" sz="1600">
                    <a:solidFill>
                      <a:srgbClr val="FF0000"/>
                    </a:solidFill>
                  </a:rPr>
                  <a:t>Combustion</a:t>
                </a:r>
                <a:r>
                  <a:rPr lang="es-ES" sz="1600" dirty="0">
                    <a:solidFill>
                      <a:srgbClr val="FF0000"/>
                    </a:solidFill>
                  </a:rPr>
                  <a:t>	CH</a:t>
                </a:r>
                <a:r>
                  <a:rPr lang="es-ES" sz="160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s-ES" sz="1600" dirty="0">
                    <a:solidFill>
                      <a:srgbClr val="FF0000"/>
                    </a:solidFill>
                  </a:rPr>
                  <a:t>CCH + CH</a:t>
                </a:r>
                <a:r>
                  <a:rPr lang="es-ES" sz="160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s-ES" sz="1600" dirty="0">
                    <a:solidFill>
                      <a:srgbClr val="FF0000"/>
                    </a:solidFill>
                  </a:rPr>
                  <a:t>CCH + M </a:t>
                </a:r>
                <a:r>
                  <a:rPr lang="es-ES" sz="1600" dirty="0">
                    <a:solidFill>
                      <a:srgbClr val="FF0000"/>
                    </a:solidFill>
                    <a:sym typeface="Wingdings" pitchFamily="2" charset="2"/>
                  </a:rPr>
                  <a:t> c-C</a:t>
                </a:r>
                <a:r>
                  <a:rPr lang="es-ES" sz="1600" baseline="-25000" dirty="0">
                    <a:solidFill>
                      <a:srgbClr val="FF0000"/>
                    </a:solidFill>
                    <a:sym typeface="Wingdings" pitchFamily="2" charset="2"/>
                  </a:rPr>
                  <a:t>6</a:t>
                </a:r>
                <a:r>
                  <a:rPr lang="es-ES" sz="1600" dirty="0">
                    <a:solidFill>
                      <a:srgbClr val="FF0000"/>
                    </a:solidFill>
                    <a:sym typeface="Wingdings" pitchFamily="2" charset="2"/>
                  </a:rPr>
                  <a:t>H</a:t>
                </a:r>
                <a:r>
                  <a:rPr lang="es-ES" sz="1600" baseline="-25000" dirty="0">
                    <a:solidFill>
                      <a:srgbClr val="FF0000"/>
                    </a:solidFill>
                    <a:sym typeface="Wingdings" pitchFamily="2" charset="2"/>
                  </a:rPr>
                  <a:t>6</a:t>
                </a:r>
                <a:r>
                  <a:rPr lang="es-ES" sz="1600" dirty="0">
                    <a:solidFill>
                      <a:srgbClr val="FF0000"/>
                    </a:solidFill>
                    <a:sym typeface="Wingdings" pitchFamily="2" charset="2"/>
                  </a:rPr>
                  <a:t> + M	</a:t>
                </a:r>
                <a:r>
                  <a:rPr lang="es-ES" sz="1600" dirty="0" err="1">
                    <a:solidFill>
                      <a:srgbClr val="FF0000"/>
                    </a:solidFill>
                    <a:sym typeface="Wingdings" pitchFamily="2" charset="2"/>
                  </a:rPr>
                  <a:t>formation</a:t>
                </a:r>
                <a:r>
                  <a:rPr lang="es-ES" sz="1600" dirty="0">
                    <a:solidFill>
                      <a:srgbClr val="FF0000"/>
                    </a:solidFill>
                    <a:sym typeface="Wingdings" pitchFamily="2" charset="2"/>
                  </a:rPr>
                  <a:t> of </a:t>
                </a:r>
                <a:r>
                  <a:rPr lang="es-ES" sz="1600" dirty="0" err="1">
                    <a:solidFill>
                      <a:srgbClr val="FF0000"/>
                    </a:solidFill>
                    <a:sym typeface="Wingdings" pitchFamily="2" charset="2"/>
                  </a:rPr>
                  <a:t>first</a:t>
                </a:r>
                <a:r>
                  <a:rPr lang="es-ES" sz="1600" dirty="0">
                    <a:solidFill>
                      <a:srgbClr val="FF0000"/>
                    </a:solidFill>
                    <a:sym typeface="Wingdings" pitchFamily="2" charset="2"/>
                  </a:rPr>
                  <a:t> ring</a:t>
                </a:r>
              </a:p>
              <a:p>
                <a:r>
                  <a:rPr lang="es-ES" sz="1400" dirty="0">
                    <a:solidFill>
                      <a:srgbClr val="FF0000"/>
                    </a:solidFill>
                    <a:sym typeface="Wingdings" pitchFamily="2" charset="2"/>
                  </a:rPr>
                  <a:t>       (Miller &amp; </a:t>
                </a:r>
                <a:r>
                  <a:rPr lang="es-ES" sz="1400" dirty="0" err="1">
                    <a:solidFill>
                      <a:srgbClr val="FF0000"/>
                    </a:solidFill>
                    <a:sym typeface="Wingdings" pitchFamily="2" charset="2"/>
                  </a:rPr>
                  <a:t>Melius</a:t>
                </a:r>
                <a:r>
                  <a:rPr lang="es-ES" sz="1400" dirty="0">
                    <a:solidFill>
                      <a:srgbClr val="FF0000"/>
                    </a:solidFill>
                    <a:sym typeface="Wingdings" pitchFamily="2" charset="2"/>
                  </a:rPr>
                  <a:t> 1992, </a:t>
                </a:r>
                <a:r>
                  <a:rPr lang="es-ES" sz="1400" dirty="0" err="1">
                    <a:solidFill>
                      <a:srgbClr val="FF0000"/>
                    </a:solidFill>
                    <a:sym typeface="Wingdings" pitchFamily="2" charset="2"/>
                  </a:rPr>
                  <a:t>Combust</a:t>
                </a:r>
                <a:r>
                  <a:rPr lang="es-ES" sz="1400" dirty="0">
                    <a:solidFill>
                      <a:srgbClr val="FF0000"/>
                    </a:solidFill>
                    <a:sym typeface="Wingdings" pitchFamily="2" charset="2"/>
                  </a:rPr>
                  <a:t>. </a:t>
                </a:r>
                <a:r>
                  <a:rPr lang="es-ES" sz="1400" dirty="0" err="1">
                    <a:solidFill>
                      <a:srgbClr val="FF0000"/>
                    </a:solidFill>
                    <a:sym typeface="Wingdings" pitchFamily="2" charset="2"/>
                  </a:rPr>
                  <a:t>Flame</a:t>
                </a:r>
                <a:r>
                  <a:rPr lang="es-ES" sz="1400" dirty="0">
                    <a:solidFill>
                      <a:srgbClr val="FF0000"/>
                    </a:solidFill>
                    <a:sym typeface="Wingdings" pitchFamily="2" charset="2"/>
                  </a:rPr>
                  <a:t>, 91, 21)</a:t>
                </a:r>
              </a:p>
              <a:p>
                <a:endParaRPr lang="es-ES" sz="1400" dirty="0">
                  <a:solidFill>
                    <a:srgbClr val="FF0000"/>
                  </a:solidFill>
                  <a:sym typeface="Wingdings" pitchFamily="2" charset="2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s-ES" sz="1600" dirty="0" err="1">
                    <a:solidFill>
                      <a:srgbClr val="0070C0"/>
                    </a:solidFill>
                  </a:rPr>
                  <a:t>Interstellar</a:t>
                </a:r>
                <a:r>
                  <a:rPr lang="es-ES" sz="1600" dirty="0">
                    <a:solidFill>
                      <a:srgbClr val="0070C0"/>
                    </a:solidFill>
                  </a:rPr>
                  <a:t>	CH</a:t>
                </a:r>
                <a:r>
                  <a:rPr lang="es-ES" sz="1600" baseline="-25000" dirty="0">
                    <a:solidFill>
                      <a:srgbClr val="0070C0"/>
                    </a:solidFill>
                  </a:rPr>
                  <a:t>2</a:t>
                </a:r>
                <a:r>
                  <a:rPr lang="es-ES" sz="1600" dirty="0">
                    <a:solidFill>
                      <a:srgbClr val="0070C0"/>
                    </a:solidFill>
                  </a:rPr>
                  <a:t>CCH + CH</a:t>
                </a:r>
                <a:r>
                  <a:rPr lang="es-ES" sz="1600" baseline="-25000" dirty="0">
                    <a:solidFill>
                      <a:srgbClr val="0070C0"/>
                    </a:solidFill>
                  </a:rPr>
                  <a:t>2</a:t>
                </a:r>
                <a:r>
                  <a:rPr lang="es-ES" sz="1600" dirty="0">
                    <a:solidFill>
                      <a:srgbClr val="0070C0"/>
                    </a:solidFill>
                  </a:rPr>
                  <a:t>CCH </a:t>
                </a:r>
                <a:r>
                  <a:rPr lang="es-ES" sz="1600" dirty="0">
                    <a:solidFill>
                      <a:srgbClr val="0070C0"/>
                    </a:solidFill>
                    <a:sym typeface="Wingdings" pitchFamily="2" charset="2"/>
                  </a:rPr>
                  <a:t> c-C</a:t>
                </a:r>
                <a:r>
                  <a:rPr lang="es-ES" sz="1600" baseline="-25000" dirty="0">
                    <a:solidFill>
                      <a:srgbClr val="0070C0"/>
                    </a:solidFill>
                    <a:sym typeface="Wingdings" pitchFamily="2" charset="2"/>
                  </a:rPr>
                  <a:t>6</a:t>
                </a:r>
                <a:r>
                  <a:rPr lang="es-ES" sz="1600" dirty="0">
                    <a:solidFill>
                      <a:srgbClr val="0070C0"/>
                    </a:solidFill>
                    <a:sym typeface="Wingdings" pitchFamily="2" charset="2"/>
                  </a:rPr>
                  <a:t>H</a:t>
                </a:r>
                <a:r>
                  <a:rPr lang="es-ES" sz="1600" baseline="-25000" dirty="0">
                    <a:solidFill>
                      <a:srgbClr val="0070C0"/>
                    </a:solidFill>
                    <a:sym typeface="Wingdings" pitchFamily="2" charset="2"/>
                  </a:rPr>
                  <a:t>5</a:t>
                </a:r>
                <a:r>
                  <a:rPr lang="es-ES" sz="1600" dirty="0">
                    <a:solidFill>
                      <a:srgbClr val="0070C0"/>
                    </a:solidFill>
                    <a:sym typeface="Wingdings" pitchFamily="2" charset="2"/>
                  </a:rPr>
                  <a:t>		can </a:t>
                </a:r>
                <a:r>
                  <a:rPr lang="es-ES" sz="1600" dirty="0" err="1">
                    <a:solidFill>
                      <a:srgbClr val="0070C0"/>
                    </a:solidFill>
                    <a:sym typeface="Wingdings" pitchFamily="2" charset="2"/>
                  </a:rPr>
                  <a:t>form</a:t>
                </a:r>
                <a:r>
                  <a:rPr lang="es-ES" sz="1600" dirty="0">
                    <a:solidFill>
                      <a:srgbClr val="0070C0"/>
                    </a:solidFill>
                    <a:sym typeface="Wingdings" pitchFamily="2" charset="2"/>
                  </a:rPr>
                  <a:t> </a:t>
                </a:r>
                <a:r>
                  <a:rPr lang="es-ES" sz="1600" dirty="0" err="1">
                    <a:solidFill>
                      <a:srgbClr val="0070C0"/>
                    </a:solidFill>
                    <a:sym typeface="Wingdings" pitchFamily="2" charset="2"/>
                  </a:rPr>
                  <a:t>phenyl</a:t>
                </a:r>
                <a:r>
                  <a:rPr lang="es-ES" sz="1600" dirty="0">
                    <a:solidFill>
                      <a:srgbClr val="0070C0"/>
                    </a:solidFill>
                    <a:sym typeface="Wingdings" pitchFamily="2" charset="2"/>
                  </a:rPr>
                  <a:t> radical</a:t>
                </a:r>
              </a:p>
              <a:p>
                <a:r>
                  <a:rPr lang="es-ES" sz="1400" dirty="0">
                    <a:solidFill>
                      <a:srgbClr val="0070C0"/>
                    </a:solidFill>
                    <a:sym typeface="Wingdings" pitchFamily="2" charset="2"/>
                  </a:rPr>
                  <a:t>        (</a:t>
                </a:r>
                <a:r>
                  <a:rPr lang="es-ES" sz="1400" dirty="0" err="1">
                    <a:solidFill>
                      <a:srgbClr val="0070C0"/>
                    </a:solidFill>
                    <a:sym typeface="Wingdings" pitchFamily="2" charset="2"/>
                  </a:rPr>
                  <a:t>Zhao</a:t>
                </a:r>
                <a:r>
                  <a:rPr lang="es-ES" sz="1400" dirty="0">
                    <a:solidFill>
                      <a:srgbClr val="0070C0"/>
                    </a:solidFill>
                    <a:sym typeface="Wingdings" pitchFamily="2" charset="2"/>
                  </a:rPr>
                  <a:t> et al 2021, </a:t>
                </a:r>
                <a:r>
                  <a:rPr lang="es-ES" sz="1400" dirty="0" err="1">
                    <a:solidFill>
                      <a:srgbClr val="0070C0"/>
                    </a:solidFill>
                    <a:sym typeface="Wingdings" pitchFamily="2" charset="2"/>
                  </a:rPr>
                  <a:t>Sci</a:t>
                </a:r>
                <a:r>
                  <a:rPr lang="es-ES" sz="1400" dirty="0">
                    <a:solidFill>
                      <a:srgbClr val="0070C0"/>
                    </a:solidFill>
                    <a:sym typeface="Wingdings" pitchFamily="2" charset="2"/>
                  </a:rPr>
                  <a:t>. </a:t>
                </a:r>
                <a:r>
                  <a:rPr lang="es-ES" sz="1400" dirty="0" err="1">
                    <a:solidFill>
                      <a:srgbClr val="0070C0"/>
                    </a:solidFill>
                    <a:sym typeface="Wingdings" pitchFamily="2" charset="2"/>
                  </a:rPr>
                  <a:t>Advances</a:t>
                </a:r>
                <a:r>
                  <a:rPr lang="es-ES" sz="1400" dirty="0">
                    <a:solidFill>
                      <a:srgbClr val="0070C0"/>
                    </a:solidFill>
                    <a:sym typeface="Wingdings" pitchFamily="2" charset="2"/>
                  </a:rPr>
                  <a:t>, 7, 360)</a:t>
                </a:r>
                <a:endParaRPr lang="es-E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FAAFCB53-810A-EB46-A72D-61A609CD9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77" y="3776517"/>
                <a:ext cx="8185479" cy="2708434"/>
              </a:xfrm>
              <a:prstGeom prst="rect">
                <a:avLst/>
              </a:prstGeom>
              <a:blipFill>
                <a:blip r:embed="rId2"/>
                <a:stretch>
                  <a:fillRect l="-465" b="-93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n 1">
            <a:extLst>
              <a:ext uri="{FF2B5EF4-FFF2-40B4-BE49-F238E27FC236}">
                <a16:creationId xmlns:a16="http://schemas.microsoft.com/office/drawing/2014/main" id="{3B79CDC1-64C9-B943-B830-59A5CE730C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916" r="72400" b="35129"/>
          <a:stretch/>
        </p:blipFill>
        <p:spPr>
          <a:xfrm>
            <a:off x="2985806" y="1055102"/>
            <a:ext cx="2960712" cy="146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55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64BB4D5-7CD7-884F-B3BC-FA05021C3F19}"/>
              </a:ext>
            </a:extLst>
          </p:cNvPr>
          <p:cNvSpPr txBox="1"/>
          <p:nvPr/>
        </p:nvSpPr>
        <p:spPr>
          <a:xfrm>
            <a:off x="2354872" y="132621"/>
            <a:ext cx="4139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big</a:t>
            </a:r>
            <a:r>
              <a:rPr lang="es-ES" sz="2000" dirty="0"/>
              <a:t> (</a:t>
            </a:r>
            <a:r>
              <a:rPr lang="es-ES" sz="2000" dirty="0" err="1"/>
              <a:t>aromatic</a:t>
            </a:r>
            <a:r>
              <a:rPr lang="es-ES" sz="2000" dirty="0"/>
              <a:t>) </a:t>
            </a:r>
            <a:r>
              <a:rPr lang="es-ES" sz="2000" dirty="0" err="1"/>
              <a:t>hydrocarbon</a:t>
            </a:r>
            <a:r>
              <a:rPr lang="es-ES" sz="2000" dirty="0"/>
              <a:t> </a:t>
            </a:r>
            <a:r>
              <a:rPr lang="es-ES" sz="2000" dirty="0" err="1"/>
              <a:t>cycles</a:t>
            </a:r>
            <a:endParaRPr lang="es-ES" sz="2000" dirty="0"/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9625ECD1-4330-654C-ADC1-E3490C13E477}"/>
              </a:ext>
            </a:extLst>
          </p:cNvPr>
          <p:cNvGrpSpPr/>
          <p:nvPr/>
        </p:nvGrpSpPr>
        <p:grpSpPr>
          <a:xfrm>
            <a:off x="217335" y="637684"/>
            <a:ext cx="5493812" cy="3143566"/>
            <a:chOff x="89319" y="637684"/>
            <a:chExt cx="5493812" cy="314356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DD73E5BF-1223-C24A-8CDC-46CA1DFC2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9070"/>
            <a:stretch/>
          </p:blipFill>
          <p:spPr>
            <a:xfrm>
              <a:off x="405880" y="1236171"/>
              <a:ext cx="835359" cy="1808781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7A5FB21-4BF1-C04B-831A-7F4D4B050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911" r="44063"/>
            <a:stretch/>
          </p:blipFill>
          <p:spPr>
            <a:xfrm>
              <a:off x="1449324" y="1236171"/>
              <a:ext cx="1148374" cy="1808781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66B6DE3-3E60-AF4F-8141-2B12D65E5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822" r="66801"/>
            <a:stretch/>
          </p:blipFill>
          <p:spPr>
            <a:xfrm>
              <a:off x="4162242" y="1236171"/>
              <a:ext cx="1098804" cy="1808781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6483A15-3423-B145-8892-61418CC9C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911" r="44063"/>
            <a:stretch/>
          </p:blipFill>
          <p:spPr>
            <a:xfrm>
              <a:off x="2805783" y="1236171"/>
              <a:ext cx="1148374" cy="1808781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8341341-B072-5F45-A8E7-2F74B848A85B}"/>
                </a:ext>
              </a:extLst>
            </p:cNvPr>
            <p:cNvSpPr txBox="1"/>
            <p:nvPr/>
          </p:nvSpPr>
          <p:spPr>
            <a:xfrm>
              <a:off x="3487564" y="1032060"/>
              <a:ext cx="322524" cy="338554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Candara" panose="020E0502030303020204" pitchFamily="34" charset="0"/>
                </a:rPr>
                <a:t>N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8D64810-FAB3-1E45-AD9B-9FF8C5356446}"/>
                </a:ext>
              </a:extLst>
            </p:cNvPr>
            <p:cNvSpPr/>
            <p:nvPr/>
          </p:nvSpPr>
          <p:spPr>
            <a:xfrm>
              <a:off x="182880" y="1032060"/>
              <a:ext cx="5151318" cy="217748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740A6F75-EA5A-7D40-BBCD-227228D2C33B}"/>
                </a:ext>
              </a:extLst>
            </p:cNvPr>
            <p:cNvSpPr txBox="1"/>
            <p:nvPr/>
          </p:nvSpPr>
          <p:spPr>
            <a:xfrm>
              <a:off x="182880" y="637684"/>
              <a:ext cx="37968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>
                  <a:solidFill>
                    <a:srgbClr val="FF0000"/>
                  </a:solidFill>
                  <a:latin typeface="American Typewriter" panose="02090604020004020304" pitchFamily="18" charset="77"/>
                  <a:cs typeface="Al Tarikh" pitchFamily="2" charset="-78"/>
                </a:rPr>
                <a:t>Cyclopentadiene</a:t>
              </a:r>
              <a:r>
                <a:rPr lang="es-ES" dirty="0">
                  <a:solidFill>
                    <a:srgbClr val="FF0000"/>
                  </a:solidFill>
                  <a:latin typeface="American Typewriter" panose="02090604020004020304" pitchFamily="18" charset="77"/>
                  <a:cs typeface="Al Tarikh" pitchFamily="2" charset="-78"/>
                </a:rPr>
                <a:t> and </a:t>
              </a:r>
              <a:r>
                <a:rPr lang="es-ES" dirty="0" err="1">
                  <a:solidFill>
                    <a:srgbClr val="FF0000"/>
                  </a:solidFill>
                  <a:latin typeface="American Typewriter" panose="02090604020004020304" pitchFamily="18" charset="77"/>
                  <a:cs typeface="Al Tarikh" pitchFamily="2" charset="-78"/>
                </a:rPr>
                <a:t>derivatives</a:t>
              </a:r>
              <a:endParaRPr lang="es-ES" dirty="0">
                <a:solidFill>
                  <a:srgbClr val="FF0000"/>
                </a:solidFill>
                <a:latin typeface="American Typewriter" panose="02090604020004020304" pitchFamily="18" charset="77"/>
                <a:cs typeface="Al Tarikh" pitchFamily="2" charset="-78"/>
              </a:endParaRPr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49D915B0-F67A-254D-949F-873BC3BCF9DF}"/>
                </a:ext>
              </a:extLst>
            </p:cNvPr>
            <p:cNvSpPr txBox="1"/>
            <p:nvPr/>
          </p:nvSpPr>
          <p:spPr>
            <a:xfrm>
              <a:off x="89319" y="3227252"/>
              <a:ext cx="549381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Cernicharo</a:t>
              </a:r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 et al A&amp;A, (2021, 649, L15; 2021, 655, L21; 2022, 663, L9)</a:t>
              </a:r>
            </a:p>
            <a:p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McCarthy et al (2021), </a:t>
              </a:r>
              <a:r>
                <a:rPr lang="es-ES" sz="10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Nat</a:t>
              </a:r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 </a:t>
              </a:r>
              <a:r>
                <a:rPr lang="es-ES" sz="10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Astron</a:t>
              </a:r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, 5, 176</a:t>
              </a:r>
            </a:p>
            <a:p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Lee et al (2021), </a:t>
              </a:r>
              <a:r>
                <a:rPr lang="es-ES" sz="10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ApJ</a:t>
              </a:r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, 910, L2</a:t>
              </a: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4458E10B-AE8E-1644-9902-FD5906A731A6}"/>
              </a:ext>
            </a:extLst>
          </p:cNvPr>
          <p:cNvGrpSpPr/>
          <p:nvPr/>
        </p:nvGrpSpPr>
        <p:grpSpPr>
          <a:xfrm>
            <a:off x="5733286" y="637684"/>
            <a:ext cx="3185487" cy="2998942"/>
            <a:chOff x="5605270" y="637684"/>
            <a:chExt cx="3185487" cy="2998942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A90326CA-631E-4940-905A-743FA3F21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0354" b="16051"/>
            <a:stretch/>
          </p:blipFill>
          <p:spPr>
            <a:xfrm>
              <a:off x="6015979" y="1052059"/>
              <a:ext cx="946386" cy="1992893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4863D5B0-880D-9A4E-9D22-2C88DAAC5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0354" b="16051"/>
            <a:stretch/>
          </p:blipFill>
          <p:spPr>
            <a:xfrm>
              <a:off x="7530835" y="1052059"/>
              <a:ext cx="946386" cy="1992893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5160998-E897-2240-BA32-17901716C252}"/>
                </a:ext>
              </a:extLst>
            </p:cNvPr>
            <p:cNvSpPr txBox="1"/>
            <p:nvPr/>
          </p:nvSpPr>
          <p:spPr>
            <a:xfrm>
              <a:off x="6357105" y="1403916"/>
              <a:ext cx="434734" cy="338554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Candara" panose="020E0502030303020204" pitchFamily="34" charset="0"/>
                </a:rPr>
                <a:t>CN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E328422-12FE-5048-9FCC-78963AD7470D}"/>
                </a:ext>
              </a:extLst>
            </p:cNvPr>
            <p:cNvSpPr txBox="1"/>
            <p:nvPr/>
          </p:nvSpPr>
          <p:spPr>
            <a:xfrm>
              <a:off x="7858567" y="1403916"/>
              <a:ext cx="542136" cy="338554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Candara" panose="020E0502030303020204" pitchFamily="34" charset="0"/>
                </a:rPr>
                <a:t>CCH</a:t>
              </a: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895CD03A-04AD-0A4D-A953-5459325B7BBE}"/>
                </a:ext>
              </a:extLst>
            </p:cNvPr>
            <p:cNvSpPr/>
            <p:nvPr/>
          </p:nvSpPr>
          <p:spPr>
            <a:xfrm>
              <a:off x="5696711" y="1052059"/>
              <a:ext cx="3079429" cy="2177484"/>
            </a:xfrm>
            <a:prstGeom prst="rect">
              <a:avLst/>
            </a:prstGeom>
            <a:noFill/>
            <a:ln w="254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62E636E1-B587-914A-AF82-153A0AB9C2DA}"/>
                </a:ext>
              </a:extLst>
            </p:cNvPr>
            <p:cNvSpPr txBox="1"/>
            <p:nvPr/>
          </p:nvSpPr>
          <p:spPr>
            <a:xfrm>
              <a:off x="5696710" y="637684"/>
              <a:ext cx="2494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>
                  <a:solidFill>
                    <a:srgbClr val="FF40FF"/>
                  </a:solidFill>
                  <a:latin typeface="American Typewriter" panose="02090604020004020304" pitchFamily="18" charset="77"/>
                  <a:cs typeface="Al Tarikh" pitchFamily="2" charset="-78"/>
                </a:rPr>
                <a:t>Benzene</a:t>
              </a:r>
              <a:r>
                <a:rPr lang="es-ES" dirty="0">
                  <a:solidFill>
                    <a:srgbClr val="FF40FF"/>
                  </a:solidFill>
                  <a:latin typeface="American Typewriter" panose="02090604020004020304" pitchFamily="18" charset="77"/>
                  <a:cs typeface="Al Tarikh" pitchFamily="2" charset="-78"/>
                </a:rPr>
                <a:t> </a:t>
              </a:r>
              <a:r>
                <a:rPr lang="es-ES" dirty="0" err="1">
                  <a:solidFill>
                    <a:srgbClr val="FF40FF"/>
                  </a:solidFill>
                  <a:latin typeface="American Typewriter" panose="02090604020004020304" pitchFamily="18" charset="77"/>
                  <a:cs typeface="Al Tarikh" pitchFamily="2" charset="-78"/>
                </a:rPr>
                <a:t>derivatives</a:t>
              </a:r>
              <a:endParaRPr lang="es-ES" dirty="0">
                <a:solidFill>
                  <a:srgbClr val="FF40FF"/>
                </a:solidFill>
                <a:latin typeface="American Typewriter" panose="02090604020004020304" pitchFamily="18" charset="77"/>
                <a:cs typeface="Al Tarikh" pitchFamily="2" charset="-78"/>
              </a:endParaRP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03AA404E-489B-0147-8C9F-B7B2979C8E5C}"/>
                </a:ext>
              </a:extLst>
            </p:cNvPr>
            <p:cNvSpPr txBox="1"/>
            <p:nvPr/>
          </p:nvSpPr>
          <p:spPr>
            <a:xfrm>
              <a:off x="5605270" y="3236516"/>
              <a:ext cx="31854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McGuire</a:t>
              </a:r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 et al (2018), </a:t>
              </a:r>
              <a:r>
                <a:rPr lang="es-ES" sz="10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Science</a:t>
              </a:r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, 359, 202</a:t>
              </a:r>
            </a:p>
            <a:p>
              <a:r>
                <a:rPr lang="es-ES" sz="10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Cernicharo</a:t>
              </a:r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 et al (2021), A&amp;A, 655, L21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24424572-0A8A-AD47-A705-6F2307DDC2E6}"/>
              </a:ext>
            </a:extLst>
          </p:cNvPr>
          <p:cNvGrpSpPr/>
          <p:nvPr/>
        </p:nvGrpSpPr>
        <p:grpSpPr>
          <a:xfrm>
            <a:off x="205975" y="3858926"/>
            <a:ext cx="5256239" cy="2975109"/>
            <a:chOff x="77959" y="3858926"/>
            <a:chExt cx="5256239" cy="2975109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1362428-5737-0D4F-B1A9-ECA80B9C8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80" y="4767420"/>
              <a:ext cx="4854437" cy="1248284"/>
            </a:xfrm>
            <a:prstGeom prst="rect">
              <a:avLst/>
            </a:prstGeom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333C1A6E-4317-3943-B5D0-69900452902B}"/>
                </a:ext>
              </a:extLst>
            </p:cNvPr>
            <p:cNvSpPr/>
            <p:nvPr/>
          </p:nvSpPr>
          <p:spPr>
            <a:xfrm>
              <a:off x="2861441" y="4698323"/>
              <a:ext cx="232834" cy="20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7A407812-326A-1040-8CEB-7693AC707D04}"/>
                </a:ext>
              </a:extLst>
            </p:cNvPr>
            <p:cNvSpPr/>
            <p:nvPr/>
          </p:nvSpPr>
          <p:spPr>
            <a:xfrm>
              <a:off x="3716545" y="4802039"/>
              <a:ext cx="232834" cy="20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CCB6C5EC-8149-994E-BFE6-80B57018A2E7}"/>
                </a:ext>
              </a:extLst>
            </p:cNvPr>
            <p:cNvSpPr/>
            <p:nvPr/>
          </p:nvSpPr>
          <p:spPr>
            <a:xfrm>
              <a:off x="4089641" y="5153405"/>
              <a:ext cx="232834" cy="20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C311AB6F-8E93-D449-B230-37B85E842FE7}"/>
                </a:ext>
              </a:extLst>
            </p:cNvPr>
            <p:cNvSpPr/>
            <p:nvPr/>
          </p:nvSpPr>
          <p:spPr>
            <a:xfrm>
              <a:off x="3716545" y="5790583"/>
              <a:ext cx="232834" cy="20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672F6728-5A4E-0F4A-9E6C-0B1ABFB539E4}"/>
                </a:ext>
              </a:extLst>
            </p:cNvPr>
            <p:cNvSpPr/>
            <p:nvPr/>
          </p:nvSpPr>
          <p:spPr>
            <a:xfrm>
              <a:off x="2861441" y="5891633"/>
              <a:ext cx="232834" cy="20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2FF101EA-FE4B-A84A-9AFF-9E0432DB8CC8}"/>
                </a:ext>
              </a:extLst>
            </p:cNvPr>
            <p:cNvSpPr/>
            <p:nvPr/>
          </p:nvSpPr>
          <p:spPr>
            <a:xfrm>
              <a:off x="2315341" y="5544499"/>
              <a:ext cx="232834" cy="20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33B08EAC-7C1E-E343-8B50-A346A4D983A6}"/>
                </a:ext>
              </a:extLst>
            </p:cNvPr>
            <p:cNvSpPr/>
            <p:nvPr/>
          </p:nvSpPr>
          <p:spPr>
            <a:xfrm>
              <a:off x="2324485" y="4674914"/>
              <a:ext cx="232834" cy="584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7728A634-6D9D-9940-A001-B4EC464EB8ED}"/>
                </a:ext>
              </a:extLst>
            </p:cNvPr>
            <p:cNvSpPr/>
            <p:nvPr/>
          </p:nvSpPr>
          <p:spPr>
            <a:xfrm>
              <a:off x="148609" y="4695919"/>
              <a:ext cx="232834" cy="584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B5F5DA9E-49AC-C145-A6D6-9A5FDB561CCE}"/>
                </a:ext>
              </a:extLst>
            </p:cNvPr>
            <p:cNvSpPr/>
            <p:nvPr/>
          </p:nvSpPr>
          <p:spPr>
            <a:xfrm>
              <a:off x="140547" y="5553592"/>
              <a:ext cx="232834" cy="20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C0CB6A91-2B11-3845-BF1D-C0FDC5591B61}"/>
                </a:ext>
              </a:extLst>
            </p:cNvPr>
            <p:cNvSpPr/>
            <p:nvPr/>
          </p:nvSpPr>
          <p:spPr>
            <a:xfrm>
              <a:off x="685565" y="5877368"/>
              <a:ext cx="232834" cy="20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3B9A0BB7-21CC-7F43-B61C-603395CB3E3B}"/>
                </a:ext>
              </a:extLst>
            </p:cNvPr>
            <p:cNvSpPr/>
            <p:nvPr/>
          </p:nvSpPr>
          <p:spPr>
            <a:xfrm>
              <a:off x="1494131" y="5790583"/>
              <a:ext cx="232834" cy="20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D55CAFA3-6B07-B04E-8898-E05D928ADB07}"/>
                </a:ext>
              </a:extLst>
            </p:cNvPr>
            <p:cNvSpPr/>
            <p:nvPr/>
          </p:nvSpPr>
          <p:spPr>
            <a:xfrm>
              <a:off x="1899194" y="5332833"/>
              <a:ext cx="232834" cy="20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BEBF1E9B-5B53-5540-8B76-A559AE020E27}"/>
                </a:ext>
              </a:extLst>
            </p:cNvPr>
            <p:cNvSpPr/>
            <p:nvPr/>
          </p:nvSpPr>
          <p:spPr>
            <a:xfrm>
              <a:off x="1540669" y="4796011"/>
              <a:ext cx="232834" cy="20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1573AE98-C48B-6B45-85E2-BF0317E0A72B}"/>
                </a:ext>
              </a:extLst>
            </p:cNvPr>
            <p:cNvSpPr/>
            <p:nvPr/>
          </p:nvSpPr>
          <p:spPr>
            <a:xfrm>
              <a:off x="687709" y="4692294"/>
              <a:ext cx="232834" cy="20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B3C33C58-9C70-EF42-9FEB-55F2A6BE453C}"/>
                </a:ext>
              </a:extLst>
            </p:cNvPr>
            <p:cNvSpPr/>
            <p:nvPr/>
          </p:nvSpPr>
          <p:spPr>
            <a:xfrm>
              <a:off x="182880" y="4244091"/>
              <a:ext cx="5151318" cy="2177484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B050"/>
                </a:solidFill>
              </a:endParaRP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735D19AB-9280-FA43-AC75-A1E2061F02EC}"/>
                </a:ext>
              </a:extLst>
            </p:cNvPr>
            <p:cNvSpPr txBox="1"/>
            <p:nvPr/>
          </p:nvSpPr>
          <p:spPr>
            <a:xfrm>
              <a:off x="182880" y="3858926"/>
              <a:ext cx="3113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>
                  <a:solidFill>
                    <a:srgbClr val="00B050"/>
                  </a:solidFill>
                  <a:latin typeface="American Typewriter" panose="02090604020004020304" pitchFamily="18" charset="77"/>
                  <a:cs typeface="Al Tarikh" pitchFamily="2" charset="-78"/>
                </a:rPr>
                <a:t>Indene</a:t>
              </a:r>
              <a:r>
                <a:rPr lang="es-ES" dirty="0">
                  <a:solidFill>
                    <a:srgbClr val="00B050"/>
                  </a:solidFill>
                  <a:latin typeface="American Typewriter" panose="02090604020004020304" pitchFamily="18" charset="77"/>
                  <a:cs typeface="Al Tarikh" pitchFamily="2" charset="-78"/>
                </a:rPr>
                <a:t> and CN </a:t>
              </a:r>
              <a:r>
                <a:rPr lang="es-ES" dirty="0" err="1">
                  <a:solidFill>
                    <a:srgbClr val="00B050"/>
                  </a:solidFill>
                  <a:latin typeface="American Typewriter" panose="02090604020004020304" pitchFamily="18" charset="77"/>
                  <a:cs typeface="Al Tarikh" pitchFamily="2" charset="-78"/>
                </a:rPr>
                <a:t>derivative</a:t>
              </a:r>
              <a:endParaRPr lang="es-ES" dirty="0">
                <a:solidFill>
                  <a:srgbClr val="00B050"/>
                </a:solidFill>
                <a:latin typeface="American Typewriter" panose="02090604020004020304" pitchFamily="18" charset="77"/>
                <a:cs typeface="Al Tarikh" pitchFamily="2" charset="-78"/>
              </a:endParaRP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18752E5F-A2BE-D34D-BDF6-90B8549B145E}"/>
                </a:ext>
              </a:extLst>
            </p:cNvPr>
            <p:cNvSpPr txBox="1"/>
            <p:nvPr/>
          </p:nvSpPr>
          <p:spPr>
            <a:xfrm>
              <a:off x="77959" y="6433925"/>
              <a:ext cx="3108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Cernicharo</a:t>
              </a:r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 et al (2021), A&amp;A, 649, L15</a:t>
              </a:r>
            </a:p>
            <a:p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Sita et al (2022), </a:t>
              </a:r>
              <a:r>
                <a:rPr lang="es-ES" sz="10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ApJ</a:t>
              </a:r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, 938, L12</a:t>
              </a:r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36C35943-C31D-2747-B9CA-21FFC1D2030D}"/>
              </a:ext>
            </a:extLst>
          </p:cNvPr>
          <p:cNvGrpSpPr/>
          <p:nvPr/>
        </p:nvGrpSpPr>
        <p:grpSpPr>
          <a:xfrm>
            <a:off x="5738579" y="3858926"/>
            <a:ext cx="3262432" cy="2827157"/>
            <a:chOff x="5610563" y="3858926"/>
            <a:chExt cx="3262432" cy="2827157"/>
          </a:xfrm>
        </p:grpSpPr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60532244-BD81-0C49-B338-A1DEA2BF0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0447" y="4323183"/>
              <a:ext cx="1694354" cy="2019299"/>
            </a:xfrm>
            <a:prstGeom prst="rect">
              <a:avLst/>
            </a:prstGeom>
          </p:spPr>
        </p:pic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A131834E-0E8F-3A4F-85FC-130736CEF3EC}"/>
                </a:ext>
              </a:extLst>
            </p:cNvPr>
            <p:cNvSpPr/>
            <p:nvPr/>
          </p:nvSpPr>
          <p:spPr>
            <a:xfrm>
              <a:off x="5696710" y="4244091"/>
              <a:ext cx="3079429" cy="2177484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2F67BA62-B8B3-5745-8E47-B145B4AFB208}"/>
                </a:ext>
              </a:extLst>
            </p:cNvPr>
            <p:cNvSpPr txBox="1"/>
            <p:nvPr/>
          </p:nvSpPr>
          <p:spPr>
            <a:xfrm>
              <a:off x="5679111" y="3858926"/>
              <a:ext cx="3144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>
                  <a:solidFill>
                    <a:srgbClr val="0070C0"/>
                  </a:solidFill>
                  <a:latin typeface="American Typewriter" panose="02090604020004020304" pitchFamily="18" charset="77"/>
                  <a:cs typeface="Al Tarikh" pitchFamily="2" charset="-78"/>
                </a:rPr>
                <a:t>Naphtalene</a:t>
              </a:r>
              <a:r>
                <a:rPr lang="es-ES" dirty="0">
                  <a:solidFill>
                    <a:srgbClr val="0070C0"/>
                  </a:solidFill>
                  <a:latin typeface="American Typewriter" panose="02090604020004020304" pitchFamily="18" charset="77"/>
                  <a:cs typeface="Al Tarikh" pitchFamily="2" charset="-78"/>
                </a:rPr>
                <a:t> CN </a:t>
              </a:r>
              <a:r>
                <a:rPr lang="es-ES" dirty="0" err="1">
                  <a:solidFill>
                    <a:srgbClr val="0070C0"/>
                  </a:solidFill>
                  <a:latin typeface="American Typewriter" panose="02090604020004020304" pitchFamily="18" charset="77"/>
                  <a:cs typeface="Al Tarikh" pitchFamily="2" charset="-78"/>
                </a:rPr>
                <a:t>derivative</a:t>
              </a:r>
              <a:endParaRPr lang="es-ES" dirty="0">
                <a:solidFill>
                  <a:srgbClr val="0070C0"/>
                </a:solidFill>
                <a:latin typeface="American Typewriter" panose="02090604020004020304" pitchFamily="18" charset="77"/>
                <a:cs typeface="Al Tarikh" pitchFamily="2" charset="-78"/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F784F1D1-0F57-F047-852A-7726B2A92A12}"/>
                </a:ext>
              </a:extLst>
            </p:cNvPr>
            <p:cNvSpPr txBox="1"/>
            <p:nvPr/>
          </p:nvSpPr>
          <p:spPr>
            <a:xfrm>
              <a:off x="5610563" y="6439862"/>
              <a:ext cx="32624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McGuire</a:t>
              </a:r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 et al (2021), </a:t>
              </a:r>
              <a:r>
                <a:rPr lang="es-ES" sz="1000" dirty="0" err="1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Science</a:t>
              </a:r>
              <a:r>
                <a:rPr lang="es-ES" sz="1000" dirty="0">
                  <a:latin typeface="Ayuthaya" pitchFamily="2" charset="-34"/>
                  <a:ea typeface="Ayuthaya" pitchFamily="2" charset="-34"/>
                  <a:cs typeface="Ayuthaya" pitchFamily="2" charset="-34"/>
                </a:rPr>
                <a:t>, 371, 1265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775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73B80D8-B0F1-704F-A154-E847AA706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3" y="1314334"/>
            <a:ext cx="7714054" cy="532421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9A996F3-84BF-2249-AEC4-05300CAC13B0}"/>
              </a:ext>
            </a:extLst>
          </p:cNvPr>
          <p:cNvSpPr txBox="1"/>
          <p:nvPr/>
        </p:nvSpPr>
        <p:spPr>
          <a:xfrm>
            <a:off x="2114812" y="224061"/>
            <a:ext cx="491089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/>
              <a:t>How</a:t>
            </a:r>
            <a:r>
              <a:rPr lang="es-ES" sz="2000" dirty="0"/>
              <a:t> are </a:t>
            </a:r>
            <a:r>
              <a:rPr lang="es-ES" sz="2000" dirty="0" err="1"/>
              <a:t>these</a:t>
            </a:r>
            <a:r>
              <a:rPr lang="es-ES" sz="2000" dirty="0"/>
              <a:t> </a:t>
            </a:r>
            <a:r>
              <a:rPr lang="es-ES" sz="2000" dirty="0" err="1"/>
              <a:t>big</a:t>
            </a:r>
            <a:r>
              <a:rPr lang="es-ES" sz="2000" dirty="0"/>
              <a:t> (</a:t>
            </a:r>
            <a:r>
              <a:rPr lang="es-ES" sz="2000" dirty="0" err="1"/>
              <a:t>aromatic</a:t>
            </a:r>
            <a:r>
              <a:rPr lang="es-ES" sz="2000" dirty="0"/>
              <a:t>) </a:t>
            </a:r>
            <a:r>
              <a:rPr lang="es-ES" sz="2000" dirty="0" err="1"/>
              <a:t>cycles</a:t>
            </a:r>
            <a:r>
              <a:rPr lang="es-ES" sz="2000" dirty="0"/>
              <a:t> </a:t>
            </a:r>
            <a:r>
              <a:rPr lang="es-ES" sz="2000" dirty="0" err="1"/>
              <a:t>formed</a:t>
            </a:r>
            <a:r>
              <a:rPr lang="es-ES" sz="2000" dirty="0"/>
              <a:t>?</a:t>
            </a:r>
          </a:p>
          <a:p>
            <a:pPr algn="ctr"/>
            <a:endParaRPr lang="es-ES" sz="2000" dirty="0"/>
          </a:p>
          <a:p>
            <a:pPr algn="ctr"/>
            <a:r>
              <a:rPr lang="es-ES" sz="1600" dirty="0" err="1"/>
              <a:t>Bottom</a:t>
            </a:r>
            <a:r>
              <a:rPr lang="es-ES" sz="1600" dirty="0"/>
              <a:t>-up </a:t>
            </a:r>
            <a:r>
              <a:rPr lang="es-ES" sz="1600" dirty="0" err="1"/>
              <a:t>mechanism</a:t>
            </a:r>
            <a:r>
              <a:rPr lang="es-ES" sz="1600" dirty="0"/>
              <a:t> </a:t>
            </a:r>
            <a:r>
              <a:rPr lang="es-ES" sz="1600" dirty="0" err="1"/>
              <a:t>from</a:t>
            </a:r>
            <a:r>
              <a:rPr lang="es-ES" sz="1600" dirty="0"/>
              <a:t> </a:t>
            </a:r>
            <a:r>
              <a:rPr lang="es-ES" sz="1600" dirty="0" err="1"/>
              <a:t>smaller</a:t>
            </a:r>
            <a:r>
              <a:rPr lang="es-ES" sz="1600" dirty="0"/>
              <a:t> </a:t>
            </a:r>
            <a:r>
              <a:rPr lang="es-ES" sz="1600" dirty="0" err="1"/>
              <a:t>hydrocarbons</a:t>
            </a:r>
            <a:endParaRPr lang="es-ES" sz="1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3E529F-54CE-A548-8BAF-F4F32B2AC2A9}"/>
              </a:ext>
            </a:extLst>
          </p:cNvPr>
          <p:cNvSpPr txBox="1"/>
          <p:nvPr/>
        </p:nvSpPr>
        <p:spPr>
          <a:xfrm rot="5400000">
            <a:off x="7100606" y="3719885"/>
            <a:ext cx="3108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Cernicharo</a:t>
            </a:r>
            <a:r>
              <a:rPr lang="es-ES" sz="1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et al (2022), A&amp;A, 663, L9</a:t>
            </a:r>
          </a:p>
        </p:txBody>
      </p:sp>
    </p:spTree>
    <p:extLst>
      <p:ext uri="{BB962C8B-B14F-4D97-AF65-F5344CB8AC3E}">
        <p14:creationId xmlns:p14="http://schemas.microsoft.com/office/powerpoint/2010/main" val="1035812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9A996F3-84BF-2249-AEC4-05300CAC13B0}"/>
              </a:ext>
            </a:extLst>
          </p:cNvPr>
          <p:cNvSpPr txBox="1"/>
          <p:nvPr/>
        </p:nvSpPr>
        <p:spPr>
          <a:xfrm>
            <a:off x="1565666" y="224061"/>
            <a:ext cx="60092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/>
              <a:t>Bottom</a:t>
            </a:r>
            <a:r>
              <a:rPr lang="es-ES" sz="2000" dirty="0"/>
              <a:t>-up </a:t>
            </a:r>
            <a:r>
              <a:rPr lang="es-ES" sz="2000" dirty="0" err="1"/>
              <a:t>mechanism</a:t>
            </a:r>
            <a:r>
              <a:rPr lang="es-ES" sz="2000" dirty="0"/>
              <a:t> to </a:t>
            </a:r>
            <a:r>
              <a:rPr lang="es-ES" sz="2000" dirty="0" err="1"/>
              <a:t>cyclopentadiene</a:t>
            </a:r>
            <a:r>
              <a:rPr lang="es-ES" sz="2000" dirty="0"/>
              <a:t> and </a:t>
            </a:r>
            <a:r>
              <a:rPr lang="es-ES" sz="2000" dirty="0" err="1"/>
              <a:t>benzene</a:t>
            </a:r>
            <a:endParaRPr lang="es-ES" sz="2000" dirty="0"/>
          </a:p>
          <a:p>
            <a:pPr algn="ctr"/>
            <a:endParaRPr lang="es-ES" sz="2000" dirty="0"/>
          </a:p>
          <a:p>
            <a:pPr algn="ctr"/>
            <a:r>
              <a:rPr lang="es-ES" sz="1600" dirty="0" err="1"/>
              <a:t>by</a:t>
            </a:r>
            <a:r>
              <a:rPr lang="es-ES" sz="1600" dirty="0"/>
              <a:t> </a:t>
            </a:r>
            <a:r>
              <a:rPr lang="es-ES" sz="1600" dirty="0" err="1"/>
              <a:t>Ralf</a:t>
            </a:r>
            <a:r>
              <a:rPr lang="es-ES" sz="1600" dirty="0"/>
              <a:t> </a:t>
            </a:r>
            <a:r>
              <a:rPr lang="es-ES" sz="1600" dirty="0" err="1"/>
              <a:t>Kaiser</a:t>
            </a:r>
            <a:endParaRPr lang="es-ES" sz="1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3E529F-54CE-A548-8BAF-F4F32B2AC2A9}"/>
              </a:ext>
            </a:extLst>
          </p:cNvPr>
          <p:cNvSpPr txBox="1"/>
          <p:nvPr/>
        </p:nvSpPr>
        <p:spPr>
          <a:xfrm rot="5400000">
            <a:off x="7100606" y="3719885"/>
            <a:ext cx="3108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Cernicharo</a:t>
            </a:r>
            <a:r>
              <a:rPr lang="es-ES" sz="1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et al (2021), A&amp;A, 655, L1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79BF38-408B-5945-8043-6D02A80DD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25" y="1238250"/>
            <a:ext cx="7104888" cy="52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73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9A996F3-84BF-2249-AEC4-05300CAC13B0}"/>
              </a:ext>
            </a:extLst>
          </p:cNvPr>
          <p:cNvSpPr txBox="1"/>
          <p:nvPr/>
        </p:nvSpPr>
        <p:spPr>
          <a:xfrm>
            <a:off x="1565666" y="224061"/>
            <a:ext cx="6009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/>
              <a:t>Bottom</a:t>
            </a:r>
            <a:r>
              <a:rPr lang="es-ES" sz="2000" dirty="0"/>
              <a:t>-up </a:t>
            </a:r>
            <a:r>
              <a:rPr lang="es-ES" sz="2000" dirty="0" err="1"/>
              <a:t>mechanism</a:t>
            </a:r>
            <a:r>
              <a:rPr lang="es-ES" sz="2000" dirty="0"/>
              <a:t> to </a:t>
            </a:r>
            <a:r>
              <a:rPr lang="es-ES" sz="2000" dirty="0" err="1"/>
              <a:t>cyclopentadiene</a:t>
            </a:r>
            <a:r>
              <a:rPr lang="es-ES" sz="2000" dirty="0"/>
              <a:t> and </a:t>
            </a:r>
            <a:r>
              <a:rPr lang="es-ES" sz="2000" dirty="0" err="1"/>
              <a:t>benzene</a:t>
            </a:r>
            <a:endParaRPr lang="es-ES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94BA95-574F-C04F-93FE-52310C287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36715"/>
            <a:ext cx="8783218" cy="321991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0DEAC1C-46CD-5D4D-961C-57B38457C925}"/>
              </a:ext>
            </a:extLst>
          </p:cNvPr>
          <p:cNvSpPr txBox="1"/>
          <p:nvPr/>
        </p:nvSpPr>
        <p:spPr>
          <a:xfrm>
            <a:off x="1899473" y="5451381"/>
            <a:ext cx="2427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 err="1">
                <a:solidFill>
                  <a:srgbClr val="00B050"/>
                </a:solidFill>
              </a:rPr>
              <a:t>only</a:t>
            </a:r>
            <a:r>
              <a:rPr lang="es-ES" sz="1600" dirty="0">
                <a:solidFill>
                  <a:srgbClr val="00B050"/>
                </a:solidFill>
              </a:rPr>
              <a:t> neutral-neutral </a:t>
            </a:r>
            <a:r>
              <a:rPr lang="es-ES" sz="1600" dirty="0" err="1">
                <a:solidFill>
                  <a:srgbClr val="00B050"/>
                </a:solidFill>
              </a:rPr>
              <a:t>routes</a:t>
            </a:r>
            <a:endParaRPr lang="es-ES" sz="1600" dirty="0">
              <a:solidFill>
                <a:srgbClr val="00B050"/>
              </a:solidFill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2B6B6A19-2855-614E-8707-CBF03CE1B59A}"/>
              </a:ext>
            </a:extLst>
          </p:cNvPr>
          <p:cNvCxnSpPr>
            <a:cxnSpLocks/>
          </p:cNvCxnSpPr>
          <p:nvPr/>
        </p:nvCxnSpPr>
        <p:spPr>
          <a:xfrm flipV="1">
            <a:off x="3113331" y="4354469"/>
            <a:ext cx="306525" cy="1135412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6CB8A66-8A00-D140-9717-2FDF9D3623C2}"/>
              </a:ext>
            </a:extLst>
          </p:cNvPr>
          <p:cNvGrpSpPr/>
          <p:nvPr/>
        </p:nvGrpSpPr>
        <p:grpSpPr>
          <a:xfrm>
            <a:off x="2464493" y="947620"/>
            <a:ext cx="3527568" cy="2499053"/>
            <a:chOff x="2464493" y="947620"/>
            <a:chExt cx="3527568" cy="2499053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4030F52-91E3-A345-B83E-A8338C3C40C5}"/>
                </a:ext>
              </a:extLst>
            </p:cNvPr>
            <p:cNvSpPr txBox="1"/>
            <p:nvPr/>
          </p:nvSpPr>
          <p:spPr>
            <a:xfrm>
              <a:off x="2464493" y="947620"/>
              <a:ext cx="35275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dirty="0" err="1">
                  <a:solidFill>
                    <a:srgbClr val="00B050"/>
                  </a:solidFill>
                </a:rPr>
                <a:t>including</a:t>
              </a:r>
              <a:r>
                <a:rPr lang="es-ES" sz="1600" dirty="0">
                  <a:solidFill>
                    <a:srgbClr val="00B050"/>
                  </a:solidFill>
                </a:rPr>
                <a:t> </a:t>
              </a:r>
              <a:r>
                <a:rPr lang="es-ES" sz="1600" i="1" dirty="0">
                  <a:solidFill>
                    <a:srgbClr val="00B050"/>
                  </a:solidFill>
                </a:rPr>
                <a:t>l-</a:t>
              </a:r>
              <a:r>
                <a:rPr lang="es-ES" sz="1600" dirty="0">
                  <a:solidFill>
                    <a:srgbClr val="00B050"/>
                  </a:solidFill>
                </a:rPr>
                <a:t>C</a:t>
              </a:r>
              <a:r>
                <a:rPr lang="es-ES" sz="1600" baseline="-25000" dirty="0">
                  <a:solidFill>
                    <a:srgbClr val="00B050"/>
                  </a:solidFill>
                </a:rPr>
                <a:t>3</a:t>
              </a:r>
              <a:r>
                <a:rPr lang="es-ES" sz="1600" dirty="0">
                  <a:solidFill>
                    <a:srgbClr val="00B050"/>
                  </a:solidFill>
                </a:rPr>
                <a:t>H</a:t>
              </a:r>
              <a:r>
                <a:rPr lang="es-ES" sz="1600" baseline="-25000" dirty="0">
                  <a:solidFill>
                    <a:srgbClr val="00B050"/>
                  </a:solidFill>
                </a:rPr>
                <a:t>3</a:t>
              </a:r>
              <a:r>
                <a:rPr lang="es-ES" sz="1600" baseline="30000" dirty="0">
                  <a:solidFill>
                    <a:srgbClr val="00B050"/>
                  </a:solidFill>
                </a:rPr>
                <a:t>+</a:t>
              </a:r>
              <a:r>
                <a:rPr lang="es-ES" sz="1600" dirty="0">
                  <a:solidFill>
                    <a:srgbClr val="00B050"/>
                  </a:solidFill>
                </a:rPr>
                <a:t> + C</a:t>
              </a:r>
              <a:r>
                <a:rPr lang="es-ES" sz="1600" baseline="-25000" dirty="0">
                  <a:solidFill>
                    <a:srgbClr val="00B050"/>
                  </a:solidFill>
                </a:rPr>
                <a:t>2</a:t>
              </a:r>
              <a:r>
                <a:rPr lang="es-ES" sz="1600" dirty="0">
                  <a:solidFill>
                    <a:srgbClr val="00B050"/>
                  </a:solidFill>
                </a:rPr>
                <a:t>H</a:t>
              </a:r>
              <a:r>
                <a:rPr lang="es-ES" sz="1600" baseline="-25000" dirty="0">
                  <a:solidFill>
                    <a:srgbClr val="00B050"/>
                  </a:solidFill>
                </a:rPr>
                <a:t>4</a:t>
              </a:r>
            </a:p>
            <a:p>
              <a:pPr algn="ctr"/>
              <a:r>
                <a:rPr lang="es-ES" sz="1600" dirty="0">
                  <a:solidFill>
                    <a:srgbClr val="00B050"/>
                  </a:solidFill>
                </a:rPr>
                <a:t>(</a:t>
              </a:r>
              <a:r>
                <a:rPr lang="es-ES" sz="1600" dirty="0" err="1">
                  <a:solidFill>
                    <a:srgbClr val="00B050"/>
                  </a:solidFill>
                </a:rPr>
                <a:t>fast</a:t>
              </a:r>
              <a:r>
                <a:rPr lang="es-ES" sz="1600" dirty="0">
                  <a:solidFill>
                    <a:srgbClr val="00B050"/>
                  </a:solidFill>
                </a:rPr>
                <a:t> </a:t>
              </a:r>
              <a:r>
                <a:rPr lang="es-ES" sz="1600" dirty="0" err="1">
                  <a:solidFill>
                    <a:srgbClr val="00B050"/>
                  </a:solidFill>
                </a:rPr>
                <a:t>but</a:t>
              </a:r>
              <a:r>
                <a:rPr lang="es-ES" sz="1600" dirty="0">
                  <a:solidFill>
                    <a:srgbClr val="00B050"/>
                  </a:solidFill>
                </a:rPr>
                <a:t> </a:t>
              </a:r>
              <a:r>
                <a:rPr lang="es-ES" sz="1600" dirty="0" err="1">
                  <a:solidFill>
                    <a:srgbClr val="00B050"/>
                  </a:solidFill>
                </a:rPr>
                <a:t>uncertain</a:t>
              </a:r>
              <a:r>
                <a:rPr lang="es-ES" sz="1600" dirty="0">
                  <a:solidFill>
                    <a:srgbClr val="00B050"/>
                  </a:solidFill>
                </a:rPr>
                <a:t> </a:t>
              </a:r>
              <a:r>
                <a:rPr lang="es-ES" sz="1600" dirty="0" err="1">
                  <a:solidFill>
                    <a:srgbClr val="00B050"/>
                  </a:solidFill>
                </a:rPr>
                <a:t>if</a:t>
              </a:r>
              <a:r>
                <a:rPr lang="es-ES" sz="1600" dirty="0">
                  <a:solidFill>
                    <a:srgbClr val="00B050"/>
                  </a:solidFill>
                </a:rPr>
                <a:t> </a:t>
              </a:r>
              <a:r>
                <a:rPr lang="es-ES" sz="1600" i="1" dirty="0">
                  <a:solidFill>
                    <a:srgbClr val="00B050"/>
                  </a:solidFill>
                </a:rPr>
                <a:t>c-</a:t>
              </a:r>
              <a:r>
                <a:rPr lang="es-ES" sz="1600" dirty="0">
                  <a:solidFill>
                    <a:srgbClr val="00B050"/>
                  </a:solidFill>
                </a:rPr>
                <a:t>C</a:t>
              </a:r>
              <a:r>
                <a:rPr lang="es-ES" sz="1600" baseline="-25000" dirty="0">
                  <a:solidFill>
                    <a:srgbClr val="00B050"/>
                  </a:solidFill>
                </a:rPr>
                <a:t>5</a:t>
              </a:r>
              <a:r>
                <a:rPr lang="es-ES" sz="1600" dirty="0">
                  <a:solidFill>
                    <a:srgbClr val="00B050"/>
                  </a:solidFill>
                </a:rPr>
                <a:t>H</a:t>
              </a:r>
              <a:r>
                <a:rPr lang="es-ES" sz="1600" baseline="-25000" dirty="0">
                  <a:solidFill>
                    <a:srgbClr val="00B050"/>
                  </a:solidFill>
                </a:rPr>
                <a:t>6</a:t>
              </a:r>
              <a:r>
                <a:rPr lang="es-ES" sz="1600" dirty="0">
                  <a:solidFill>
                    <a:srgbClr val="00B050"/>
                  </a:solidFill>
                </a:rPr>
                <a:t> </a:t>
              </a:r>
              <a:r>
                <a:rPr lang="es-ES" sz="1600" dirty="0" err="1">
                  <a:solidFill>
                    <a:srgbClr val="00B050"/>
                  </a:solidFill>
                </a:rPr>
                <a:t>is</a:t>
              </a:r>
              <a:r>
                <a:rPr lang="es-ES" sz="1600" dirty="0">
                  <a:solidFill>
                    <a:srgbClr val="00B050"/>
                  </a:solidFill>
                </a:rPr>
                <a:t> a </a:t>
              </a:r>
              <a:r>
                <a:rPr lang="es-ES" sz="1600" dirty="0" err="1">
                  <a:solidFill>
                    <a:srgbClr val="00B050"/>
                  </a:solidFill>
                </a:rPr>
                <a:t>product</a:t>
              </a:r>
              <a:r>
                <a:rPr lang="es-ES" sz="1600" dirty="0">
                  <a:solidFill>
                    <a:srgbClr val="00B050"/>
                  </a:solidFill>
                </a:rPr>
                <a:t>)</a:t>
              </a:r>
              <a:endParaRPr lang="es-ES" sz="1600" baseline="-25000" dirty="0">
                <a:solidFill>
                  <a:srgbClr val="00B050"/>
                </a:solidFill>
              </a:endParaRPr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AC8E5490-94B7-824F-A3C0-6FB7FC11A8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9592" y="1536661"/>
              <a:ext cx="782419" cy="1910012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C7EAF10-A98A-EB4D-8EA2-2DE07CCACA96}"/>
              </a:ext>
            </a:extLst>
          </p:cNvPr>
          <p:cNvSpPr txBox="1"/>
          <p:nvPr/>
        </p:nvSpPr>
        <p:spPr>
          <a:xfrm>
            <a:off x="6134107" y="5144003"/>
            <a:ext cx="2877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err="1">
                <a:latin typeface="Ayuthaya" pitchFamily="2" charset="-34"/>
                <a:ea typeface="Ayuthaya" pitchFamily="2" charset="-34"/>
                <a:cs typeface="Ayuthaya" pitchFamily="2" charset="-34"/>
              </a:rPr>
              <a:t>Cernicharo</a:t>
            </a:r>
            <a:r>
              <a:rPr lang="es-ES" sz="10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 et al 2022, A&amp;A, 663, L9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911589D-22D7-5843-8AAB-4618FD9611E3}"/>
              </a:ext>
            </a:extLst>
          </p:cNvPr>
          <p:cNvSpPr txBox="1"/>
          <p:nvPr/>
        </p:nvSpPr>
        <p:spPr>
          <a:xfrm>
            <a:off x="1025173" y="1549935"/>
            <a:ext cx="7190071" cy="3970318"/>
          </a:xfrm>
          <a:prstGeom prst="rect">
            <a:avLst/>
          </a:prstGeom>
          <a:solidFill>
            <a:schemeClr val="bg1"/>
          </a:solidFill>
          <a:ln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sz="2800" dirty="0">
              <a:solidFill>
                <a:srgbClr val="FF40FF"/>
              </a:solidFill>
            </a:endParaRPr>
          </a:p>
          <a:p>
            <a:pPr algn="ctr"/>
            <a:endParaRPr lang="es-ES" sz="2800" dirty="0">
              <a:solidFill>
                <a:srgbClr val="FF40FF"/>
              </a:solidFill>
            </a:endParaRPr>
          </a:p>
          <a:p>
            <a:pPr algn="ctr"/>
            <a:endParaRPr lang="es-ES" sz="2800" dirty="0">
              <a:solidFill>
                <a:srgbClr val="FF40FF"/>
              </a:solidFill>
            </a:endParaRPr>
          </a:p>
          <a:p>
            <a:pPr algn="ctr"/>
            <a:r>
              <a:rPr lang="es-ES" sz="2800" dirty="0">
                <a:solidFill>
                  <a:srgbClr val="FF40FF"/>
                </a:solidFill>
              </a:rPr>
              <a:t>So, </a:t>
            </a:r>
            <a:r>
              <a:rPr lang="es-ES" sz="2800" dirty="0" err="1">
                <a:solidFill>
                  <a:srgbClr val="FF40FF"/>
                </a:solidFill>
              </a:rPr>
              <a:t>there</a:t>
            </a:r>
            <a:r>
              <a:rPr lang="es-ES" sz="2800" dirty="0">
                <a:solidFill>
                  <a:srgbClr val="FF40FF"/>
                </a:solidFill>
              </a:rPr>
              <a:t> </a:t>
            </a:r>
            <a:r>
              <a:rPr lang="es-ES" sz="2800" dirty="0" err="1">
                <a:solidFill>
                  <a:srgbClr val="FF40FF"/>
                </a:solidFill>
              </a:rPr>
              <a:t>is</a:t>
            </a:r>
            <a:r>
              <a:rPr lang="es-ES" sz="2800" dirty="0">
                <a:solidFill>
                  <a:srgbClr val="FF40FF"/>
                </a:solidFill>
              </a:rPr>
              <a:t> </a:t>
            </a:r>
            <a:r>
              <a:rPr lang="es-ES" sz="2800" dirty="0" err="1">
                <a:solidFill>
                  <a:srgbClr val="FF40FF"/>
                </a:solidFill>
              </a:rPr>
              <a:t>still</a:t>
            </a:r>
            <a:r>
              <a:rPr lang="es-ES" sz="2800" dirty="0">
                <a:solidFill>
                  <a:srgbClr val="FF40FF"/>
                </a:solidFill>
              </a:rPr>
              <a:t> </a:t>
            </a:r>
            <a:r>
              <a:rPr lang="es-ES" sz="2800" dirty="0" err="1">
                <a:solidFill>
                  <a:srgbClr val="FF40FF"/>
                </a:solidFill>
              </a:rPr>
              <a:t>much</a:t>
            </a:r>
            <a:r>
              <a:rPr lang="es-ES" sz="2800" dirty="0">
                <a:solidFill>
                  <a:srgbClr val="FF40FF"/>
                </a:solidFill>
              </a:rPr>
              <a:t> to </a:t>
            </a:r>
            <a:r>
              <a:rPr lang="es-ES" sz="2800" dirty="0" err="1">
                <a:solidFill>
                  <a:srgbClr val="FF40FF"/>
                </a:solidFill>
              </a:rPr>
              <a:t>investigate</a:t>
            </a:r>
            <a:endParaRPr lang="es-ES" sz="2800" dirty="0">
              <a:solidFill>
                <a:srgbClr val="FF40FF"/>
              </a:solidFill>
            </a:endParaRPr>
          </a:p>
          <a:p>
            <a:pPr algn="ctr"/>
            <a:r>
              <a:rPr lang="es-ES" sz="2800" dirty="0">
                <a:solidFill>
                  <a:srgbClr val="FF40FF"/>
                </a:solidFill>
              </a:rPr>
              <a:t>to </a:t>
            </a:r>
            <a:r>
              <a:rPr lang="es-ES" sz="2800" dirty="0" err="1">
                <a:solidFill>
                  <a:srgbClr val="FF40FF"/>
                </a:solidFill>
              </a:rPr>
              <a:t>understand</a:t>
            </a:r>
            <a:r>
              <a:rPr lang="es-ES" sz="2800" dirty="0">
                <a:solidFill>
                  <a:srgbClr val="FF40FF"/>
                </a:solidFill>
              </a:rPr>
              <a:t> </a:t>
            </a:r>
            <a:r>
              <a:rPr lang="es-ES" sz="2800" dirty="0" err="1">
                <a:solidFill>
                  <a:srgbClr val="FF40FF"/>
                </a:solidFill>
              </a:rPr>
              <a:t>the</a:t>
            </a:r>
            <a:r>
              <a:rPr lang="es-ES" sz="2800" dirty="0">
                <a:solidFill>
                  <a:srgbClr val="FF40FF"/>
                </a:solidFill>
              </a:rPr>
              <a:t> </a:t>
            </a:r>
            <a:r>
              <a:rPr lang="es-ES" sz="2800" dirty="0" err="1">
                <a:solidFill>
                  <a:srgbClr val="FF40FF"/>
                </a:solidFill>
              </a:rPr>
              <a:t>formation</a:t>
            </a:r>
            <a:r>
              <a:rPr lang="es-ES" sz="2800" dirty="0">
                <a:solidFill>
                  <a:srgbClr val="FF40FF"/>
                </a:solidFill>
              </a:rPr>
              <a:t> of</a:t>
            </a:r>
          </a:p>
          <a:p>
            <a:pPr algn="ctr"/>
            <a:r>
              <a:rPr lang="es-ES" sz="2800" dirty="0" err="1">
                <a:solidFill>
                  <a:srgbClr val="FF40FF"/>
                </a:solidFill>
              </a:rPr>
              <a:t>large</a:t>
            </a:r>
            <a:r>
              <a:rPr lang="es-ES" sz="2800" dirty="0">
                <a:solidFill>
                  <a:srgbClr val="FF40FF"/>
                </a:solidFill>
              </a:rPr>
              <a:t> </a:t>
            </a:r>
            <a:r>
              <a:rPr lang="es-ES" sz="2800" dirty="0" err="1">
                <a:solidFill>
                  <a:srgbClr val="FF40FF"/>
                </a:solidFill>
              </a:rPr>
              <a:t>cycles</a:t>
            </a:r>
            <a:r>
              <a:rPr lang="es-ES" sz="2800" dirty="0">
                <a:solidFill>
                  <a:srgbClr val="FF40FF"/>
                </a:solidFill>
              </a:rPr>
              <a:t> in </a:t>
            </a:r>
            <a:r>
              <a:rPr lang="es-ES" sz="2800" dirty="0" err="1">
                <a:solidFill>
                  <a:srgbClr val="FF40FF"/>
                </a:solidFill>
              </a:rPr>
              <a:t>cold</a:t>
            </a:r>
            <a:r>
              <a:rPr lang="es-ES" sz="2800" dirty="0">
                <a:solidFill>
                  <a:srgbClr val="FF40FF"/>
                </a:solidFill>
              </a:rPr>
              <a:t> </a:t>
            </a:r>
            <a:r>
              <a:rPr lang="es-ES" sz="2800" dirty="0" err="1">
                <a:solidFill>
                  <a:srgbClr val="FF40FF"/>
                </a:solidFill>
              </a:rPr>
              <a:t>dark</a:t>
            </a:r>
            <a:r>
              <a:rPr lang="es-ES" sz="2800" dirty="0">
                <a:solidFill>
                  <a:srgbClr val="FF40FF"/>
                </a:solidFill>
              </a:rPr>
              <a:t> </a:t>
            </a:r>
            <a:r>
              <a:rPr lang="es-ES" sz="2800" dirty="0" err="1">
                <a:solidFill>
                  <a:srgbClr val="FF40FF"/>
                </a:solidFill>
              </a:rPr>
              <a:t>clouds</a:t>
            </a:r>
            <a:endParaRPr lang="es-ES" sz="2800" dirty="0">
              <a:solidFill>
                <a:srgbClr val="FF40FF"/>
              </a:solidFill>
            </a:endParaRPr>
          </a:p>
          <a:p>
            <a:pPr algn="ctr"/>
            <a:endParaRPr lang="es-ES" sz="2800" dirty="0">
              <a:solidFill>
                <a:srgbClr val="FF40FF"/>
              </a:solidFill>
            </a:endParaRPr>
          </a:p>
          <a:p>
            <a:pPr algn="ctr"/>
            <a:endParaRPr lang="es-ES" sz="2800" dirty="0">
              <a:solidFill>
                <a:srgbClr val="FF40FF"/>
              </a:solidFill>
            </a:endParaRPr>
          </a:p>
          <a:p>
            <a:pPr algn="ctr"/>
            <a:endParaRPr lang="es-ES" sz="2800" dirty="0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4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7C671D3-AA06-014C-A743-038732242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656" y="1009209"/>
            <a:ext cx="6845701" cy="513427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9C497E3-3914-B641-BB43-CEF0AFC4A9D1}"/>
              </a:ext>
            </a:extLst>
          </p:cNvPr>
          <p:cNvSpPr txBox="1"/>
          <p:nvPr/>
        </p:nvSpPr>
        <p:spPr>
          <a:xfrm>
            <a:off x="1783483" y="507402"/>
            <a:ext cx="538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chemeClr val="bg1"/>
                </a:solidFill>
              </a:rPr>
              <a:t>Children</a:t>
            </a:r>
            <a:r>
              <a:rPr lang="es-ES" sz="2000" dirty="0">
                <a:solidFill>
                  <a:schemeClr val="bg1"/>
                </a:solidFill>
              </a:rPr>
              <a:t> of 4-5 </a:t>
            </a:r>
            <a:r>
              <a:rPr lang="es-ES" sz="2000" dirty="0" err="1">
                <a:solidFill>
                  <a:schemeClr val="bg1"/>
                </a:solidFill>
              </a:rPr>
              <a:t>years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old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drawing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dirty="0" err="1">
                <a:solidFill>
                  <a:schemeClr val="bg1"/>
                </a:solidFill>
              </a:rPr>
              <a:t>indene</a:t>
            </a:r>
            <a:r>
              <a:rPr lang="es-ES" sz="2000" dirty="0">
                <a:solidFill>
                  <a:schemeClr val="bg1"/>
                </a:solidFill>
              </a:rPr>
              <a:t> at </a:t>
            </a:r>
            <a:r>
              <a:rPr lang="es-ES" sz="2000" dirty="0" err="1">
                <a:solidFill>
                  <a:schemeClr val="bg1"/>
                </a:solidFill>
              </a:rPr>
              <a:t>school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48E163-3CED-8146-8667-DF63992E6B0A}"/>
              </a:ext>
            </a:extLst>
          </p:cNvPr>
          <p:cNvSpPr txBox="1"/>
          <p:nvPr/>
        </p:nvSpPr>
        <p:spPr>
          <a:xfrm>
            <a:off x="5090620" y="6143485"/>
            <a:ext cx="30315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NAUKAS (</a:t>
            </a:r>
            <a:r>
              <a:rPr lang="es-ES" sz="1000" dirty="0" err="1">
                <a:solidFill>
                  <a:schemeClr val="bg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by</a:t>
            </a:r>
            <a:r>
              <a:rPr lang="es-ES" sz="1000" dirty="0">
                <a:solidFill>
                  <a:schemeClr val="bg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Natalia Ruiz </a:t>
            </a:r>
            <a:r>
              <a:rPr lang="es-ES" sz="1000" dirty="0" err="1">
                <a:solidFill>
                  <a:schemeClr val="bg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Zelmanovitch</a:t>
            </a:r>
            <a:r>
              <a:rPr lang="es-ES" sz="1000" dirty="0">
                <a:solidFill>
                  <a:schemeClr val="bg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056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4A5135-C55F-6343-A024-B9971CF1D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82" y="0"/>
            <a:ext cx="5891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4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BEF2478-3DE7-0941-AAAD-77CC92DFE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61" y="763417"/>
            <a:ext cx="8040767" cy="60305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E96D3B3-EBF2-DF48-A4AD-381C405E1738}"/>
              </a:ext>
            </a:extLst>
          </p:cNvPr>
          <p:cNvSpPr txBox="1"/>
          <p:nvPr/>
        </p:nvSpPr>
        <p:spPr>
          <a:xfrm>
            <a:off x="2323351" y="365760"/>
            <a:ext cx="450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err="1"/>
              <a:t>Detections</a:t>
            </a:r>
            <a:r>
              <a:rPr lang="es-ES" sz="2400" dirty="0"/>
              <a:t> in 2021-2022 </a:t>
            </a:r>
            <a:r>
              <a:rPr lang="es-ES" sz="2400" dirty="0" err="1"/>
              <a:t>by</a:t>
            </a:r>
            <a:r>
              <a:rPr lang="es-ES" sz="2400" dirty="0"/>
              <a:t> </a:t>
            </a:r>
            <a:r>
              <a:rPr lang="es-ES" sz="2400" dirty="0" err="1"/>
              <a:t>source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84304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6E680764-E1E1-434C-903F-52D30D16B1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3AE77BD-8A7C-EB4D-9F84-F94BA169E32A}"/>
              </a:ext>
            </a:extLst>
          </p:cNvPr>
          <p:cNvSpPr txBox="1"/>
          <p:nvPr/>
        </p:nvSpPr>
        <p:spPr>
          <a:xfrm>
            <a:off x="427501" y="265176"/>
            <a:ext cx="8295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i="1" dirty="0" err="1">
                <a:solidFill>
                  <a:srgbClr val="FFC000"/>
                </a:solidFill>
              </a:rPr>
              <a:t>The</a:t>
            </a:r>
            <a:r>
              <a:rPr lang="es-ES" sz="2400" b="1" i="1" dirty="0">
                <a:solidFill>
                  <a:srgbClr val="FFC000"/>
                </a:solidFill>
              </a:rPr>
              <a:t> QUIJOTE line </a:t>
            </a:r>
            <a:r>
              <a:rPr lang="es-ES" sz="2400" b="1" i="1" dirty="0" err="1">
                <a:solidFill>
                  <a:srgbClr val="FFC000"/>
                </a:solidFill>
              </a:rPr>
              <a:t>survey</a:t>
            </a:r>
            <a:r>
              <a:rPr lang="es-ES" sz="2400" b="1" i="1" dirty="0">
                <a:solidFill>
                  <a:srgbClr val="FFC000"/>
                </a:solidFill>
              </a:rPr>
              <a:t> of TMC-1 </a:t>
            </a:r>
            <a:r>
              <a:rPr lang="es-ES" sz="2400" b="1" i="1" dirty="0" err="1">
                <a:solidFill>
                  <a:srgbClr val="FFC000"/>
                </a:solidFill>
              </a:rPr>
              <a:t>with</a:t>
            </a:r>
            <a:r>
              <a:rPr lang="es-ES" sz="2400" b="1" i="1" dirty="0">
                <a:solidFill>
                  <a:srgbClr val="FFC000"/>
                </a:solidFill>
              </a:rPr>
              <a:t> </a:t>
            </a:r>
            <a:r>
              <a:rPr lang="es-ES" sz="2400" b="1" i="1" dirty="0" err="1">
                <a:solidFill>
                  <a:srgbClr val="FFC000"/>
                </a:solidFill>
              </a:rPr>
              <a:t>the</a:t>
            </a:r>
            <a:r>
              <a:rPr lang="es-ES" sz="2400" b="1" i="1" dirty="0">
                <a:solidFill>
                  <a:srgbClr val="FFC000"/>
                </a:solidFill>
              </a:rPr>
              <a:t> </a:t>
            </a:r>
            <a:r>
              <a:rPr lang="es-ES" sz="2400" b="1" i="1" dirty="0" err="1">
                <a:solidFill>
                  <a:srgbClr val="FFC000"/>
                </a:solidFill>
              </a:rPr>
              <a:t>Yebes</a:t>
            </a:r>
            <a:r>
              <a:rPr lang="es-ES" sz="2400" b="1" i="1" dirty="0">
                <a:solidFill>
                  <a:srgbClr val="FFC000"/>
                </a:solidFill>
              </a:rPr>
              <a:t> 40m </a:t>
            </a:r>
            <a:r>
              <a:rPr lang="es-ES" sz="2400" b="1" i="1" dirty="0" err="1">
                <a:solidFill>
                  <a:srgbClr val="FFC000"/>
                </a:solidFill>
              </a:rPr>
              <a:t>telescope</a:t>
            </a:r>
            <a:endParaRPr lang="es-ES" sz="2400" b="1" i="1" dirty="0">
              <a:solidFill>
                <a:srgbClr val="FFC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30EFDDE-C596-A345-95DA-18A5B0F4D73F}"/>
              </a:ext>
            </a:extLst>
          </p:cNvPr>
          <p:cNvSpPr txBox="1"/>
          <p:nvPr/>
        </p:nvSpPr>
        <p:spPr>
          <a:xfrm>
            <a:off x="351846" y="900797"/>
            <a:ext cx="17906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rgbClr val="FFFF00"/>
                </a:solidFill>
              </a:rPr>
              <a:t>Pepe </a:t>
            </a:r>
            <a:r>
              <a:rPr lang="es-ES" sz="1600" dirty="0" err="1">
                <a:solidFill>
                  <a:srgbClr val="FFFF00"/>
                </a:solidFill>
              </a:rPr>
              <a:t>Cernicharo</a:t>
            </a:r>
            <a:endParaRPr lang="es-ES" sz="1600" dirty="0">
              <a:solidFill>
                <a:srgbClr val="FFFF00"/>
              </a:solidFill>
            </a:endParaRPr>
          </a:p>
          <a:p>
            <a:endParaRPr lang="es-ES" sz="1600" dirty="0">
              <a:solidFill>
                <a:srgbClr val="FFFF00"/>
              </a:solidFill>
            </a:endParaRPr>
          </a:p>
          <a:p>
            <a:r>
              <a:rPr lang="es-ES" sz="1600" dirty="0">
                <a:solidFill>
                  <a:srgbClr val="FFFF00"/>
                </a:solidFill>
              </a:rPr>
              <a:t>Belén Tercero</a:t>
            </a:r>
          </a:p>
          <a:p>
            <a:r>
              <a:rPr lang="es-ES" sz="1600" dirty="0">
                <a:solidFill>
                  <a:srgbClr val="FFFF00"/>
                </a:solidFill>
              </a:rPr>
              <a:t>Carlos Cabezas</a:t>
            </a:r>
          </a:p>
          <a:p>
            <a:r>
              <a:rPr lang="es-ES" sz="1600" dirty="0">
                <a:solidFill>
                  <a:srgbClr val="FFFF00"/>
                </a:solidFill>
              </a:rPr>
              <a:t>Núria Marcelino</a:t>
            </a:r>
          </a:p>
          <a:p>
            <a:r>
              <a:rPr lang="es-ES" sz="1600" dirty="0">
                <a:solidFill>
                  <a:srgbClr val="FFFF00"/>
                </a:solidFill>
              </a:rPr>
              <a:t>Raúl </a:t>
            </a:r>
            <a:r>
              <a:rPr lang="es-ES" sz="1600" dirty="0" err="1">
                <a:solidFill>
                  <a:srgbClr val="FFFF00"/>
                </a:solidFill>
              </a:rPr>
              <a:t>Fuentetaja</a:t>
            </a:r>
            <a:endParaRPr lang="es-ES" sz="1600" dirty="0">
              <a:solidFill>
                <a:srgbClr val="FFFF00"/>
              </a:solidFill>
            </a:endParaRPr>
          </a:p>
          <a:p>
            <a:r>
              <a:rPr lang="es-ES" sz="1600" dirty="0">
                <a:solidFill>
                  <a:srgbClr val="FFFF00"/>
                </a:solidFill>
              </a:rPr>
              <a:t>Marcelino </a:t>
            </a:r>
            <a:r>
              <a:rPr lang="es-ES" sz="1600" dirty="0" err="1">
                <a:solidFill>
                  <a:srgbClr val="FFFF00"/>
                </a:solidFill>
              </a:rPr>
              <a:t>Agúndez</a:t>
            </a:r>
            <a:endParaRPr lang="es-ES" sz="1600" dirty="0">
              <a:solidFill>
                <a:srgbClr val="FFFF00"/>
              </a:solidFill>
            </a:endParaRPr>
          </a:p>
          <a:p>
            <a:r>
              <a:rPr lang="es-ES" sz="1600" dirty="0">
                <a:solidFill>
                  <a:srgbClr val="FFFF00"/>
                </a:solidFill>
              </a:rPr>
              <a:t>Juan Ramón Pardo</a:t>
            </a:r>
          </a:p>
          <a:p>
            <a:r>
              <a:rPr lang="es-ES" sz="1600" dirty="0">
                <a:solidFill>
                  <a:srgbClr val="FFFF00"/>
                </a:solidFill>
              </a:rPr>
              <a:t>Pablo de Vicente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A2F058C-D992-8D48-BC00-659807E92DBD}"/>
              </a:ext>
            </a:extLst>
          </p:cNvPr>
          <p:cNvSpPr txBox="1"/>
          <p:nvPr/>
        </p:nvSpPr>
        <p:spPr>
          <a:xfrm>
            <a:off x="6436646" y="900797"/>
            <a:ext cx="2285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dirty="0">
                <a:solidFill>
                  <a:srgbClr val="FFFF00"/>
                </a:solidFill>
              </a:rPr>
              <a:t>Félix Tercero</a:t>
            </a:r>
          </a:p>
          <a:p>
            <a:pPr algn="r"/>
            <a:r>
              <a:rPr lang="es-ES" sz="1600" dirty="0">
                <a:solidFill>
                  <a:srgbClr val="FFFF00"/>
                </a:solidFill>
              </a:rPr>
              <a:t>Juan Daniel Gallego</a:t>
            </a:r>
          </a:p>
          <a:p>
            <a:pPr algn="r"/>
            <a:r>
              <a:rPr lang="es-ES" sz="1600" dirty="0">
                <a:solidFill>
                  <a:srgbClr val="FFFF00"/>
                </a:solidFill>
              </a:rPr>
              <a:t>José Antonio López Pérez</a:t>
            </a:r>
          </a:p>
        </p:txBody>
      </p:sp>
      <p:sp>
        <p:nvSpPr>
          <p:cNvPr id="3" name="Forma libre 2">
            <a:extLst>
              <a:ext uri="{FF2B5EF4-FFF2-40B4-BE49-F238E27FC236}">
                <a16:creationId xmlns:a16="http://schemas.microsoft.com/office/drawing/2014/main" id="{572501E0-2FD6-0E4A-AC36-986BD490DF09}"/>
              </a:ext>
            </a:extLst>
          </p:cNvPr>
          <p:cNvSpPr/>
          <p:nvPr/>
        </p:nvSpPr>
        <p:spPr>
          <a:xfrm>
            <a:off x="5650992" y="1664208"/>
            <a:ext cx="1554480" cy="2322576"/>
          </a:xfrm>
          <a:custGeom>
            <a:avLst/>
            <a:gdLst>
              <a:gd name="connsiteX0" fmla="*/ 1197864 w 1197864"/>
              <a:gd name="connsiteY0" fmla="*/ 0 h 2176272"/>
              <a:gd name="connsiteX1" fmla="*/ 731520 w 1197864"/>
              <a:gd name="connsiteY1" fmla="*/ 1161288 h 2176272"/>
              <a:gd name="connsiteX2" fmla="*/ 0 w 1197864"/>
              <a:gd name="connsiteY2" fmla="*/ 2176272 h 217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7864" h="2176272">
                <a:moveTo>
                  <a:pt x="1197864" y="0"/>
                </a:moveTo>
                <a:cubicBezTo>
                  <a:pt x="1064514" y="399288"/>
                  <a:pt x="931164" y="798576"/>
                  <a:pt x="731520" y="1161288"/>
                </a:cubicBezTo>
                <a:cubicBezTo>
                  <a:pt x="531876" y="1524000"/>
                  <a:pt x="265938" y="1850136"/>
                  <a:pt x="0" y="2176272"/>
                </a:cubicBezTo>
              </a:path>
            </a:pathLst>
          </a:custGeom>
          <a:noFill/>
          <a:ln w="31750">
            <a:solidFill>
              <a:srgbClr val="FFFF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00"/>
              </a:solidFill>
            </a:endParaRPr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id="{902D64EE-B2C5-924F-8FFD-0BA49BA591F7}"/>
              </a:ext>
            </a:extLst>
          </p:cNvPr>
          <p:cNvSpPr/>
          <p:nvPr/>
        </p:nvSpPr>
        <p:spPr>
          <a:xfrm>
            <a:off x="5358384" y="1166697"/>
            <a:ext cx="1527048" cy="2756079"/>
          </a:xfrm>
          <a:custGeom>
            <a:avLst/>
            <a:gdLst>
              <a:gd name="connsiteX0" fmla="*/ 1527048 w 1527048"/>
              <a:gd name="connsiteY0" fmla="*/ 150039 h 2756079"/>
              <a:gd name="connsiteX1" fmla="*/ 896112 w 1527048"/>
              <a:gd name="connsiteY1" fmla="*/ 287199 h 2756079"/>
              <a:gd name="connsiteX2" fmla="*/ 0 w 1527048"/>
              <a:gd name="connsiteY2" fmla="*/ 2756079 h 275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7048" h="2756079">
                <a:moveTo>
                  <a:pt x="1527048" y="150039"/>
                </a:moveTo>
                <a:cubicBezTo>
                  <a:pt x="1338834" y="1449"/>
                  <a:pt x="1150620" y="-147141"/>
                  <a:pt x="896112" y="287199"/>
                </a:cubicBezTo>
                <a:cubicBezTo>
                  <a:pt x="641604" y="721539"/>
                  <a:pt x="320802" y="1738809"/>
                  <a:pt x="0" y="2756079"/>
                </a:cubicBezTo>
              </a:path>
            </a:pathLst>
          </a:custGeom>
          <a:noFill/>
          <a:ln w="31750">
            <a:solidFill>
              <a:srgbClr val="FFFF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id="{996FB0CB-66DD-BB4F-BB59-DE68FC84F59E}"/>
              </a:ext>
            </a:extLst>
          </p:cNvPr>
          <p:cNvSpPr/>
          <p:nvPr/>
        </p:nvSpPr>
        <p:spPr>
          <a:xfrm>
            <a:off x="1664208" y="945218"/>
            <a:ext cx="5806440" cy="2986702"/>
          </a:xfrm>
          <a:custGeom>
            <a:avLst/>
            <a:gdLst>
              <a:gd name="connsiteX0" fmla="*/ 5806440 w 5806440"/>
              <a:gd name="connsiteY0" fmla="*/ 115486 h 2986702"/>
              <a:gd name="connsiteX1" fmla="*/ 3867912 w 5806440"/>
              <a:gd name="connsiteY1" fmla="*/ 51478 h 2986702"/>
              <a:gd name="connsiteX2" fmla="*/ 1984248 w 5806440"/>
              <a:gd name="connsiteY2" fmla="*/ 773854 h 2986702"/>
              <a:gd name="connsiteX3" fmla="*/ 0 w 5806440"/>
              <a:gd name="connsiteY3" fmla="*/ 2986702 h 298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6440" h="2986702">
                <a:moveTo>
                  <a:pt x="5806440" y="115486"/>
                </a:moveTo>
                <a:cubicBezTo>
                  <a:pt x="5155692" y="28618"/>
                  <a:pt x="4504944" y="-58250"/>
                  <a:pt x="3867912" y="51478"/>
                </a:cubicBezTo>
                <a:cubicBezTo>
                  <a:pt x="3230880" y="161206"/>
                  <a:pt x="2628900" y="284650"/>
                  <a:pt x="1984248" y="773854"/>
                </a:cubicBezTo>
                <a:cubicBezTo>
                  <a:pt x="1339596" y="1263058"/>
                  <a:pt x="669798" y="2124880"/>
                  <a:pt x="0" y="2986702"/>
                </a:cubicBezTo>
              </a:path>
            </a:pathLst>
          </a:custGeom>
          <a:noFill/>
          <a:ln w="31750">
            <a:solidFill>
              <a:srgbClr val="FFFF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F72538-DAAF-8746-B9E6-94B18E4381C2}"/>
              </a:ext>
            </a:extLst>
          </p:cNvPr>
          <p:cNvSpPr txBox="1"/>
          <p:nvPr/>
        </p:nvSpPr>
        <p:spPr>
          <a:xfrm>
            <a:off x="351846" y="5698483"/>
            <a:ext cx="2111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rgbClr val="002060"/>
                </a:solidFill>
              </a:rPr>
              <a:t>Evelyne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Roueff</a:t>
            </a:r>
            <a:endParaRPr lang="es-ES" sz="1600" dirty="0">
              <a:solidFill>
                <a:srgbClr val="002060"/>
              </a:solidFill>
            </a:endParaRPr>
          </a:p>
          <a:p>
            <a:r>
              <a:rPr lang="es-ES" sz="1600" dirty="0" err="1">
                <a:solidFill>
                  <a:srgbClr val="002060"/>
                </a:solidFill>
              </a:rPr>
              <a:t>Ralf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Kaiser</a:t>
            </a:r>
            <a:endParaRPr lang="es-ES" sz="1600" dirty="0">
              <a:solidFill>
                <a:srgbClr val="002060"/>
              </a:solidFill>
            </a:endParaRPr>
          </a:p>
          <a:p>
            <a:r>
              <a:rPr lang="es-ES" sz="1600" dirty="0">
                <a:solidFill>
                  <a:srgbClr val="002060"/>
                </a:solidFill>
              </a:rPr>
              <a:t>Jean-</a:t>
            </a:r>
            <a:r>
              <a:rPr lang="es-ES" sz="1600" dirty="0" err="1">
                <a:solidFill>
                  <a:srgbClr val="002060"/>
                </a:solidFill>
              </a:rPr>
              <a:t>Christophe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Loison</a:t>
            </a:r>
            <a:endParaRPr lang="es-ES" sz="1600" dirty="0">
              <a:solidFill>
                <a:srgbClr val="00206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603DCA1-D639-5349-B624-1EE56311C72B}"/>
              </a:ext>
            </a:extLst>
          </p:cNvPr>
          <p:cNvSpPr txBox="1"/>
          <p:nvPr/>
        </p:nvSpPr>
        <p:spPr>
          <a:xfrm>
            <a:off x="7057328" y="5720693"/>
            <a:ext cx="1665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dirty="0" err="1">
                <a:solidFill>
                  <a:srgbClr val="002060"/>
                </a:solidFill>
              </a:rPr>
              <a:t>Yasuki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Endo</a:t>
            </a:r>
            <a:endParaRPr lang="es-ES" sz="1600" dirty="0">
              <a:solidFill>
                <a:srgbClr val="002060"/>
              </a:solidFill>
            </a:endParaRPr>
          </a:p>
          <a:p>
            <a:pPr algn="r"/>
            <a:r>
              <a:rPr lang="es-ES" sz="1600" dirty="0">
                <a:solidFill>
                  <a:srgbClr val="002060"/>
                </a:solidFill>
              </a:rPr>
              <a:t>Laurent </a:t>
            </a:r>
            <a:r>
              <a:rPr lang="es-ES" sz="1600" dirty="0" err="1">
                <a:solidFill>
                  <a:srgbClr val="002060"/>
                </a:solidFill>
              </a:rPr>
              <a:t>Margulès</a:t>
            </a:r>
            <a:endParaRPr lang="es-ES" sz="1600" dirty="0">
              <a:solidFill>
                <a:srgbClr val="002060"/>
              </a:solidFill>
            </a:endParaRPr>
          </a:p>
          <a:p>
            <a:pPr algn="r"/>
            <a:r>
              <a:rPr lang="es-ES" sz="1600" dirty="0" err="1">
                <a:solidFill>
                  <a:srgbClr val="002060"/>
                </a:solidFill>
              </a:rPr>
              <a:t>Stephane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1600" dirty="0" err="1">
                <a:solidFill>
                  <a:srgbClr val="002060"/>
                </a:solidFill>
              </a:rPr>
              <a:t>Bailleux</a:t>
            </a:r>
            <a:endParaRPr lang="es-E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53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FE0FBB0-37A2-B84F-A277-00700161F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" t="3273"/>
          <a:stretch/>
        </p:blipFill>
        <p:spPr>
          <a:xfrm>
            <a:off x="137205" y="1143000"/>
            <a:ext cx="7122656" cy="50292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0F6126A-55A6-AA44-AD0D-5E65025F8FC7}"/>
              </a:ext>
            </a:extLst>
          </p:cNvPr>
          <p:cNvSpPr/>
          <p:nvPr/>
        </p:nvSpPr>
        <p:spPr>
          <a:xfrm>
            <a:off x="2923032" y="1275587"/>
            <a:ext cx="2368296" cy="713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F454320-829A-D847-B873-AD869FA20131}"/>
              </a:ext>
            </a:extLst>
          </p:cNvPr>
          <p:cNvCxnSpPr>
            <a:cxnSpLocks/>
          </p:cNvCxnSpPr>
          <p:nvPr/>
        </p:nvCxnSpPr>
        <p:spPr>
          <a:xfrm>
            <a:off x="566928" y="5029200"/>
            <a:ext cx="6692933" cy="0"/>
          </a:xfrm>
          <a:prstGeom prst="line">
            <a:avLst/>
          </a:prstGeom>
          <a:ln w="254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E0D7D87-AD60-A342-AC96-F1952C20C461}"/>
              </a:ext>
            </a:extLst>
          </p:cNvPr>
          <p:cNvSpPr txBox="1"/>
          <p:nvPr/>
        </p:nvSpPr>
        <p:spPr>
          <a:xfrm>
            <a:off x="7277629" y="4736812"/>
            <a:ext cx="1391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i="1" dirty="0" err="1">
                <a:solidFill>
                  <a:srgbClr val="FF40FF"/>
                </a:solidFill>
              </a:rPr>
              <a:t>only</a:t>
            </a:r>
            <a:r>
              <a:rPr lang="es-ES" sz="1600" b="1" i="1" dirty="0">
                <a:solidFill>
                  <a:srgbClr val="FF40FF"/>
                </a:solidFill>
              </a:rPr>
              <a:t> 22 </a:t>
            </a:r>
            <a:r>
              <a:rPr lang="es-ES" sz="1600" b="1" i="1" dirty="0" err="1">
                <a:solidFill>
                  <a:srgbClr val="FF40FF"/>
                </a:solidFill>
              </a:rPr>
              <a:t>lines</a:t>
            </a:r>
            <a:endParaRPr lang="es-ES" sz="1600" b="1" i="1" dirty="0">
              <a:solidFill>
                <a:srgbClr val="FF40FF"/>
              </a:solidFill>
            </a:endParaRPr>
          </a:p>
          <a:p>
            <a:r>
              <a:rPr lang="es-ES" sz="1600" b="1" i="1" dirty="0" err="1">
                <a:solidFill>
                  <a:srgbClr val="FF40FF"/>
                </a:solidFill>
              </a:rPr>
              <a:t>above</a:t>
            </a:r>
            <a:r>
              <a:rPr lang="es-ES" sz="1600" b="1" i="1" dirty="0">
                <a:solidFill>
                  <a:srgbClr val="FF40FF"/>
                </a:solidFill>
              </a:rPr>
              <a:t> 400 </a:t>
            </a:r>
            <a:r>
              <a:rPr lang="es-ES" sz="1600" b="1" i="1" dirty="0" err="1">
                <a:solidFill>
                  <a:srgbClr val="FF40FF"/>
                </a:solidFill>
              </a:rPr>
              <a:t>mK</a:t>
            </a:r>
            <a:endParaRPr lang="es-ES" sz="1600" b="1" i="1" dirty="0">
              <a:solidFill>
                <a:srgbClr val="FF40FF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378C6BF-2232-1942-ADB3-CCE4F4C188A2}"/>
              </a:ext>
            </a:extLst>
          </p:cNvPr>
          <p:cNvSpPr txBox="1"/>
          <p:nvPr/>
        </p:nvSpPr>
        <p:spPr>
          <a:xfrm>
            <a:off x="2393204" y="365760"/>
            <a:ext cx="4363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TMC-1 in </a:t>
            </a:r>
            <a:r>
              <a:rPr lang="es-ES" sz="2400" dirty="0" err="1"/>
              <a:t>the</a:t>
            </a:r>
            <a:r>
              <a:rPr lang="es-ES" sz="2400" dirty="0"/>
              <a:t> Q band (31-50 GHz)</a:t>
            </a:r>
          </a:p>
        </p:txBody>
      </p:sp>
    </p:spTree>
    <p:extLst>
      <p:ext uri="{BB962C8B-B14F-4D97-AF65-F5344CB8AC3E}">
        <p14:creationId xmlns:p14="http://schemas.microsoft.com/office/powerpoint/2010/main" val="4287677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9BC783F-7301-EB44-BE91-2854DE7F7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" y="1188721"/>
            <a:ext cx="7159049" cy="499262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E0D7D87-AD60-A342-AC96-F1952C20C461}"/>
              </a:ext>
            </a:extLst>
          </p:cNvPr>
          <p:cNvSpPr txBox="1"/>
          <p:nvPr/>
        </p:nvSpPr>
        <p:spPr>
          <a:xfrm>
            <a:off x="7359925" y="3047696"/>
            <a:ext cx="12150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i="1" dirty="0" err="1">
                <a:solidFill>
                  <a:srgbClr val="FFC000"/>
                </a:solidFill>
              </a:rPr>
              <a:t>Most</a:t>
            </a:r>
            <a:r>
              <a:rPr lang="es-ES" sz="1600" b="1" i="1" dirty="0">
                <a:solidFill>
                  <a:srgbClr val="FFC000"/>
                </a:solidFill>
              </a:rPr>
              <a:t> </a:t>
            </a:r>
            <a:r>
              <a:rPr lang="es-ES" sz="1600" b="1" i="1" dirty="0" err="1">
                <a:solidFill>
                  <a:srgbClr val="FFC000"/>
                </a:solidFill>
              </a:rPr>
              <a:t>lines</a:t>
            </a:r>
            <a:endParaRPr lang="es-ES" sz="1600" b="1" i="1" dirty="0">
              <a:solidFill>
                <a:srgbClr val="FFC000"/>
              </a:solidFill>
            </a:endParaRPr>
          </a:p>
          <a:p>
            <a:r>
              <a:rPr lang="es-ES" sz="1600" b="1" i="1" dirty="0" err="1">
                <a:solidFill>
                  <a:srgbClr val="FFC000"/>
                </a:solidFill>
              </a:rPr>
              <a:t>above</a:t>
            </a:r>
            <a:r>
              <a:rPr lang="es-ES" sz="1600" b="1" i="1" dirty="0">
                <a:solidFill>
                  <a:srgbClr val="FFC000"/>
                </a:solidFill>
              </a:rPr>
              <a:t> 2 </a:t>
            </a:r>
            <a:r>
              <a:rPr lang="es-ES" sz="1600" b="1" i="1" dirty="0" err="1">
                <a:solidFill>
                  <a:srgbClr val="FFC000"/>
                </a:solidFill>
              </a:rPr>
              <a:t>mK</a:t>
            </a:r>
            <a:endParaRPr lang="es-ES" sz="1600" b="1" i="1" dirty="0">
              <a:solidFill>
                <a:srgbClr val="FFC000"/>
              </a:solidFill>
            </a:endParaRPr>
          </a:p>
          <a:p>
            <a:r>
              <a:rPr lang="es-ES" sz="1600" b="1" i="1" dirty="0" err="1">
                <a:solidFill>
                  <a:srgbClr val="FFC000"/>
                </a:solidFill>
              </a:rPr>
              <a:t>identified</a:t>
            </a:r>
            <a:endParaRPr lang="es-ES" sz="1600" b="1" i="1" dirty="0">
              <a:solidFill>
                <a:srgbClr val="FFC000"/>
              </a:solidFill>
            </a:endParaRPr>
          </a:p>
          <a:p>
            <a:endParaRPr lang="es-ES" sz="1600" b="1" i="1" dirty="0">
              <a:solidFill>
                <a:srgbClr val="FFC000"/>
              </a:solidFill>
            </a:endParaRPr>
          </a:p>
          <a:p>
            <a:r>
              <a:rPr lang="es-ES" sz="1600" b="1" i="1" dirty="0" err="1">
                <a:solidFill>
                  <a:srgbClr val="FFC000"/>
                </a:solidFill>
              </a:rPr>
              <a:t>Most</a:t>
            </a:r>
            <a:r>
              <a:rPr lang="es-ES" sz="1600" b="1" i="1" dirty="0">
                <a:solidFill>
                  <a:srgbClr val="FFC000"/>
                </a:solidFill>
              </a:rPr>
              <a:t> </a:t>
            </a:r>
            <a:r>
              <a:rPr lang="es-ES" sz="1600" b="1" i="1" dirty="0" err="1">
                <a:solidFill>
                  <a:srgbClr val="FFC000"/>
                </a:solidFill>
              </a:rPr>
              <a:t>lines</a:t>
            </a:r>
            <a:endParaRPr lang="es-ES" sz="1600" b="1" i="1" dirty="0">
              <a:solidFill>
                <a:srgbClr val="FFC000"/>
              </a:solidFill>
            </a:endParaRPr>
          </a:p>
          <a:p>
            <a:r>
              <a:rPr lang="es-ES" sz="1600" b="1" i="1" dirty="0" err="1">
                <a:solidFill>
                  <a:srgbClr val="FFC000"/>
                </a:solidFill>
              </a:rPr>
              <a:t>below</a:t>
            </a:r>
            <a:r>
              <a:rPr lang="es-ES" sz="1600" b="1" i="1" dirty="0">
                <a:solidFill>
                  <a:srgbClr val="FFC000"/>
                </a:solidFill>
              </a:rPr>
              <a:t> 2 </a:t>
            </a:r>
            <a:r>
              <a:rPr lang="es-ES" sz="1600" b="1" i="1" dirty="0" err="1">
                <a:solidFill>
                  <a:srgbClr val="FFC000"/>
                </a:solidFill>
              </a:rPr>
              <a:t>mK</a:t>
            </a:r>
            <a:endParaRPr lang="es-ES" sz="1600" b="1" i="1" dirty="0">
              <a:solidFill>
                <a:srgbClr val="FFC000"/>
              </a:solidFill>
            </a:endParaRPr>
          </a:p>
          <a:p>
            <a:r>
              <a:rPr lang="es-ES" sz="1600" b="1" i="1" dirty="0" err="1">
                <a:solidFill>
                  <a:srgbClr val="FFC000"/>
                </a:solidFill>
              </a:rPr>
              <a:t>unidentified</a:t>
            </a:r>
            <a:endParaRPr lang="es-ES" sz="1600" b="1" i="1" dirty="0">
              <a:solidFill>
                <a:srgbClr val="FFC000"/>
              </a:solidFill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C367BF6-555F-6643-BDCD-CD1BF209A752}"/>
              </a:ext>
            </a:extLst>
          </p:cNvPr>
          <p:cNvCxnSpPr>
            <a:cxnSpLocks/>
          </p:cNvCxnSpPr>
          <p:nvPr/>
        </p:nvCxnSpPr>
        <p:spPr>
          <a:xfrm>
            <a:off x="575552" y="3938016"/>
            <a:ext cx="6692933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CE619B6A-49F6-5E40-88FD-9A91A34B1D2B}"/>
              </a:ext>
            </a:extLst>
          </p:cNvPr>
          <p:cNvSpPr txBox="1"/>
          <p:nvPr/>
        </p:nvSpPr>
        <p:spPr>
          <a:xfrm>
            <a:off x="2544952" y="361363"/>
            <a:ext cx="4060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A </a:t>
            </a:r>
            <a:r>
              <a:rPr lang="es-ES" sz="2400" dirty="0" err="1"/>
              <a:t>forest</a:t>
            </a:r>
            <a:r>
              <a:rPr lang="es-ES" sz="2400" dirty="0"/>
              <a:t> of </a:t>
            </a:r>
            <a:r>
              <a:rPr lang="es-ES" sz="2400" dirty="0" err="1"/>
              <a:t>lines</a:t>
            </a:r>
            <a:r>
              <a:rPr lang="es-ES" sz="2400" dirty="0"/>
              <a:t> at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mK</a:t>
            </a:r>
            <a:r>
              <a:rPr lang="es-ES" sz="2400" dirty="0"/>
              <a:t> </a:t>
            </a:r>
            <a:r>
              <a:rPr lang="es-ES" sz="2400" dirty="0" err="1"/>
              <a:t>level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78251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1EB8FBBC-1440-1E43-8B46-B26605F22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" y="1197864"/>
            <a:ext cx="7187184" cy="495035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0F67BB2-0949-6143-AFE2-D0906DE59956}"/>
              </a:ext>
            </a:extLst>
          </p:cNvPr>
          <p:cNvSpPr txBox="1"/>
          <p:nvPr/>
        </p:nvSpPr>
        <p:spPr>
          <a:xfrm>
            <a:off x="3548656" y="155448"/>
            <a:ext cx="205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i="1" dirty="0" err="1"/>
              <a:t>The</a:t>
            </a:r>
            <a:r>
              <a:rPr lang="es-ES" sz="2400" i="1" dirty="0"/>
              <a:t> </a:t>
            </a:r>
            <a:r>
              <a:rPr lang="es-ES" sz="2400" i="1" dirty="0" err="1"/>
              <a:t>noise</a:t>
            </a:r>
            <a:r>
              <a:rPr lang="es-ES" sz="2400" i="1" dirty="0"/>
              <a:t> </a:t>
            </a:r>
            <a:r>
              <a:rPr lang="es-ES" sz="2400" i="1" dirty="0" err="1"/>
              <a:t>level</a:t>
            </a:r>
            <a:endParaRPr lang="es-ES" sz="2400" i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24BAFFE-7115-EC41-BA85-FDC39A3B84E2}"/>
              </a:ext>
            </a:extLst>
          </p:cNvPr>
          <p:cNvSpPr txBox="1"/>
          <p:nvPr/>
        </p:nvSpPr>
        <p:spPr>
          <a:xfrm>
            <a:off x="7251192" y="2627072"/>
            <a:ext cx="1352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i="1" dirty="0" err="1"/>
              <a:t>Noise</a:t>
            </a:r>
            <a:r>
              <a:rPr lang="es-ES" sz="1600" b="1" i="1" dirty="0"/>
              <a:t> </a:t>
            </a:r>
            <a:r>
              <a:rPr lang="es-ES" sz="1600" b="1" i="1" dirty="0" err="1"/>
              <a:t>level</a:t>
            </a:r>
            <a:r>
              <a:rPr lang="es-ES" sz="1600" b="1" i="1" dirty="0"/>
              <a:t> </a:t>
            </a:r>
            <a:r>
              <a:rPr lang="es-ES" sz="1600" b="1" i="1" dirty="0" err="1"/>
              <a:t>by</a:t>
            </a:r>
            <a:endParaRPr lang="es-ES" sz="1600" b="1" i="1" dirty="0"/>
          </a:p>
          <a:p>
            <a:r>
              <a:rPr lang="es-ES" sz="1600" b="1" i="1" dirty="0" err="1"/>
              <a:t>January</a:t>
            </a:r>
            <a:r>
              <a:rPr lang="es-ES" sz="1600" b="1" i="1" dirty="0"/>
              <a:t> 2022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07419BA-C55F-534B-A388-A1862A459C79}"/>
              </a:ext>
            </a:extLst>
          </p:cNvPr>
          <p:cNvSpPr txBox="1"/>
          <p:nvPr/>
        </p:nvSpPr>
        <p:spPr>
          <a:xfrm>
            <a:off x="7251192" y="4641055"/>
            <a:ext cx="16818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i="1" dirty="0" err="1">
                <a:solidFill>
                  <a:srgbClr val="00B050"/>
                </a:solidFill>
              </a:rPr>
              <a:t>On-going</a:t>
            </a:r>
            <a:r>
              <a:rPr lang="es-ES" sz="1600" b="1" i="1" dirty="0">
                <a:solidFill>
                  <a:srgbClr val="00B050"/>
                </a:solidFill>
              </a:rPr>
              <a:t> Project:</a:t>
            </a:r>
          </a:p>
          <a:p>
            <a:endParaRPr lang="es-ES" sz="1600" b="1" i="1" dirty="0">
              <a:solidFill>
                <a:srgbClr val="00B050"/>
              </a:solidFill>
            </a:endParaRPr>
          </a:p>
          <a:p>
            <a:r>
              <a:rPr lang="es-ES" sz="1600" b="1" i="1" dirty="0" err="1">
                <a:solidFill>
                  <a:srgbClr val="00B050"/>
                </a:solidFill>
              </a:rPr>
              <a:t>The</a:t>
            </a:r>
            <a:r>
              <a:rPr lang="es-ES" sz="1600" b="1" i="1" dirty="0">
                <a:solidFill>
                  <a:srgbClr val="00B050"/>
                </a:solidFill>
              </a:rPr>
              <a:t> </a:t>
            </a:r>
            <a:r>
              <a:rPr lang="es-ES" sz="1600" b="1" i="1" dirty="0" err="1">
                <a:solidFill>
                  <a:srgbClr val="00B050"/>
                </a:solidFill>
              </a:rPr>
              <a:t>goal</a:t>
            </a:r>
            <a:r>
              <a:rPr lang="es-ES" sz="1600" b="1" i="1" dirty="0">
                <a:solidFill>
                  <a:srgbClr val="00B050"/>
                </a:solidFill>
              </a:rPr>
              <a:t> </a:t>
            </a:r>
            <a:r>
              <a:rPr lang="es-ES" sz="1600" b="1" i="1" dirty="0" err="1">
                <a:solidFill>
                  <a:srgbClr val="00B050"/>
                </a:solidFill>
              </a:rPr>
              <a:t>is</a:t>
            </a:r>
            <a:r>
              <a:rPr lang="es-ES" sz="1600" b="1" i="1" dirty="0">
                <a:solidFill>
                  <a:srgbClr val="00B050"/>
                </a:solidFill>
              </a:rPr>
              <a:t> to </a:t>
            </a:r>
            <a:r>
              <a:rPr lang="es-ES" sz="1600" b="1" i="1" dirty="0" err="1">
                <a:solidFill>
                  <a:srgbClr val="00B050"/>
                </a:solidFill>
              </a:rPr>
              <a:t>go</a:t>
            </a:r>
            <a:endParaRPr lang="es-ES" sz="1600" b="1" i="1" dirty="0">
              <a:solidFill>
                <a:srgbClr val="00B050"/>
              </a:solidFill>
            </a:endParaRPr>
          </a:p>
          <a:p>
            <a:r>
              <a:rPr lang="es-ES" sz="1600" b="1" i="1" dirty="0" err="1">
                <a:solidFill>
                  <a:srgbClr val="00B050"/>
                </a:solidFill>
              </a:rPr>
              <a:t>below</a:t>
            </a:r>
            <a:r>
              <a:rPr lang="es-ES" sz="1600" b="1" i="1" dirty="0">
                <a:solidFill>
                  <a:srgbClr val="00B050"/>
                </a:solidFill>
              </a:rPr>
              <a:t> 0.1 </a:t>
            </a:r>
            <a:r>
              <a:rPr lang="es-ES" sz="1600" b="1" i="1" dirty="0" err="1">
                <a:solidFill>
                  <a:srgbClr val="00B050"/>
                </a:solidFill>
              </a:rPr>
              <a:t>mK</a:t>
            </a:r>
            <a:endParaRPr lang="es-ES" sz="1600" b="1" i="1" dirty="0">
              <a:solidFill>
                <a:srgbClr val="00B050"/>
              </a:solidFill>
            </a:endParaRPr>
          </a:p>
          <a:p>
            <a:r>
              <a:rPr lang="es-ES" sz="1600" b="1" i="1" dirty="0" err="1">
                <a:solidFill>
                  <a:srgbClr val="00B050"/>
                </a:solidFill>
              </a:rPr>
              <a:t>by</a:t>
            </a:r>
            <a:r>
              <a:rPr lang="es-ES" sz="1600" b="1" i="1" dirty="0">
                <a:solidFill>
                  <a:srgbClr val="00B050"/>
                </a:solidFill>
              </a:rPr>
              <a:t> </a:t>
            </a:r>
            <a:r>
              <a:rPr lang="es-ES" sz="1600" b="1" i="1" dirty="0" err="1">
                <a:solidFill>
                  <a:srgbClr val="00B050"/>
                </a:solidFill>
              </a:rPr>
              <a:t>winter</a:t>
            </a:r>
            <a:r>
              <a:rPr lang="es-ES" sz="1600" b="1" i="1" dirty="0">
                <a:solidFill>
                  <a:srgbClr val="00B050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87022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C2B8A7E-9A95-CE4F-A04D-0C4140C76EFD}"/>
              </a:ext>
            </a:extLst>
          </p:cNvPr>
          <p:cNvSpPr txBox="1"/>
          <p:nvPr/>
        </p:nvSpPr>
        <p:spPr>
          <a:xfrm>
            <a:off x="1523350" y="228600"/>
            <a:ext cx="6157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46 </a:t>
            </a:r>
            <a:r>
              <a:rPr lang="es-ES" sz="2400" dirty="0" err="1"/>
              <a:t>molecules</a:t>
            </a:r>
            <a:r>
              <a:rPr lang="es-ES" sz="2400" dirty="0"/>
              <a:t> </a:t>
            </a:r>
            <a:r>
              <a:rPr lang="es-ES" sz="2400" dirty="0" err="1"/>
              <a:t>discovered</a:t>
            </a:r>
            <a:r>
              <a:rPr lang="es-ES" sz="2400" dirty="0"/>
              <a:t> in 2020-2022 in TMC-1</a:t>
            </a:r>
          </a:p>
          <a:p>
            <a:pPr algn="ctr"/>
            <a:r>
              <a:rPr lang="es-ES" sz="2400" dirty="0"/>
              <a:t>(QUIJOTE + GOTHAM)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6B8183B-25CC-7549-890A-87E1588B81B3}"/>
              </a:ext>
            </a:extLst>
          </p:cNvPr>
          <p:cNvSpPr txBox="1"/>
          <p:nvPr/>
        </p:nvSpPr>
        <p:spPr>
          <a:xfrm>
            <a:off x="902591" y="1167384"/>
            <a:ext cx="7204665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>
                <a:solidFill>
                  <a:srgbClr val="00B050"/>
                </a:solidFill>
              </a:rPr>
              <a:t>N-</a:t>
            </a:r>
            <a:r>
              <a:rPr lang="es-ES" sz="1600" i="1" dirty="0" err="1">
                <a:solidFill>
                  <a:srgbClr val="00B050"/>
                </a:solidFill>
              </a:rPr>
              <a:t>bearing</a:t>
            </a:r>
            <a:r>
              <a:rPr lang="es-ES" sz="1600" i="1" dirty="0">
                <a:solidFill>
                  <a:srgbClr val="00B050"/>
                </a:solidFill>
              </a:rPr>
              <a:t> </a:t>
            </a:r>
            <a:r>
              <a:rPr lang="es-ES" sz="1600" i="1" dirty="0" err="1">
                <a:solidFill>
                  <a:srgbClr val="00B050"/>
                </a:solidFill>
              </a:rPr>
              <a:t>molecules</a:t>
            </a:r>
            <a:endParaRPr lang="es-ES" sz="1600" i="1" dirty="0">
              <a:solidFill>
                <a:srgbClr val="00B050"/>
              </a:solidFill>
            </a:endParaRPr>
          </a:p>
          <a:p>
            <a:r>
              <a:rPr lang="es-ES" dirty="0"/>
              <a:t>HC</a:t>
            </a:r>
            <a:r>
              <a:rPr lang="es-ES" baseline="-25000" dirty="0"/>
              <a:t>4</a:t>
            </a:r>
            <a:r>
              <a:rPr lang="es-ES" dirty="0"/>
              <a:t>NC, HCCCH</a:t>
            </a:r>
            <a:r>
              <a:rPr lang="es-ES" baseline="-25000" dirty="0"/>
              <a:t>2</a:t>
            </a:r>
            <a:r>
              <a:rPr lang="es-ES" dirty="0"/>
              <a:t>CN, CH</a:t>
            </a:r>
            <a:r>
              <a:rPr lang="es-ES" baseline="-25000" dirty="0"/>
              <a:t>2</a:t>
            </a:r>
            <a:r>
              <a:rPr lang="es-ES" dirty="0"/>
              <a:t>C</a:t>
            </a:r>
            <a:r>
              <a:rPr lang="es-ES" baseline="-25000" dirty="0"/>
              <a:t>3</a:t>
            </a:r>
            <a:r>
              <a:rPr lang="es-ES" dirty="0"/>
              <a:t>N, HCCCHCHCN, H</a:t>
            </a:r>
            <a:r>
              <a:rPr lang="es-ES" baseline="-25000" dirty="0"/>
              <a:t>2</a:t>
            </a:r>
            <a:r>
              <a:rPr lang="es-ES" dirty="0"/>
              <a:t>CCHC</a:t>
            </a:r>
            <a:r>
              <a:rPr lang="es-ES" baseline="-25000" dirty="0"/>
              <a:t>3</a:t>
            </a:r>
            <a:r>
              <a:rPr lang="es-ES" dirty="0"/>
              <a:t>N, CH</a:t>
            </a:r>
            <a:r>
              <a:rPr lang="es-ES" baseline="-25000" dirty="0"/>
              <a:t>2</a:t>
            </a:r>
            <a:r>
              <a:rPr lang="es-ES" dirty="0"/>
              <a:t>CCHC</a:t>
            </a:r>
            <a:r>
              <a:rPr lang="es-ES" baseline="-25000" dirty="0"/>
              <a:t>3</a:t>
            </a:r>
            <a:r>
              <a:rPr lang="es-ES" dirty="0"/>
              <a:t>N, HC</a:t>
            </a:r>
            <a:r>
              <a:rPr lang="es-ES" baseline="-25000" dirty="0"/>
              <a:t>11</a:t>
            </a:r>
            <a:r>
              <a:rPr lang="es-ES" dirty="0"/>
              <a:t>N</a:t>
            </a:r>
          </a:p>
          <a:p>
            <a:endParaRPr lang="es-ES" dirty="0"/>
          </a:p>
          <a:p>
            <a:r>
              <a:rPr lang="es-ES" sz="1600" i="1" dirty="0">
                <a:solidFill>
                  <a:srgbClr val="7030A0"/>
                </a:solidFill>
              </a:rPr>
              <a:t>O-</a:t>
            </a:r>
            <a:r>
              <a:rPr lang="es-ES" sz="1600" i="1" dirty="0" err="1">
                <a:solidFill>
                  <a:srgbClr val="7030A0"/>
                </a:solidFill>
              </a:rPr>
              <a:t>bearing</a:t>
            </a:r>
            <a:r>
              <a:rPr lang="es-ES" sz="1600" i="1" dirty="0">
                <a:solidFill>
                  <a:srgbClr val="7030A0"/>
                </a:solidFill>
              </a:rPr>
              <a:t> </a:t>
            </a:r>
            <a:r>
              <a:rPr lang="es-ES" sz="1600" i="1" dirty="0" err="1">
                <a:solidFill>
                  <a:srgbClr val="7030A0"/>
                </a:solidFill>
              </a:rPr>
              <a:t>molecules</a:t>
            </a:r>
            <a:endParaRPr lang="es-ES" sz="1600" i="1" dirty="0">
              <a:solidFill>
                <a:srgbClr val="7030A0"/>
              </a:solidFill>
            </a:endParaRPr>
          </a:p>
          <a:p>
            <a:r>
              <a:rPr lang="es-ES" dirty="0"/>
              <a:t>HC</a:t>
            </a:r>
            <a:r>
              <a:rPr lang="es-ES" baseline="-25000" dirty="0"/>
              <a:t>3</a:t>
            </a:r>
            <a:r>
              <a:rPr lang="es-ES" dirty="0"/>
              <a:t>O, C</a:t>
            </a:r>
            <a:r>
              <a:rPr lang="es-ES" baseline="-25000" dirty="0"/>
              <a:t>5</a:t>
            </a:r>
            <a:r>
              <a:rPr lang="es-ES" dirty="0"/>
              <a:t>O</a:t>
            </a:r>
          </a:p>
          <a:p>
            <a:endParaRPr lang="es-ES" dirty="0"/>
          </a:p>
          <a:p>
            <a:r>
              <a:rPr lang="es-ES" sz="1600" i="1" dirty="0">
                <a:solidFill>
                  <a:srgbClr val="FFC000"/>
                </a:solidFill>
              </a:rPr>
              <a:t>S-</a:t>
            </a:r>
            <a:r>
              <a:rPr lang="es-ES" sz="1600" i="1" dirty="0" err="1">
                <a:solidFill>
                  <a:srgbClr val="FFC000"/>
                </a:solidFill>
              </a:rPr>
              <a:t>bearing</a:t>
            </a:r>
            <a:r>
              <a:rPr lang="es-ES" sz="1600" i="1" dirty="0">
                <a:solidFill>
                  <a:srgbClr val="FFC000"/>
                </a:solidFill>
              </a:rPr>
              <a:t> </a:t>
            </a:r>
            <a:r>
              <a:rPr lang="es-ES" sz="1600" i="1" dirty="0" err="1">
                <a:solidFill>
                  <a:srgbClr val="FFC000"/>
                </a:solidFill>
              </a:rPr>
              <a:t>molecules</a:t>
            </a:r>
            <a:endParaRPr lang="es-ES" sz="1600" i="1" dirty="0">
              <a:solidFill>
                <a:srgbClr val="FFC000"/>
              </a:solidFill>
            </a:endParaRPr>
          </a:p>
          <a:p>
            <a:r>
              <a:rPr lang="es-ES" dirty="0"/>
              <a:t>NCS, HCCS, H</a:t>
            </a:r>
            <a:r>
              <a:rPr lang="es-ES" baseline="-25000" dirty="0"/>
              <a:t>2</a:t>
            </a:r>
            <a:r>
              <a:rPr lang="es-ES" dirty="0"/>
              <a:t>CCS, H</a:t>
            </a:r>
            <a:r>
              <a:rPr lang="es-ES" baseline="-25000" dirty="0"/>
              <a:t>2</a:t>
            </a:r>
            <a:r>
              <a:rPr lang="es-ES" dirty="0"/>
              <a:t>CCCS, C</a:t>
            </a:r>
            <a:r>
              <a:rPr lang="es-ES" baseline="-25000" dirty="0"/>
              <a:t>4</a:t>
            </a:r>
            <a:r>
              <a:rPr lang="es-ES" dirty="0"/>
              <a:t>S, HCSCN, HCSCCH</a:t>
            </a:r>
          </a:p>
          <a:p>
            <a:endParaRPr lang="es-ES" dirty="0"/>
          </a:p>
          <a:p>
            <a:r>
              <a:rPr lang="es-ES" sz="1600" i="1" dirty="0" err="1">
                <a:solidFill>
                  <a:srgbClr val="0070C0"/>
                </a:solidFill>
              </a:rPr>
              <a:t>Protonated</a:t>
            </a:r>
            <a:r>
              <a:rPr lang="es-ES" sz="1600" i="1" dirty="0">
                <a:solidFill>
                  <a:srgbClr val="0070C0"/>
                </a:solidFill>
              </a:rPr>
              <a:t> </a:t>
            </a:r>
            <a:r>
              <a:rPr lang="es-ES" sz="1600" i="1" dirty="0" err="1">
                <a:solidFill>
                  <a:srgbClr val="0070C0"/>
                </a:solidFill>
              </a:rPr>
              <a:t>molecules</a:t>
            </a:r>
            <a:endParaRPr lang="es-ES" sz="1600" i="1" dirty="0">
              <a:solidFill>
                <a:srgbClr val="0070C0"/>
              </a:solidFill>
            </a:endParaRPr>
          </a:p>
          <a:p>
            <a:r>
              <a:rPr lang="es-ES" dirty="0"/>
              <a:t>HC</a:t>
            </a:r>
            <a:r>
              <a:rPr lang="es-ES" baseline="-25000" dirty="0"/>
              <a:t>5</a:t>
            </a:r>
            <a:r>
              <a:rPr lang="es-ES" dirty="0"/>
              <a:t>NH</a:t>
            </a:r>
            <a:r>
              <a:rPr lang="es-ES" baseline="30000" dirty="0"/>
              <a:t>+</a:t>
            </a:r>
            <a:r>
              <a:rPr lang="es-ES" dirty="0"/>
              <a:t>, HC</a:t>
            </a:r>
            <a:r>
              <a:rPr lang="es-ES" baseline="-25000" dirty="0"/>
              <a:t>3</a:t>
            </a:r>
            <a:r>
              <a:rPr lang="es-ES" dirty="0"/>
              <a:t>O</a:t>
            </a:r>
            <a:r>
              <a:rPr lang="es-ES" baseline="30000" dirty="0"/>
              <a:t>+</a:t>
            </a:r>
            <a:r>
              <a:rPr lang="es-ES" dirty="0"/>
              <a:t>, HC</a:t>
            </a:r>
            <a:r>
              <a:rPr lang="es-ES" baseline="-25000" dirty="0"/>
              <a:t>3</a:t>
            </a:r>
            <a:r>
              <a:rPr lang="es-ES" dirty="0"/>
              <a:t>S</a:t>
            </a:r>
            <a:r>
              <a:rPr lang="es-ES" baseline="30000" dirty="0"/>
              <a:t>+</a:t>
            </a:r>
            <a:r>
              <a:rPr lang="es-ES" dirty="0"/>
              <a:t>, CH</a:t>
            </a:r>
            <a:r>
              <a:rPr lang="es-ES" baseline="-25000" dirty="0"/>
              <a:t>3</a:t>
            </a:r>
            <a:r>
              <a:rPr lang="es-ES" dirty="0"/>
              <a:t>CO</a:t>
            </a:r>
            <a:r>
              <a:rPr lang="es-ES" baseline="30000" dirty="0"/>
              <a:t>+</a:t>
            </a:r>
            <a:r>
              <a:rPr lang="es-ES" dirty="0"/>
              <a:t>, HCCS</a:t>
            </a:r>
            <a:r>
              <a:rPr lang="es-ES" baseline="30000" dirty="0"/>
              <a:t>+</a:t>
            </a:r>
            <a:r>
              <a:rPr lang="es-ES" dirty="0"/>
              <a:t>, C</a:t>
            </a:r>
            <a:r>
              <a:rPr lang="es-ES" baseline="-25000" dirty="0"/>
              <a:t>5</a:t>
            </a:r>
            <a:r>
              <a:rPr lang="es-ES" dirty="0"/>
              <a:t>H</a:t>
            </a:r>
            <a:r>
              <a:rPr lang="es-ES" baseline="30000" dirty="0"/>
              <a:t>+</a:t>
            </a:r>
            <a:r>
              <a:rPr lang="es-ES" dirty="0"/>
              <a:t>, HC</a:t>
            </a:r>
            <a:r>
              <a:rPr lang="es-ES" baseline="-25000" dirty="0"/>
              <a:t>7</a:t>
            </a:r>
            <a:r>
              <a:rPr lang="es-ES" dirty="0"/>
              <a:t>NH</a:t>
            </a:r>
            <a:r>
              <a:rPr lang="es-ES" baseline="30000" dirty="0"/>
              <a:t>+</a:t>
            </a:r>
            <a:r>
              <a:rPr lang="es-ES" dirty="0"/>
              <a:t>, HCCNCH</a:t>
            </a:r>
            <a:r>
              <a:rPr lang="es-ES" baseline="30000" dirty="0"/>
              <a:t>+</a:t>
            </a:r>
          </a:p>
          <a:p>
            <a:endParaRPr lang="es-ES" dirty="0"/>
          </a:p>
          <a:p>
            <a:r>
              <a:rPr lang="es-ES" sz="1600" i="1" dirty="0" err="1">
                <a:solidFill>
                  <a:srgbClr val="FF0000"/>
                </a:solidFill>
              </a:rPr>
              <a:t>Hydrocarbons</a:t>
            </a:r>
            <a:r>
              <a:rPr lang="es-ES" sz="1600" i="1" dirty="0">
                <a:solidFill>
                  <a:srgbClr val="FF0000"/>
                </a:solidFill>
              </a:rPr>
              <a:t> (</a:t>
            </a:r>
            <a:r>
              <a:rPr lang="es-ES" sz="1600" i="1" dirty="0" err="1">
                <a:solidFill>
                  <a:srgbClr val="FF0000"/>
                </a:solidFill>
              </a:rPr>
              <a:t>some</a:t>
            </a:r>
            <a:r>
              <a:rPr lang="es-ES" sz="1600" i="1" dirty="0">
                <a:solidFill>
                  <a:srgbClr val="FF0000"/>
                </a:solidFill>
              </a:rPr>
              <a:t> CN-</a:t>
            </a:r>
            <a:r>
              <a:rPr lang="es-ES" sz="1600" i="1" dirty="0" err="1">
                <a:solidFill>
                  <a:srgbClr val="FF0000"/>
                </a:solidFill>
              </a:rPr>
              <a:t>substituted</a:t>
            </a:r>
            <a:r>
              <a:rPr lang="es-ES" sz="1600" i="1" dirty="0">
                <a:solidFill>
                  <a:srgbClr val="FF0000"/>
                </a:solidFill>
              </a:rPr>
              <a:t>)</a:t>
            </a:r>
          </a:p>
          <a:p>
            <a:r>
              <a:rPr lang="es-ES" dirty="0"/>
              <a:t>H</a:t>
            </a:r>
            <a:r>
              <a:rPr lang="es-ES" baseline="-25000" dirty="0"/>
              <a:t>2</a:t>
            </a:r>
            <a:r>
              <a:rPr lang="es-ES" dirty="0"/>
              <a:t>C</a:t>
            </a:r>
            <a:r>
              <a:rPr lang="es-ES" baseline="-25000" dirty="0"/>
              <a:t>5</a:t>
            </a:r>
            <a:r>
              <a:rPr lang="es-ES" dirty="0"/>
              <a:t>, C</a:t>
            </a:r>
            <a:r>
              <a:rPr lang="es-ES" baseline="-25000" dirty="0"/>
              <a:t>3</a:t>
            </a:r>
            <a:r>
              <a:rPr lang="es-ES" dirty="0"/>
              <a:t>H</a:t>
            </a:r>
            <a:r>
              <a:rPr lang="es-ES" baseline="-25000" dirty="0"/>
              <a:t>5</a:t>
            </a:r>
            <a:r>
              <a:rPr lang="es-ES" dirty="0"/>
              <a:t>CN, CH</a:t>
            </a:r>
            <a:r>
              <a:rPr lang="es-ES" baseline="-25000" dirty="0"/>
              <a:t>2</a:t>
            </a:r>
            <a:r>
              <a:rPr lang="es-ES" dirty="0"/>
              <a:t>CCHC</a:t>
            </a:r>
            <a:r>
              <a:rPr lang="es-ES" baseline="-25000" dirty="0"/>
              <a:t>4</a:t>
            </a:r>
            <a:r>
              <a:rPr lang="es-ES" dirty="0"/>
              <a:t>H</a:t>
            </a:r>
          </a:p>
          <a:p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5</a:t>
            </a:r>
            <a:r>
              <a:rPr lang="es-ES" dirty="0"/>
              <a:t>H, </a:t>
            </a:r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3</a:t>
            </a:r>
            <a:r>
              <a:rPr lang="es-ES" dirty="0"/>
              <a:t>HCCH</a:t>
            </a:r>
          </a:p>
          <a:p>
            <a:r>
              <a:rPr lang="es-ES" dirty="0"/>
              <a:t>CH</a:t>
            </a:r>
            <a:r>
              <a:rPr lang="es-ES" baseline="-25000" dirty="0"/>
              <a:t>2</a:t>
            </a:r>
            <a:r>
              <a:rPr lang="es-ES" dirty="0"/>
              <a:t>CCH</a:t>
            </a:r>
          </a:p>
          <a:p>
            <a:r>
              <a:rPr lang="es-ES" dirty="0"/>
              <a:t>CH</a:t>
            </a:r>
            <a:r>
              <a:rPr lang="es-ES" baseline="-25000" dirty="0"/>
              <a:t>2</a:t>
            </a:r>
            <a:r>
              <a:rPr lang="es-ES" dirty="0"/>
              <a:t>CHCCH, CH</a:t>
            </a:r>
            <a:r>
              <a:rPr lang="es-ES" baseline="-25000" dirty="0"/>
              <a:t>2</a:t>
            </a:r>
            <a:r>
              <a:rPr lang="es-ES" dirty="0"/>
              <a:t>CCHCCH</a:t>
            </a:r>
          </a:p>
          <a:p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6</a:t>
            </a:r>
            <a:r>
              <a:rPr lang="es-ES" dirty="0"/>
              <a:t>H</a:t>
            </a:r>
            <a:r>
              <a:rPr lang="es-ES" baseline="-25000" dirty="0"/>
              <a:t>4</a:t>
            </a:r>
            <a:endParaRPr lang="es-ES" sz="1600" i="1" dirty="0"/>
          </a:p>
          <a:p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5</a:t>
            </a:r>
            <a:r>
              <a:rPr lang="es-ES" dirty="0"/>
              <a:t>H</a:t>
            </a:r>
            <a:r>
              <a:rPr lang="es-ES" baseline="-25000" dirty="0"/>
              <a:t>6</a:t>
            </a:r>
            <a:r>
              <a:rPr lang="es-ES" dirty="0"/>
              <a:t>, </a:t>
            </a:r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5</a:t>
            </a:r>
            <a:r>
              <a:rPr lang="es-ES" dirty="0"/>
              <a:t>H</a:t>
            </a:r>
            <a:r>
              <a:rPr lang="es-ES" baseline="-25000" dirty="0"/>
              <a:t>4</a:t>
            </a:r>
            <a:r>
              <a:rPr lang="es-ES" dirty="0"/>
              <a:t>CCH</a:t>
            </a:r>
            <a:r>
              <a:rPr lang="es-ES" baseline="-25000" dirty="0"/>
              <a:t>2</a:t>
            </a:r>
            <a:r>
              <a:rPr lang="es-ES" dirty="0"/>
              <a:t>,</a:t>
            </a:r>
            <a:r>
              <a:rPr lang="es-ES" baseline="-25000" dirty="0"/>
              <a:t> </a:t>
            </a:r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5</a:t>
            </a:r>
            <a:r>
              <a:rPr lang="es-ES" dirty="0"/>
              <a:t>H</a:t>
            </a:r>
            <a:r>
              <a:rPr lang="es-ES" baseline="-25000" dirty="0"/>
              <a:t>5</a:t>
            </a:r>
            <a:r>
              <a:rPr lang="es-ES" dirty="0"/>
              <a:t>CN, </a:t>
            </a:r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5</a:t>
            </a:r>
            <a:r>
              <a:rPr lang="es-ES" dirty="0"/>
              <a:t>H</a:t>
            </a:r>
            <a:r>
              <a:rPr lang="es-ES" baseline="-25000" dirty="0"/>
              <a:t>5</a:t>
            </a:r>
            <a:r>
              <a:rPr lang="es-ES" dirty="0"/>
              <a:t>CCH</a:t>
            </a:r>
            <a:endParaRPr lang="es-ES" sz="1600" i="1" dirty="0"/>
          </a:p>
          <a:p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9</a:t>
            </a:r>
            <a:r>
              <a:rPr lang="es-ES" dirty="0"/>
              <a:t>H</a:t>
            </a:r>
            <a:r>
              <a:rPr lang="es-ES" baseline="-25000" dirty="0"/>
              <a:t>8</a:t>
            </a:r>
            <a:r>
              <a:rPr lang="es-ES" dirty="0"/>
              <a:t>,</a:t>
            </a:r>
            <a:r>
              <a:rPr lang="es-ES" baseline="-25000" dirty="0"/>
              <a:t> </a:t>
            </a:r>
            <a:r>
              <a:rPr lang="es-ES" i="1" dirty="0"/>
              <a:t>c-</a:t>
            </a:r>
            <a:r>
              <a:rPr lang="es-ES" dirty="0"/>
              <a:t>C</a:t>
            </a:r>
            <a:r>
              <a:rPr lang="es-ES" baseline="-25000" dirty="0"/>
              <a:t>10</a:t>
            </a:r>
            <a:r>
              <a:rPr lang="es-ES" dirty="0"/>
              <a:t>H</a:t>
            </a:r>
            <a:r>
              <a:rPr lang="es-ES" baseline="-25000" dirty="0"/>
              <a:t>7</a:t>
            </a:r>
            <a:r>
              <a:rPr lang="es-ES" dirty="0"/>
              <a:t>CN</a:t>
            </a:r>
            <a:endParaRPr lang="es-ES" sz="1600" i="1" baseline="-25000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5C800A6A-D5EA-C34B-9F4B-9A44445B0889}"/>
              </a:ext>
            </a:extLst>
          </p:cNvPr>
          <p:cNvSpPr/>
          <p:nvPr/>
        </p:nvSpPr>
        <p:spPr>
          <a:xfrm>
            <a:off x="274320" y="3456432"/>
            <a:ext cx="8403336" cy="859536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C78B515-68F6-BB41-A388-FCF349D20978}"/>
              </a:ext>
            </a:extLst>
          </p:cNvPr>
          <p:cNvSpPr/>
          <p:nvPr/>
        </p:nvSpPr>
        <p:spPr>
          <a:xfrm>
            <a:off x="408432" y="4315967"/>
            <a:ext cx="8269224" cy="232983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343B2B9-E8C2-374C-A85F-3047D084D4B8}"/>
              </a:ext>
            </a:extLst>
          </p:cNvPr>
          <p:cNvSpPr txBox="1"/>
          <p:nvPr/>
        </p:nvSpPr>
        <p:spPr>
          <a:xfrm>
            <a:off x="902592" y="199071"/>
            <a:ext cx="7281288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sz="1600" i="1" dirty="0">
              <a:solidFill>
                <a:srgbClr val="0070C0"/>
              </a:solidFill>
            </a:endParaRPr>
          </a:p>
          <a:p>
            <a:pPr algn="ctr"/>
            <a:endParaRPr lang="es-ES" sz="1600" i="1" dirty="0">
              <a:solidFill>
                <a:srgbClr val="0070C0"/>
              </a:solidFill>
            </a:endParaRPr>
          </a:p>
          <a:p>
            <a:pPr algn="ctr"/>
            <a:r>
              <a:rPr lang="es-ES" sz="1600" i="1" dirty="0" err="1">
                <a:solidFill>
                  <a:srgbClr val="0070C0"/>
                </a:solidFill>
              </a:rPr>
              <a:t>Protonated</a:t>
            </a:r>
            <a:r>
              <a:rPr lang="es-ES" sz="1600" i="1" dirty="0">
                <a:solidFill>
                  <a:srgbClr val="0070C0"/>
                </a:solidFill>
              </a:rPr>
              <a:t> </a:t>
            </a:r>
            <a:r>
              <a:rPr lang="es-ES" sz="1600" i="1" dirty="0" err="1">
                <a:solidFill>
                  <a:srgbClr val="0070C0"/>
                </a:solidFill>
              </a:rPr>
              <a:t>molecules</a:t>
            </a:r>
            <a:endParaRPr lang="es-ES" sz="1600" i="1" dirty="0">
              <a:solidFill>
                <a:srgbClr val="0070C0"/>
              </a:solidFill>
            </a:endParaRPr>
          </a:p>
          <a:p>
            <a:pPr algn="ctr"/>
            <a:endParaRPr lang="es-ES" sz="1600" i="1" dirty="0">
              <a:solidFill>
                <a:srgbClr val="0070C0"/>
              </a:solidFill>
            </a:endParaRPr>
          </a:p>
          <a:p>
            <a:pPr algn="ctr"/>
            <a:endParaRPr lang="es-ES" sz="1600" i="1" dirty="0">
              <a:solidFill>
                <a:srgbClr val="0070C0"/>
              </a:solidFill>
            </a:endParaRPr>
          </a:p>
          <a:p>
            <a:pPr algn="ctr"/>
            <a:endParaRPr lang="es-ES" sz="1600" i="1" dirty="0">
              <a:solidFill>
                <a:srgbClr val="0070C0"/>
              </a:solidFill>
            </a:endParaRPr>
          </a:p>
          <a:p>
            <a:pPr algn="ctr"/>
            <a:endParaRPr lang="es-ES" sz="1600" i="1" dirty="0">
              <a:solidFill>
                <a:srgbClr val="0070C0"/>
              </a:solidFill>
            </a:endParaRPr>
          </a:p>
          <a:p>
            <a:pPr algn="ctr"/>
            <a:endParaRPr lang="es-ES" sz="1600" i="1" dirty="0">
              <a:solidFill>
                <a:srgbClr val="0070C0"/>
              </a:solidFill>
            </a:endParaRPr>
          </a:p>
          <a:p>
            <a:pPr algn="ctr"/>
            <a:endParaRPr lang="es-ES" sz="1600" i="1" dirty="0">
              <a:solidFill>
                <a:srgbClr val="0070C0"/>
              </a:solidFill>
            </a:endParaRPr>
          </a:p>
          <a:p>
            <a:pPr algn="ctr"/>
            <a:endParaRPr lang="es-ES" sz="1600" i="1" dirty="0">
              <a:solidFill>
                <a:srgbClr val="0070C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6C1597C-8B49-A64F-BEC4-46BC968BBDEC}"/>
              </a:ext>
            </a:extLst>
          </p:cNvPr>
          <p:cNvSpPr txBox="1"/>
          <p:nvPr/>
        </p:nvSpPr>
        <p:spPr>
          <a:xfrm>
            <a:off x="2463796" y="1229086"/>
            <a:ext cx="4158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err="1">
                <a:solidFill>
                  <a:srgbClr val="00B050"/>
                </a:solidFill>
              </a:rPr>
              <a:t>Spectroscopy</a:t>
            </a:r>
            <a:r>
              <a:rPr lang="es-ES" sz="1600" i="1" dirty="0">
                <a:solidFill>
                  <a:srgbClr val="00B050"/>
                </a:solidFill>
              </a:rPr>
              <a:t> in </a:t>
            </a:r>
            <a:r>
              <a:rPr lang="es-ES" sz="1600" i="1" dirty="0" err="1">
                <a:solidFill>
                  <a:srgbClr val="00B050"/>
                </a:solidFill>
              </a:rPr>
              <a:t>space</a:t>
            </a:r>
            <a:r>
              <a:rPr lang="es-ES" sz="1600" i="1" dirty="0">
                <a:solidFill>
                  <a:srgbClr val="00B050"/>
                </a:solidFill>
              </a:rPr>
              <a:t>: </a:t>
            </a:r>
            <a:r>
              <a:rPr lang="es-ES" sz="1600" i="1" dirty="0" err="1">
                <a:solidFill>
                  <a:srgbClr val="00B050"/>
                </a:solidFill>
              </a:rPr>
              <a:t>the</a:t>
            </a:r>
            <a:r>
              <a:rPr lang="es-ES" sz="1600" i="1" dirty="0">
                <a:solidFill>
                  <a:srgbClr val="00B050"/>
                </a:solidFill>
              </a:rPr>
              <a:t> case of H</a:t>
            </a:r>
            <a:r>
              <a:rPr lang="es-ES" sz="1600" i="1" baseline="-25000" dirty="0">
                <a:solidFill>
                  <a:srgbClr val="00B050"/>
                </a:solidFill>
              </a:rPr>
              <a:t>2</a:t>
            </a:r>
            <a:r>
              <a:rPr lang="es-ES" sz="1600" i="1" dirty="0">
                <a:solidFill>
                  <a:srgbClr val="00B050"/>
                </a:solidFill>
              </a:rPr>
              <a:t>NC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847089F-6B58-6B4D-99AF-B68494660BC6}"/>
              </a:ext>
            </a:extLst>
          </p:cNvPr>
          <p:cNvSpPr txBox="1"/>
          <p:nvPr/>
        </p:nvSpPr>
        <p:spPr>
          <a:xfrm>
            <a:off x="3748450" y="1894518"/>
            <a:ext cx="1589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err="1">
                <a:solidFill>
                  <a:srgbClr val="FF0000"/>
                </a:solidFill>
              </a:rPr>
              <a:t>Hydrocarbons</a:t>
            </a:r>
            <a:endParaRPr lang="es-E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1345</TotalTime>
  <Words>1294</Words>
  <Application>Microsoft Macintosh PowerPoint</Application>
  <PresentationFormat>Presentación en pantalla (4:3)</PresentationFormat>
  <Paragraphs>279</Paragraphs>
  <Slides>38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8" baseType="lpstr">
      <vt:lpstr>Al Tarikh</vt:lpstr>
      <vt:lpstr>American Typewriter</vt:lpstr>
      <vt:lpstr>Arial</vt:lpstr>
      <vt:lpstr>Ayuthaya</vt:lpstr>
      <vt:lpstr>Calibri</vt:lpstr>
      <vt:lpstr>Calibri Light</vt:lpstr>
      <vt:lpstr>Cambria Math</vt:lpstr>
      <vt:lpstr>Candara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100</cp:revision>
  <dcterms:created xsi:type="dcterms:W3CDTF">2022-10-17T10:38:48Z</dcterms:created>
  <dcterms:modified xsi:type="dcterms:W3CDTF">2022-10-23T21:28:34Z</dcterms:modified>
</cp:coreProperties>
</file>