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610" r:id="rId3"/>
    <p:sldId id="587" r:id="rId4"/>
    <p:sldId id="617" r:id="rId5"/>
    <p:sldId id="624" r:id="rId6"/>
    <p:sldId id="611" r:id="rId7"/>
    <p:sldId id="615" r:id="rId8"/>
    <p:sldId id="628" r:id="rId9"/>
    <p:sldId id="618" r:id="rId10"/>
    <p:sldId id="619" r:id="rId11"/>
    <p:sldId id="616" r:id="rId12"/>
    <p:sldId id="620" r:id="rId13"/>
    <p:sldId id="623" r:id="rId14"/>
    <p:sldId id="614" r:id="rId15"/>
    <p:sldId id="627" r:id="rId16"/>
    <p:sldId id="625" r:id="rId17"/>
    <p:sldId id="626" r:id="rId18"/>
    <p:sldId id="621" r:id="rId19"/>
    <p:sldId id="622" r:id="rId20"/>
    <p:sldId id="629" r:id="rId21"/>
    <p:sldId id="530" r:id="rId22"/>
    <p:sldId id="543" r:id="rId23"/>
    <p:sldId id="609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031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007"/>
    <p:restoredTop sz="94664"/>
  </p:normalViewPr>
  <p:slideViewPr>
    <p:cSldViewPr>
      <p:cViewPr varScale="1">
        <p:scale>
          <a:sx n="112" d="100"/>
          <a:sy n="112" d="100"/>
        </p:scale>
        <p:origin x="58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BA99C7D-E412-A5CB-43FA-0332DCD427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CFCC848-59F9-36BB-2548-B9D77964278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51D142D5-61B6-C04D-9FAE-5F0CE6BE913B}" type="datetimeFigureOut">
              <a:rPr lang="ru-RU" altLang="fr-FR"/>
              <a:pPr/>
              <a:t>24.10.2022</a:t>
            </a:fld>
            <a:endParaRPr lang="ru-RU" altLang="fr-FR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0EDEAC33-3723-7638-D8F1-04A04111854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1DD0F4C2-9B35-75C7-68D8-6F5B3E4059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fr-FR"/>
              <a:t>Образец текста</a:t>
            </a:r>
          </a:p>
          <a:p>
            <a:pPr lvl="1"/>
            <a:r>
              <a:rPr lang="ru-RU" altLang="fr-FR"/>
              <a:t>Второй уровень</a:t>
            </a:r>
          </a:p>
          <a:p>
            <a:pPr lvl="2"/>
            <a:r>
              <a:rPr lang="ru-RU" altLang="fr-FR"/>
              <a:t>Третий уровень</a:t>
            </a:r>
          </a:p>
          <a:p>
            <a:pPr lvl="3"/>
            <a:r>
              <a:rPr lang="ru-RU" altLang="fr-FR"/>
              <a:t>Четвертый уровень</a:t>
            </a:r>
          </a:p>
          <a:p>
            <a:pPr lvl="4"/>
            <a:r>
              <a:rPr lang="ru-RU" altLang="fr-FR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4B41AE-A187-12EB-4EFD-8FA34CE8570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7E5FBA-D8B4-4034-6037-9290650E34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214465B9-F5BB-1E4C-B132-5E75DBB86840}" type="slidenum">
              <a:rPr lang="ru-RU" altLang="fr-FR"/>
              <a:pPr/>
              <a:t>‹N°›</a:t>
            </a:fld>
            <a:endParaRPr lang="ru-RU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465B9-F5BB-1E4C-B132-5E75DBB86840}" type="slidenum">
              <a:rPr lang="ru-RU" altLang="fr-FR" smtClean="0"/>
              <a:pPr/>
              <a:t>10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4272091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Espace réservé de l'image des diapositives 1">
            <a:extLst>
              <a:ext uri="{FF2B5EF4-FFF2-40B4-BE49-F238E27FC236}">
                <a16:creationId xmlns:a16="http://schemas.microsoft.com/office/drawing/2014/main" id="{5D51158E-D474-ACC9-57A4-E176EAB7EF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2" name="Espace réservé des commentaires 2">
            <a:extLst>
              <a:ext uri="{FF2B5EF4-FFF2-40B4-BE49-F238E27FC236}">
                <a16:creationId xmlns:a16="http://schemas.microsoft.com/office/drawing/2014/main" id="{FC021C79-0124-5628-00F7-58FDDCEA39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ea typeface="ＭＳ Ｐゴシック" panose="020B0600070205080204" pitchFamily="34" charset="-128"/>
            </a:endParaRPr>
          </a:p>
        </p:txBody>
      </p:sp>
      <p:sp>
        <p:nvSpPr>
          <p:cNvPr id="97283" name="Espace réservé du numéro de diapositive 3">
            <a:extLst>
              <a:ext uri="{FF2B5EF4-FFF2-40B4-BE49-F238E27FC236}">
                <a16:creationId xmlns:a16="http://schemas.microsoft.com/office/drawing/2014/main" id="{B9998A03-D9BE-422A-F096-D324EEF56F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5219FEF-257E-F249-8958-A8598DF99882}" type="slidenum">
              <a:rPr lang="ru-RU" altLang="fr-FR" sz="1200"/>
              <a:pPr eaLnBrk="1" hangingPunct="1"/>
              <a:t>21</a:t>
            </a:fld>
            <a:endParaRPr lang="ru-RU" altLang="fr-FR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Espace réservé de l'image des diapositives 1">
            <a:extLst>
              <a:ext uri="{FF2B5EF4-FFF2-40B4-BE49-F238E27FC236}">
                <a16:creationId xmlns:a16="http://schemas.microsoft.com/office/drawing/2014/main" id="{597D9B75-2A47-14EA-D9C6-90F3406174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4" name="Espace réservé des commentaires 2">
            <a:extLst>
              <a:ext uri="{FF2B5EF4-FFF2-40B4-BE49-F238E27FC236}">
                <a16:creationId xmlns:a16="http://schemas.microsoft.com/office/drawing/2014/main" id="{E358429C-0BF7-0593-9E53-FA8BE8BEF9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ea typeface="ＭＳ Ｐゴシック" panose="020B0600070205080204" pitchFamily="34" charset="-128"/>
            </a:endParaRPr>
          </a:p>
        </p:txBody>
      </p:sp>
      <p:sp>
        <p:nvSpPr>
          <p:cNvPr id="95235" name="Espace réservé du numéro de diapositive 3">
            <a:extLst>
              <a:ext uri="{FF2B5EF4-FFF2-40B4-BE49-F238E27FC236}">
                <a16:creationId xmlns:a16="http://schemas.microsoft.com/office/drawing/2014/main" id="{FC6300B8-520B-9696-4B25-0607E19DB9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BBE4249-9E6F-9047-9268-C6CA41C030B0}" type="slidenum">
              <a:rPr lang="ru-RU" altLang="fr-FR" sz="1200"/>
              <a:pPr eaLnBrk="1" hangingPunct="1"/>
              <a:t>22</a:t>
            </a:fld>
            <a:endParaRPr lang="ru-RU" altLang="fr-F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5DCB51-C13A-F298-7836-F62146313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8678C6-F702-BB4F-93B7-0A9EF8916730}" type="datetimeFigureOut">
              <a:rPr lang="ru-RU" altLang="fr-FR"/>
              <a:pPr/>
              <a:t>24.10.2022</a:t>
            </a:fld>
            <a:endParaRPr lang="ru-RU" altLang="fr-FR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CF6FAE-E5A0-5444-C836-39CB6910A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933A6E-5E19-59D0-954E-3073CECAE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1F44F-69A3-8C4A-8F5D-68BAA5955893}" type="slidenum">
              <a:rPr lang="ru-RU" altLang="fr-FR"/>
              <a:pPr/>
              <a:t>‹N°›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801239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6743F9-889D-BA4F-E559-40DB2C2C3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C2406D-A769-BF43-A113-7F0A5E6730AA}" type="datetimeFigureOut">
              <a:rPr lang="ru-RU" altLang="fr-FR"/>
              <a:pPr/>
              <a:t>24.10.2022</a:t>
            </a:fld>
            <a:endParaRPr lang="ru-RU" altLang="fr-FR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DBE74E-1F71-CE0F-CFBD-84E15D7CA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338EC4-4D4B-4C6E-39F2-CA44B5139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D4502-4DDB-DB43-9294-1A0C9EEF7075}" type="slidenum">
              <a:rPr lang="ru-RU" altLang="fr-FR"/>
              <a:pPr/>
              <a:t>‹N°›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2035928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35188A-87DE-C3FD-79BC-9B6F10D49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98415D-DB6E-C34B-B946-8A77DD250E44}" type="datetimeFigureOut">
              <a:rPr lang="ru-RU" altLang="fr-FR"/>
              <a:pPr/>
              <a:t>24.10.2022</a:t>
            </a:fld>
            <a:endParaRPr lang="ru-RU" altLang="fr-FR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110806-D13F-370B-4F17-21CCFB1CD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18AF70-6CBE-3317-8094-13C101FD2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9F852-6C91-9B44-AB0B-14B0B02B9305}" type="slidenum">
              <a:rPr lang="ru-RU" altLang="fr-FR"/>
              <a:pPr/>
              <a:t>‹N°›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3821058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3699B8-82B1-B197-1A66-116B76342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A014C4-4F33-144A-9E3E-C054B12E913A}" type="datetimeFigureOut">
              <a:rPr lang="ru-RU" altLang="fr-FR"/>
              <a:pPr/>
              <a:t>24.10.2022</a:t>
            </a:fld>
            <a:endParaRPr lang="ru-RU" altLang="fr-FR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A347C6-2216-E731-1A90-FBB954B4C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FF8BE1-80B0-A2E1-0969-91D601300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DDB3C-3725-DC49-B0E7-CC75EA73CF9F}" type="slidenum">
              <a:rPr lang="ru-RU" altLang="fr-FR"/>
              <a:pPr/>
              <a:t>‹N°›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335416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0C77B1-A16F-3F7B-92D7-D04737B31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F1CDF8-263D-F84C-B96C-5C82429CDF95}" type="datetimeFigureOut">
              <a:rPr lang="ru-RU" altLang="fr-FR"/>
              <a:pPr/>
              <a:t>24.10.2022</a:t>
            </a:fld>
            <a:endParaRPr lang="ru-RU" altLang="fr-FR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86B4CC-6497-010B-501E-8FA51ED6E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DC2AC5-FD3E-EDF1-526B-8F0A8D101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BA2D3-AAFF-1648-834C-E2FC83E3EC17}" type="slidenum">
              <a:rPr lang="ru-RU" altLang="fr-FR"/>
              <a:pPr/>
              <a:t>‹N°›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642785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CA8B351F-D7BA-2F2D-5CF5-1A384EE9E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026F07-351D-D44F-A0CF-48C3C8981683}" type="datetimeFigureOut">
              <a:rPr lang="ru-RU" altLang="fr-FR"/>
              <a:pPr/>
              <a:t>24.10.2022</a:t>
            </a:fld>
            <a:endParaRPr lang="ru-RU" altLang="fr-FR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D03D69BE-B44E-7B14-2059-FED7A3AA4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D1F4B783-8663-2A7B-2CBD-36B6F527E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A223C-09FA-8545-9FF8-98F66360134E}" type="slidenum">
              <a:rPr lang="ru-RU" altLang="fr-FR"/>
              <a:pPr/>
              <a:t>‹N°›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1139846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6E27A861-AE74-2773-0043-2FE84C08B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AA0E55-F025-014B-A352-E9C6C0725F6E}" type="datetimeFigureOut">
              <a:rPr lang="ru-RU" altLang="fr-FR"/>
              <a:pPr/>
              <a:t>24.10.2022</a:t>
            </a:fld>
            <a:endParaRPr lang="ru-RU" altLang="fr-FR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E4AFAB95-CA64-1BCD-E812-CEB282251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5F9A625D-6825-8FD7-06CE-538B96931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1B65A-F1C5-8B42-95FA-7759A990D043}" type="slidenum">
              <a:rPr lang="ru-RU" altLang="fr-FR"/>
              <a:pPr/>
              <a:t>‹N°›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2789242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D372A2E5-3837-6692-D96E-680F6302A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C3F9E8-91D7-5E4B-B3AB-35AA698B995E}" type="datetimeFigureOut">
              <a:rPr lang="ru-RU" altLang="fr-FR"/>
              <a:pPr/>
              <a:t>24.10.2022</a:t>
            </a:fld>
            <a:endParaRPr lang="ru-RU" altLang="fr-FR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E9F0EA57-4F99-AE37-EB5B-7A8675B2C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E949382C-F352-BA0F-1B63-55EA68326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377E6-5FEA-594E-9AAD-FC1B41096824}" type="slidenum">
              <a:rPr lang="ru-RU" altLang="fr-FR"/>
              <a:pPr/>
              <a:t>‹N°›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3956017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8C6C5245-3E2E-0AED-2737-EFC6E5910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B9D727-E7D7-7942-8893-5957493685B3}" type="datetimeFigureOut">
              <a:rPr lang="ru-RU" altLang="fr-FR"/>
              <a:pPr/>
              <a:t>24.10.2022</a:t>
            </a:fld>
            <a:endParaRPr lang="ru-RU" altLang="fr-FR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119ED2A7-7A2C-44AB-85C9-F4A3CF24F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86A595D9-2B27-3B33-F766-89C6120E1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4226F-2956-F94C-8798-D53A42C409F0}" type="slidenum">
              <a:rPr lang="ru-RU" altLang="fr-FR"/>
              <a:pPr/>
              <a:t>‹N°›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2183716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44E19195-1B08-E1D1-1932-42AF55D23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4C77E0-497C-D94E-AF81-9797E922E55B}" type="datetimeFigureOut">
              <a:rPr lang="ru-RU" altLang="fr-FR"/>
              <a:pPr/>
              <a:t>24.10.2022</a:t>
            </a:fld>
            <a:endParaRPr lang="ru-RU" altLang="fr-FR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0454A5A7-DF3F-330B-1366-D18932355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C46035B9-65BA-3D85-3BA1-9D878B994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1297AB-F87E-9840-B769-8269CFE8C745}" type="slidenum">
              <a:rPr lang="ru-RU" altLang="fr-FR"/>
              <a:pPr/>
              <a:t>‹N°›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1500257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A2550AD1-EE1A-4AB5-D043-3098C8442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F57F12-83A2-6E46-AC66-46F7D7F86003}" type="datetimeFigureOut">
              <a:rPr lang="ru-RU" altLang="fr-FR"/>
              <a:pPr/>
              <a:t>24.10.2022</a:t>
            </a:fld>
            <a:endParaRPr lang="ru-RU" altLang="fr-FR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14621840-0827-0663-A42C-7CC5AF024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6EB23FAF-D37B-E75A-9ACA-EB71D416A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50F37-E680-8E48-8BE1-E383323F7084}" type="slidenum">
              <a:rPr lang="ru-RU" altLang="fr-FR"/>
              <a:pPr/>
              <a:t>‹N°›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2540200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581716B7-A4DB-30DC-4080-641EAD3E789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fr-FR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32C2746F-31B3-70CC-579A-E865D17593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fr-FR"/>
              <a:t>Образец текста</a:t>
            </a:r>
          </a:p>
          <a:p>
            <a:pPr lvl="1"/>
            <a:r>
              <a:rPr lang="ru-RU" altLang="fr-FR"/>
              <a:t>Второй уровень</a:t>
            </a:r>
          </a:p>
          <a:p>
            <a:pPr lvl="2"/>
            <a:r>
              <a:rPr lang="ru-RU" altLang="fr-FR"/>
              <a:t>Третий уровень</a:t>
            </a:r>
          </a:p>
          <a:p>
            <a:pPr lvl="3"/>
            <a:r>
              <a:rPr lang="ru-RU" altLang="fr-FR"/>
              <a:t>Четвертый уровень</a:t>
            </a:r>
          </a:p>
          <a:p>
            <a:pPr lvl="4"/>
            <a:r>
              <a:rPr lang="ru-RU" altLang="fr-FR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E4BB0C-3BA3-1C94-DC93-1DAC28557D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B9A6ACEC-F807-5B4B-BF0A-5471551E2C75}" type="datetimeFigureOut">
              <a:rPr lang="ru-RU" altLang="fr-FR"/>
              <a:pPr/>
              <a:t>24.10.2022</a:t>
            </a:fld>
            <a:endParaRPr lang="ru-RU" altLang="fr-FR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54B47A-2503-CE1C-FDAE-204AA469B8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D8EE30-042E-D9F7-24EB-D7D99213CF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6AFDE653-C1BD-8647-8B86-79C34C291459}" type="slidenum">
              <a:rPr lang="ru-RU" altLang="fr-FR"/>
              <a:pPr/>
              <a:t>‹N°›</a:t>
            </a:fld>
            <a:endParaRPr lang="ru-RU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i.adsabs.harvard.edu/abs/2020ApJ...899L..28R/abstract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i.adsabs.harvard.edu/abs/2022ApJ...929L..11R/abstract" TargetMode="External"/><Relationship Id="rId5" Type="http://schemas.openxmlformats.org/officeDocument/2006/relationships/hyperlink" Target="https://ui.adsabs.harvard.edu/abs/2019MNRAS.484L..43Z/abstract" TargetMode="External"/><Relationship Id="rId4" Type="http://schemas.openxmlformats.org/officeDocument/2006/relationships/hyperlink" Target="https://ui.adsabs.harvard.edu/abs/2019MNRAS.483L.114R/abstract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t&amp;rct=j&amp;q=&amp;esrc=s&amp;source=web&amp;cd=&amp;ved=2ahUKEwiW1OCX0_P6AhXygM4BHbLTDYoQFnoECEwQAQ&amp;url=https%3A%2F%2Fen.wiktionary.org%2Fwiki%2Fprebiotic&amp;usg=AOvVaw35t_nZMWRLyOgPRmX8Eo9H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tionary.org/wiki/lif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>
            <a:extLst>
              <a:ext uri="{FF2B5EF4-FFF2-40B4-BE49-F238E27FC236}">
                <a16:creationId xmlns:a16="http://schemas.microsoft.com/office/drawing/2014/main" id="{A90D528D-7D10-F68F-B167-1349481EC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1700361"/>
            <a:ext cx="8029575" cy="2232695"/>
          </a:xfrm>
        </p:spPr>
        <p:txBody>
          <a:bodyPr/>
          <a:lstStyle/>
          <a:p>
            <a:r>
              <a:rPr lang="fr-FR" sz="3200" dirty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Can </a:t>
            </a:r>
            <a:r>
              <a:rPr lang="fr-FR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we</a:t>
            </a:r>
            <a:r>
              <a:rPr lang="fr-FR" sz="3200" dirty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seriously</a:t>
            </a:r>
            <a:r>
              <a:rPr lang="fr-FR" sz="3200" dirty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search</a:t>
            </a:r>
            <a:r>
              <a:rPr lang="fr-FR" sz="3200" dirty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 for </a:t>
            </a:r>
            <a:r>
              <a:rPr lang="fr-FR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prebiotic</a:t>
            </a:r>
            <a:r>
              <a:rPr lang="fr-FR" sz="3200" dirty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 compounds in the </a:t>
            </a:r>
            <a:r>
              <a:rPr lang="fr-FR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interstellar</a:t>
            </a:r>
            <a:r>
              <a:rPr lang="fr-FR" sz="3200" dirty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 medium? </a:t>
            </a:r>
            <a:endParaRPr lang="fr-FR" altLang="fr-FR" sz="32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4338" name="Подзаголовок 2">
            <a:extLst>
              <a:ext uri="{FF2B5EF4-FFF2-40B4-BE49-F238E27FC236}">
                <a16:creationId xmlns:a16="http://schemas.microsoft.com/office/drawing/2014/main" id="{66748DD4-4C5D-B965-852C-64106227B6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188" y="3872458"/>
            <a:ext cx="8429625" cy="1428750"/>
          </a:xfrm>
        </p:spPr>
        <p:txBody>
          <a:bodyPr/>
          <a:lstStyle/>
          <a:p>
            <a:pPr>
              <a:tabLst>
                <a:tab pos="7150100" algn="l"/>
              </a:tabLst>
            </a:pPr>
            <a:r>
              <a:rPr lang="fr-FR" altLang="fr-FR" sz="3600" u="sng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Jean-Claude Guillemin</a:t>
            </a:r>
            <a:r>
              <a:rPr lang="fr-FR" altLang="fr-FR" sz="36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, </a:t>
            </a:r>
            <a:r>
              <a:rPr lang="fr-FR" sz="3600" dirty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Houda </a:t>
            </a:r>
            <a:r>
              <a:rPr lang="fr-FR" sz="3600" dirty="0" err="1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Gazzeh</a:t>
            </a:r>
            <a:r>
              <a:rPr lang="fr-FR" sz="3600" dirty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 </a:t>
            </a:r>
            <a:br>
              <a:rPr lang="fr-FR" altLang="fr-FR" sz="3600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br>
              <a:rPr lang="fr-FR" altLang="fr-FR" sz="3600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fr-FR" altLang="fr-FR" sz="20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Institut des Sciences Chimiques de Rennes</a:t>
            </a:r>
            <a:br>
              <a:rPr lang="fr-FR" altLang="fr-FR" sz="20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fr-FR" altLang="fr-FR" sz="20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UMR CNRS 6226</a:t>
            </a:r>
          </a:p>
          <a:p>
            <a:pPr>
              <a:tabLst>
                <a:tab pos="7150100" algn="l"/>
              </a:tabLst>
            </a:pPr>
            <a:r>
              <a:rPr lang="fr-FR" altLang="fr-FR" sz="20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Ecole Nationale Supérieure de Chimie de Rennes </a:t>
            </a:r>
          </a:p>
        </p:txBody>
      </p:sp>
      <p:pic>
        <p:nvPicPr>
          <p:cNvPr id="14339" name="Picture 5">
            <a:extLst>
              <a:ext uri="{FF2B5EF4-FFF2-40B4-BE49-F238E27FC236}">
                <a16:creationId xmlns:a16="http://schemas.microsoft.com/office/drawing/2014/main" id="{3E50F078-2D8D-CAD5-6826-3D142BDC1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20713"/>
            <a:ext cx="2071687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ZoneTexte 2">
            <a:extLst>
              <a:ext uri="{FF2B5EF4-FFF2-40B4-BE49-F238E27FC236}">
                <a16:creationId xmlns:a16="http://schemas.microsoft.com/office/drawing/2014/main" id="{83C1312C-A4E1-DAFF-F2A4-E349A2391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6108700"/>
            <a:ext cx="13612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200" dirty="0"/>
              <a:t>Paris-PCMI-2022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786BE672-9681-049A-FE65-640955E1C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56" y="692696"/>
            <a:ext cx="7696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dirty="0">
                <a:solidFill>
                  <a:srgbClr val="FF0000"/>
                </a:solidFill>
                <a:latin typeface="Cambria" panose="02040503050406030204" pitchFamily="18" charset="0"/>
              </a:rPr>
              <a:t>Ribose or </a:t>
            </a:r>
            <a:r>
              <a:rPr lang="fr-FR" dirty="0" err="1">
                <a:solidFill>
                  <a:srgbClr val="FF0000"/>
                </a:solidFill>
                <a:latin typeface="Cambria" panose="02040503050406030204" pitchFamily="18" charset="0"/>
              </a:rPr>
              <a:t>glycolaldehyde</a:t>
            </a:r>
            <a:r>
              <a:rPr lang="fr-FR" dirty="0">
                <a:solidFill>
                  <a:srgbClr val="FF0000"/>
                </a:solidFill>
                <a:latin typeface="Cambria" panose="02040503050406030204" pitchFamily="18" charset="0"/>
              </a:rPr>
              <a:t> and </a:t>
            </a:r>
            <a:r>
              <a:rPr lang="fr-FR" dirty="0" err="1">
                <a:solidFill>
                  <a:srgbClr val="FF0000"/>
                </a:solidFill>
                <a:latin typeface="Cambria" panose="02040503050406030204" pitchFamily="18" charset="0"/>
              </a:rPr>
              <a:t>glyceraldehyde</a:t>
            </a:r>
            <a:r>
              <a:rPr lang="fr-FR" dirty="0">
                <a:solidFill>
                  <a:srgbClr val="FF0000"/>
                </a:solidFill>
                <a:latin typeface="Cambria" panose="02040503050406030204" pitchFamily="18" charset="0"/>
              </a:rPr>
              <a:t>?</a:t>
            </a:r>
            <a:endParaRPr lang="fr-FR" dirty="0">
              <a:solidFill>
                <a:srgbClr val="FF0000"/>
              </a:solidFill>
              <a:effectLst/>
              <a:latin typeface="Cambria" panose="02040503050406030204" pitchFamily="18" charset="0"/>
            </a:endParaRPr>
          </a:p>
          <a:p>
            <a:endParaRPr lang="fr-FR" sz="1800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endParaRPr lang="fr-FR" sz="1800" dirty="0">
              <a:effectLst/>
              <a:latin typeface="Cambria" panose="02040503050406030204" pitchFamily="18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291FD62-BAE4-7C8F-392F-E80F187EB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060848"/>
            <a:ext cx="7102881" cy="319935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D846DCB-617B-9EDB-4A87-4441111751AD}"/>
              </a:ext>
            </a:extLst>
          </p:cNvPr>
          <p:cNvSpPr txBox="1"/>
          <p:nvPr/>
        </p:nvSpPr>
        <p:spPr>
          <a:xfrm>
            <a:off x="1115616" y="5085184"/>
            <a:ext cx="71028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M.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Akouche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M. Jaber, M.-C.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Maurel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J.-F. Lambert, T. Georgelin,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Angew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Chem. Int. Ed.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2017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</a:t>
            </a:r>
            <a:r>
              <a:rPr lang="en-US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56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1-5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36B5E6C-F9C6-7E2A-0FA7-E09379ACF67B}"/>
              </a:ext>
            </a:extLst>
          </p:cNvPr>
          <p:cNvSpPr txBox="1"/>
          <p:nvPr/>
        </p:nvSpPr>
        <p:spPr>
          <a:xfrm>
            <a:off x="712420" y="5842138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1031C8"/>
                </a:solidFill>
              </a:rPr>
              <a:t>Up to date, probably we need glycolaldehyde and homochiral glyceraldehyde but we are not sure we need </a:t>
            </a:r>
            <a:r>
              <a:rPr lang="en-US" dirty="0" err="1">
                <a:solidFill>
                  <a:srgbClr val="1031C8"/>
                </a:solidFill>
              </a:rPr>
              <a:t>riboses</a:t>
            </a:r>
            <a:r>
              <a:rPr lang="en-US" dirty="0">
                <a:solidFill>
                  <a:srgbClr val="1031C8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8997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>
            <a:extLst>
              <a:ext uri="{FF2B5EF4-FFF2-40B4-BE49-F238E27FC236}">
                <a16:creationId xmlns:a16="http://schemas.microsoft.com/office/drawing/2014/main" id="{82209A55-6C0E-66E6-EB80-3793A18EF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7">
            <a:extLst>
              <a:ext uri="{FF2B5EF4-FFF2-40B4-BE49-F238E27FC236}">
                <a16:creationId xmlns:a16="http://schemas.microsoft.com/office/drawing/2014/main" id="{786BE672-9681-049A-FE65-640955E1C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56" y="692696"/>
            <a:ext cx="7696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sz="1800" b="1" dirty="0">
                <a:solidFill>
                  <a:srgbClr val="FF0000"/>
                </a:solidFill>
                <a:latin typeface="Cambria" panose="02040503050406030204" pitchFamily="18" charset="0"/>
              </a:rPr>
              <a:t>2-Amino </a:t>
            </a:r>
            <a:r>
              <a:rPr lang="fr-FR" sz="18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acids</a:t>
            </a:r>
            <a:r>
              <a:rPr lang="fr-FR" sz="1800" b="1" dirty="0">
                <a:solidFill>
                  <a:srgbClr val="FF0000"/>
                </a:solidFill>
                <a:latin typeface="Cambria" panose="02040503050406030204" pitchFamily="18" charset="0"/>
              </a:rPr>
              <a:t>: </a:t>
            </a:r>
            <a:r>
              <a:rPr lang="fr-FR" sz="18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perhaps</a:t>
            </a:r>
            <a:r>
              <a:rPr lang="fr-FR" sz="1800" b="1" dirty="0">
                <a:solidFill>
                  <a:srgbClr val="FF0000"/>
                </a:solidFill>
                <a:latin typeface="Cambria" panose="02040503050406030204" pitchFamily="18" charset="0"/>
              </a:rPr>
              <a:t> the </a:t>
            </a:r>
            <a:r>
              <a:rPr lang="fr-FR" sz="18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history</a:t>
            </a:r>
            <a:r>
              <a:rPr lang="fr-FR" sz="1800" b="1" dirty="0">
                <a:solidFill>
                  <a:srgbClr val="FF0000"/>
                </a:solidFill>
                <a:latin typeface="Cambria" panose="02040503050406030204" pitchFamily="18" charset="0"/>
              </a:rPr>
              <a:t> of a </a:t>
            </a:r>
            <a:r>
              <a:rPr lang="fr-FR" sz="18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bias</a:t>
            </a:r>
            <a:r>
              <a:rPr lang="fr-FR" sz="1800" b="1" dirty="0">
                <a:solidFill>
                  <a:srgbClr val="FF0000"/>
                </a:solidFill>
                <a:latin typeface="Cambria" panose="02040503050406030204" pitchFamily="18" charset="0"/>
              </a:rPr>
              <a:t>?</a:t>
            </a:r>
          </a:p>
          <a:p>
            <a:endParaRPr lang="fr-FR" sz="1800" dirty="0">
              <a:solidFill>
                <a:srgbClr val="FF0000"/>
              </a:solidFill>
              <a:effectLst/>
              <a:latin typeface="Cambria" panose="02040503050406030204" pitchFamily="18" charset="0"/>
            </a:endParaRPr>
          </a:p>
          <a:p>
            <a:endParaRPr lang="fr-FR" sz="1800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endParaRPr lang="fr-FR" sz="1800" dirty="0">
              <a:effectLst/>
              <a:latin typeface="Cambria" panose="02040503050406030204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211DE00-5E9B-DCF6-4FF1-A9C884F55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079" y="1047115"/>
            <a:ext cx="4218904" cy="392358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24F822B-FCA0-FD79-1D7B-5C1A70C75B02}"/>
              </a:ext>
            </a:extLst>
          </p:cNvPr>
          <p:cNvSpPr txBox="1"/>
          <p:nvPr/>
        </p:nvSpPr>
        <p:spPr>
          <a:xfrm>
            <a:off x="1331640" y="5140449"/>
            <a:ext cx="68407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latin typeface="Cambria" panose="02040503050406030204" pitchFamily="18" charset="0"/>
              </a:rPr>
              <a:t>Miller-Urey </a:t>
            </a:r>
            <a:r>
              <a:rPr lang="fr-FR" sz="1800" b="1" dirty="0" err="1">
                <a:latin typeface="Cambria" panose="02040503050406030204" pitchFamily="18" charset="0"/>
              </a:rPr>
              <a:t>experiments</a:t>
            </a:r>
            <a:r>
              <a:rPr lang="fr-FR" sz="1800" b="1" dirty="0">
                <a:latin typeface="Cambria" panose="02040503050406030204" pitchFamily="18" charset="0"/>
              </a:rPr>
              <a:t>: </a:t>
            </a:r>
            <a:r>
              <a:rPr lang="fr-FR" sz="1800" b="1" dirty="0" err="1">
                <a:latin typeface="Cambria" panose="02040503050406030204" pitchFamily="18" charset="0"/>
              </a:rPr>
              <a:t>Several</a:t>
            </a:r>
            <a:r>
              <a:rPr lang="fr-FR" sz="1800" b="1" dirty="0">
                <a:latin typeface="Cambria" panose="02040503050406030204" pitchFamily="18" charset="0"/>
              </a:rPr>
              <a:t> </a:t>
            </a:r>
            <a:r>
              <a:rPr lang="fr-FR" sz="1800" b="1" dirty="0" err="1">
                <a:latin typeface="Cambria" panose="02040503050406030204" pitchFamily="18" charset="0"/>
              </a:rPr>
              <a:t>amino</a:t>
            </a:r>
            <a:r>
              <a:rPr lang="fr-FR" sz="1800" b="1" dirty="0">
                <a:latin typeface="Cambria" panose="02040503050406030204" pitchFamily="18" charset="0"/>
              </a:rPr>
              <a:t> </a:t>
            </a:r>
            <a:r>
              <a:rPr lang="fr-FR" sz="1800" b="1" dirty="0" err="1">
                <a:latin typeface="Cambria" panose="02040503050406030204" pitchFamily="18" charset="0"/>
              </a:rPr>
              <a:t>acids</a:t>
            </a:r>
            <a:r>
              <a:rPr lang="fr-FR" sz="1800" b="1" dirty="0">
                <a:latin typeface="Cambria" panose="02040503050406030204" pitchFamily="18" charset="0"/>
              </a:rPr>
              <a:t> and </a:t>
            </a:r>
            <a:r>
              <a:rPr lang="fr-FR" sz="1800" b="1" dirty="0" err="1">
                <a:latin typeface="Cambria" panose="02040503050406030204" pitchFamily="18" charset="0"/>
              </a:rPr>
              <a:t>many</a:t>
            </a:r>
            <a:r>
              <a:rPr lang="fr-FR" sz="1800" b="1" dirty="0">
                <a:latin typeface="Cambria" panose="02040503050406030204" pitchFamily="18" charset="0"/>
              </a:rPr>
              <a:t> </a:t>
            </a:r>
            <a:r>
              <a:rPr lang="fr-FR" sz="1800" b="1" dirty="0" err="1">
                <a:latin typeface="Cambria" panose="02040503050406030204" pitchFamily="18" charset="0"/>
              </a:rPr>
              <a:t>other</a:t>
            </a:r>
            <a:r>
              <a:rPr lang="fr-FR" sz="1800" b="1" dirty="0">
                <a:latin typeface="Cambria" panose="02040503050406030204" pitchFamily="18" charset="0"/>
              </a:rPr>
              <a:t> compounds </a:t>
            </a:r>
            <a:r>
              <a:rPr lang="fr-FR" sz="1800" b="1" dirty="0" err="1">
                <a:latin typeface="Cambria" panose="02040503050406030204" pitchFamily="18" charset="0"/>
              </a:rPr>
              <a:t>were</a:t>
            </a:r>
            <a:r>
              <a:rPr lang="fr-FR" sz="1800" b="1" dirty="0">
                <a:latin typeface="Cambria" panose="02040503050406030204" pitchFamily="18" charset="0"/>
              </a:rPr>
              <a:t> </a:t>
            </a:r>
            <a:r>
              <a:rPr lang="fr-FR" sz="1800" b="1" dirty="0" err="1">
                <a:latin typeface="Cambria" panose="02040503050406030204" pitchFamily="18" charset="0"/>
              </a:rPr>
              <a:t>observed</a:t>
            </a:r>
            <a:endParaRPr lang="fr-FR" sz="1800" b="1" dirty="0">
              <a:latin typeface="Cambria" panose="02040503050406030204" pitchFamily="18" charset="0"/>
            </a:endParaRPr>
          </a:p>
          <a:p>
            <a:r>
              <a:rPr lang="fr-FR" b="1" dirty="0">
                <a:latin typeface="Cambria" panose="02040503050406030204" pitchFamily="18" charset="0"/>
              </a:rPr>
              <a:t>Miller, Science, 1953, 117, 528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19817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>
            <a:extLst>
              <a:ext uri="{FF2B5EF4-FFF2-40B4-BE49-F238E27FC236}">
                <a16:creationId xmlns:a16="http://schemas.microsoft.com/office/drawing/2014/main" id="{82209A55-6C0E-66E6-EB80-3793A18EF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7">
            <a:extLst>
              <a:ext uri="{FF2B5EF4-FFF2-40B4-BE49-F238E27FC236}">
                <a16:creationId xmlns:a16="http://schemas.microsoft.com/office/drawing/2014/main" id="{786BE672-9681-049A-FE65-640955E1C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56" y="692696"/>
            <a:ext cx="76962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sz="18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Amino</a:t>
            </a:r>
            <a:r>
              <a:rPr lang="fr-FR" sz="18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fr-FR" sz="18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acids</a:t>
            </a:r>
            <a:r>
              <a:rPr lang="fr-FR" sz="1800" b="1" dirty="0">
                <a:solidFill>
                  <a:srgbClr val="FF0000"/>
                </a:solidFill>
                <a:latin typeface="Cambria" panose="02040503050406030204" pitchFamily="18" charset="0"/>
              </a:rPr>
              <a:t>: </a:t>
            </a:r>
            <a:r>
              <a:rPr lang="fr-FR" sz="18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perhaps</a:t>
            </a:r>
            <a:r>
              <a:rPr lang="fr-FR" sz="1800" b="1" dirty="0">
                <a:solidFill>
                  <a:srgbClr val="FF0000"/>
                </a:solidFill>
                <a:latin typeface="Cambria" panose="02040503050406030204" pitchFamily="18" charset="0"/>
              </a:rPr>
              <a:t> the </a:t>
            </a:r>
            <a:r>
              <a:rPr lang="fr-FR" sz="18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history</a:t>
            </a:r>
            <a:r>
              <a:rPr lang="fr-FR" sz="1800" b="1" dirty="0">
                <a:solidFill>
                  <a:srgbClr val="FF0000"/>
                </a:solidFill>
                <a:latin typeface="Cambria" panose="02040503050406030204" pitchFamily="18" charset="0"/>
              </a:rPr>
              <a:t> of a </a:t>
            </a:r>
            <a:r>
              <a:rPr lang="fr-FR" sz="18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bias</a:t>
            </a:r>
            <a:r>
              <a:rPr lang="fr-FR" sz="1800" b="1" dirty="0">
                <a:solidFill>
                  <a:srgbClr val="FF0000"/>
                </a:solidFill>
                <a:latin typeface="Cambria" panose="02040503050406030204" pitchFamily="18" charset="0"/>
              </a:rPr>
              <a:t>?</a:t>
            </a:r>
          </a:p>
          <a:p>
            <a:endParaRPr lang="fr-FR" sz="1800" dirty="0">
              <a:latin typeface="Cambria" panose="02040503050406030204" pitchFamily="18" charset="0"/>
            </a:endParaRPr>
          </a:p>
          <a:p>
            <a:r>
              <a:rPr lang="fr-FR" sz="2000" b="1" dirty="0" err="1">
                <a:solidFill>
                  <a:srgbClr val="1031C8"/>
                </a:solidFill>
                <a:latin typeface="Cambria" panose="02040503050406030204" pitchFamily="18" charset="0"/>
              </a:rPr>
              <a:t>Hydrolysis</a:t>
            </a:r>
            <a:r>
              <a:rPr lang="fr-FR" sz="2000" b="1" dirty="0">
                <a:solidFill>
                  <a:srgbClr val="1031C8"/>
                </a:solidFill>
                <a:latin typeface="Cambria" panose="02040503050406030204" pitchFamily="18" charset="0"/>
              </a:rPr>
              <a:t> of </a:t>
            </a:r>
            <a:r>
              <a:rPr lang="fr-FR" sz="2000" b="1" dirty="0" err="1">
                <a:solidFill>
                  <a:srgbClr val="1031C8"/>
                </a:solidFill>
                <a:latin typeface="Cambria" panose="02040503050406030204" pitchFamily="18" charset="0"/>
              </a:rPr>
              <a:t>tholins</a:t>
            </a:r>
            <a:endParaRPr lang="fr-FR" sz="2000" b="1" dirty="0">
              <a:solidFill>
                <a:srgbClr val="1031C8"/>
              </a:solidFill>
              <a:latin typeface="Cambria" panose="02040503050406030204" pitchFamily="18" charset="0"/>
            </a:endParaRPr>
          </a:p>
          <a:p>
            <a:endParaRPr lang="fr-FR" sz="1800" dirty="0">
              <a:solidFill>
                <a:srgbClr val="FF0000"/>
              </a:solidFill>
              <a:effectLst/>
              <a:latin typeface="Cambria" panose="02040503050406030204" pitchFamily="18" charset="0"/>
            </a:endParaRPr>
          </a:p>
          <a:p>
            <a:endParaRPr lang="fr-FR" sz="1800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endParaRPr lang="fr-FR" sz="1800" dirty="0">
              <a:effectLst/>
              <a:latin typeface="Cambria" panose="02040503050406030204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0D8145B-62C6-3A73-BAB8-FC21B7F671B4}"/>
              </a:ext>
            </a:extLst>
          </p:cNvPr>
          <p:cNvSpPr txBox="1"/>
          <p:nvPr/>
        </p:nvSpPr>
        <p:spPr>
          <a:xfrm>
            <a:off x="503548" y="1772816"/>
            <a:ext cx="813690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i="0" dirty="0">
                <a:solidFill>
                  <a:srgbClr val="2E2E2E"/>
                </a:solidFill>
                <a:effectLst/>
                <a:latin typeface="NexusSerif"/>
              </a:rPr>
              <a:t>« </a:t>
            </a:r>
            <a:r>
              <a:rPr lang="fr-FR" b="1" i="0" dirty="0" err="1">
                <a:solidFill>
                  <a:srgbClr val="2E2E2E"/>
                </a:solidFill>
                <a:effectLst/>
                <a:latin typeface="NexusSerif"/>
              </a:rPr>
              <a:t>We</a:t>
            </a:r>
            <a:r>
              <a:rPr lang="fr-FR" b="1" i="0" dirty="0">
                <a:solidFill>
                  <a:srgbClr val="2E2E2E"/>
                </a:solidFill>
                <a:effectLst/>
                <a:latin typeface="NexusSerif"/>
              </a:rPr>
              <a:t> report </a:t>
            </a:r>
            <a:r>
              <a:rPr lang="fr-FR" b="1" i="0" dirty="0" err="1">
                <a:solidFill>
                  <a:srgbClr val="2E2E2E"/>
                </a:solidFill>
                <a:effectLst/>
                <a:latin typeface="NexusSerif"/>
              </a:rPr>
              <a:t>chromatographic</a:t>
            </a:r>
            <a:r>
              <a:rPr lang="fr-FR" b="1" i="0" dirty="0">
                <a:solidFill>
                  <a:srgbClr val="2E2E2E"/>
                </a:solidFill>
                <a:effectLst/>
                <a:latin typeface="NexusSerif"/>
              </a:rPr>
              <a:t> and </a:t>
            </a:r>
            <a:r>
              <a:rPr lang="fr-FR" b="1" i="0" dirty="0" err="1">
                <a:solidFill>
                  <a:srgbClr val="2E2E2E"/>
                </a:solidFill>
                <a:effectLst/>
                <a:latin typeface="NexusSerif"/>
              </a:rPr>
              <a:t>spectroscopic</a:t>
            </a:r>
            <a:r>
              <a:rPr lang="fr-FR" b="1" i="0" dirty="0">
                <a:solidFill>
                  <a:srgbClr val="2E2E2E"/>
                </a:solidFill>
                <a:effectLst/>
                <a:latin typeface="NexusSerif"/>
              </a:rPr>
              <a:t> analyses of </a:t>
            </a:r>
            <a:r>
              <a:rPr lang="fr-FR" b="1" i="0" dirty="0" err="1">
                <a:solidFill>
                  <a:srgbClr val="2E2E2E"/>
                </a:solidFill>
                <a:effectLst/>
                <a:latin typeface="NexusSerif"/>
              </a:rPr>
              <a:t>both</a:t>
            </a:r>
            <a:r>
              <a:rPr lang="fr-FR" b="1" i="0" dirty="0">
                <a:solidFill>
                  <a:srgbClr val="2E2E2E"/>
                </a:solidFill>
                <a:effectLst/>
                <a:latin typeface="NexusSerif"/>
              </a:rPr>
              <a:t> Titan and Triton </a:t>
            </a:r>
            <a:r>
              <a:rPr lang="fr-FR" b="1" i="0" dirty="0" err="1">
                <a:solidFill>
                  <a:srgbClr val="2E2E2E"/>
                </a:solidFill>
                <a:effectLst/>
                <a:latin typeface="NexusSerif"/>
              </a:rPr>
              <a:t>tholins</a:t>
            </a:r>
            <a:r>
              <a:rPr lang="fr-FR" b="1" i="0" dirty="0">
                <a:solidFill>
                  <a:srgbClr val="2E2E2E"/>
                </a:solidFill>
                <a:effectLst/>
                <a:latin typeface="NexusSerif"/>
              </a:rPr>
              <a:t>, </a:t>
            </a:r>
            <a:r>
              <a:rPr lang="fr-FR" b="1" i="0" dirty="0" err="1">
                <a:solidFill>
                  <a:srgbClr val="2E2E2E"/>
                </a:solidFill>
                <a:effectLst/>
                <a:latin typeface="NexusSerif"/>
              </a:rPr>
              <a:t>organic</a:t>
            </a:r>
            <a:r>
              <a:rPr lang="fr-FR" b="1" i="0" dirty="0">
                <a:solidFill>
                  <a:srgbClr val="2E2E2E"/>
                </a:solidFill>
                <a:effectLst/>
                <a:latin typeface="NexusSerif"/>
              </a:rPr>
              <a:t> </a:t>
            </a:r>
            <a:r>
              <a:rPr lang="fr-FR" b="1" i="0" dirty="0" err="1">
                <a:solidFill>
                  <a:srgbClr val="2E2E2E"/>
                </a:solidFill>
                <a:effectLst/>
                <a:latin typeface="NexusSerif"/>
              </a:rPr>
              <a:t>solids</a:t>
            </a:r>
            <a:r>
              <a:rPr lang="fr-FR" b="1" i="0" dirty="0">
                <a:solidFill>
                  <a:srgbClr val="2E2E2E"/>
                </a:solidFill>
                <a:effectLst/>
                <a:latin typeface="NexusSerif"/>
              </a:rPr>
              <a:t> made </a:t>
            </a:r>
            <a:r>
              <a:rPr lang="fr-FR" b="1" i="0" dirty="0" err="1">
                <a:solidFill>
                  <a:srgbClr val="2E2E2E"/>
                </a:solidFill>
                <a:effectLst/>
                <a:latin typeface="NexusSerif"/>
              </a:rPr>
              <a:t>from</a:t>
            </a:r>
            <a:r>
              <a:rPr lang="fr-FR" b="1" i="0" dirty="0">
                <a:solidFill>
                  <a:srgbClr val="2E2E2E"/>
                </a:solidFill>
                <a:effectLst/>
                <a:latin typeface="NexusSerif"/>
              </a:rPr>
              <a:t> the plasma irradiation of 0.9:0.1 and 0.999:0.001 N</a:t>
            </a:r>
            <a:r>
              <a:rPr lang="fr-FR" b="1" i="0" baseline="-25000" dirty="0">
                <a:solidFill>
                  <a:srgbClr val="2E2E2E"/>
                </a:solidFill>
                <a:effectLst/>
                <a:latin typeface="NexusSerif"/>
              </a:rPr>
              <a:t>2</a:t>
            </a:r>
            <a:r>
              <a:rPr lang="fr-FR" b="1" i="0" dirty="0">
                <a:solidFill>
                  <a:srgbClr val="2E2E2E"/>
                </a:solidFill>
                <a:effectLst/>
                <a:latin typeface="NexusSerif"/>
              </a:rPr>
              <a:t>/CH</a:t>
            </a:r>
            <a:r>
              <a:rPr lang="fr-FR" b="1" i="0" baseline="-25000" dirty="0">
                <a:solidFill>
                  <a:srgbClr val="2E2E2E"/>
                </a:solidFill>
                <a:effectLst/>
                <a:latin typeface="NexusSerif"/>
              </a:rPr>
              <a:t>4</a:t>
            </a:r>
            <a:r>
              <a:rPr lang="fr-FR" b="1" i="0" dirty="0">
                <a:solidFill>
                  <a:srgbClr val="2E2E2E"/>
                </a:solidFill>
                <a:effectLst/>
                <a:latin typeface="NexusSerif"/>
              </a:rPr>
              <a:t> </a:t>
            </a:r>
            <a:r>
              <a:rPr lang="fr-FR" b="1" i="0" dirty="0" err="1">
                <a:solidFill>
                  <a:srgbClr val="2E2E2E"/>
                </a:solidFill>
                <a:effectLst/>
                <a:latin typeface="NexusSerif"/>
              </a:rPr>
              <a:t>gas</a:t>
            </a:r>
            <a:r>
              <a:rPr lang="fr-FR" b="1" i="0" dirty="0">
                <a:solidFill>
                  <a:srgbClr val="2E2E2E"/>
                </a:solidFill>
                <a:effectLst/>
                <a:latin typeface="NexusSerif"/>
              </a:rPr>
              <a:t> mixtures, </a:t>
            </a:r>
            <a:r>
              <a:rPr lang="fr-FR" b="1" i="0" dirty="0" err="1">
                <a:solidFill>
                  <a:srgbClr val="2E2E2E"/>
                </a:solidFill>
                <a:effectLst/>
                <a:latin typeface="NexusSerif"/>
              </a:rPr>
              <a:t>respectively</a:t>
            </a:r>
            <a:r>
              <a:rPr lang="fr-FR" b="1" i="0" dirty="0">
                <a:solidFill>
                  <a:srgbClr val="2E2E2E"/>
                </a:solidFill>
                <a:effectLst/>
                <a:latin typeface="NexusSerif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fr-FR" b="1" dirty="0">
                <a:solidFill>
                  <a:srgbClr val="2E2E2E"/>
                </a:solidFill>
                <a:latin typeface="NexusSerif"/>
              </a:rPr>
              <a:t>…</a:t>
            </a:r>
            <a:r>
              <a:rPr lang="fr-FR" b="1" i="0" dirty="0" err="1">
                <a:solidFill>
                  <a:srgbClr val="2E2E2E"/>
                </a:solidFill>
                <a:effectLst/>
                <a:latin typeface="NexusSerif"/>
              </a:rPr>
              <a:t>We</a:t>
            </a:r>
            <a:r>
              <a:rPr lang="fr-FR" b="1" i="0" dirty="0">
                <a:solidFill>
                  <a:srgbClr val="2E2E2E"/>
                </a:solidFill>
                <a:effectLst/>
                <a:latin typeface="NexusSerif"/>
              </a:rPr>
              <a:t> report </a:t>
            </a:r>
            <a:r>
              <a:rPr lang="fr-FR" b="1" i="0" dirty="0" err="1">
                <a:solidFill>
                  <a:srgbClr val="2E2E2E"/>
                </a:solidFill>
                <a:effectLst/>
                <a:latin typeface="NexusSerif"/>
              </a:rPr>
              <a:t>yields</a:t>
            </a:r>
            <a:r>
              <a:rPr lang="fr-FR" b="1" i="0" dirty="0">
                <a:solidFill>
                  <a:srgbClr val="2E2E2E"/>
                </a:solidFill>
                <a:effectLst/>
                <a:latin typeface="NexusSerif"/>
              </a:rPr>
              <a:t> of </a:t>
            </a:r>
            <a:r>
              <a:rPr lang="fr-FR" b="1" i="0" dirty="0" err="1">
                <a:solidFill>
                  <a:srgbClr val="2E2E2E"/>
                </a:solidFill>
                <a:effectLst/>
                <a:latin typeface="NexusSerif"/>
              </a:rPr>
              <a:t>amino</a:t>
            </a:r>
            <a:r>
              <a:rPr lang="fr-FR" b="1" i="0" dirty="0">
                <a:solidFill>
                  <a:srgbClr val="2E2E2E"/>
                </a:solidFill>
                <a:effectLst/>
                <a:latin typeface="NexusSerif"/>
              </a:rPr>
              <a:t> </a:t>
            </a:r>
            <a:r>
              <a:rPr lang="fr-FR" b="1" i="0" dirty="0" err="1">
                <a:solidFill>
                  <a:srgbClr val="2E2E2E"/>
                </a:solidFill>
                <a:effectLst/>
                <a:latin typeface="NexusSerif"/>
              </a:rPr>
              <a:t>acids</a:t>
            </a:r>
            <a:r>
              <a:rPr lang="fr-FR" b="1" i="0" dirty="0">
                <a:solidFill>
                  <a:srgbClr val="2E2E2E"/>
                </a:solidFill>
                <a:effectLst/>
                <a:latin typeface="NexusSerif"/>
              </a:rPr>
              <a:t> </a:t>
            </a:r>
            <a:r>
              <a:rPr lang="fr-FR" b="1" i="0" dirty="0" err="1">
                <a:solidFill>
                  <a:srgbClr val="2E2E2E"/>
                </a:solidFill>
                <a:effectLst/>
                <a:latin typeface="NexusSerif"/>
              </a:rPr>
              <a:t>upon</a:t>
            </a:r>
            <a:r>
              <a:rPr lang="fr-FR" b="1" i="0" dirty="0">
                <a:solidFill>
                  <a:srgbClr val="2E2E2E"/>
                </a:solidFill>
                <a:effectLst/>
                <a:latin typeface="NexusSerif"/>
              </a:rPr>
              <a:t> </a:t>
            </a:r>
            <a:r>
              <a:rPr lang="fr-FR" b="1" i="0" dirty="0" err="1">
                <a:solidFill>
                  <a:srgbClr val="2E2E2E"/>
                </a:solidFill>
                <a:effectLst/>
                <a:latin typeface="NexusSerif"/>
              </a:rPr>
              <a:t>hydrolysis</a:t>
            </a:r>
            <a:r>
              <a:rPr lang="fr-FR" b="1" i="0" dirty="0">
                <a:solidFill>
                  <a:srgbClr val="2E2E2E"/>
                </a:solidFill>
                <a:effectLst/>
                <a:latin typeface="NexusSerif"/>
              </a:rPr>
              <a:t> of Titan and Triton </a:t>
            </a:r>
            <a:r>
              <a:rPr lang="fr-FR" b="1" i="0" dirty="0" err="1">
                <a:solidFill>
                  <a:srgbClr val="2E2E2E"/>
                </a:solidFill>
                <a:effectLst/>
                <a:latin typeface="NexusSerif"/>
              </a:rPr>
              <a:t>tholins</a:t>
            </a:r>
            <a:r>
              <a:rPr lang="fr-FR" b="1" i="0" dirty="0">
                <a:solidFill>
                  <a:srgbClr val="2E2E2E"/>
                </a:solidFill>
                <a:effectLst/>
                <a:latin typeface="NexusSerif"/>
              </a:rPr>
              <a:t> »</a:t>
            </a:r>
          </a:p>
          <a:p>
            <a:endParaRPr lang="fr-FR" b="1" dirty="0">
              <a:solidFill>
                <a:srgbClr val="2E2E2E"/>
              </a:solidFill>
              <a:latin typeface="NexusSerif"/>
            </a:endParaRPr>
          </a:p>
          <a:p>
            <a:endParaRPr lang="fr-FR" b="1" i="0" dirty="0">
              <a:solidFill>
                <a:srgbClr val="2E2E2E"/>
              </a:solidFill>
              <a:effectLst/>
              <a:latin typeface="NexusSerif"/>
            </a:endParaRPr>
          </a:p>
          <a:p>
            <a:endParaRPr lang="fr-FR" b="1" dirty="0">
              <a:solidFill>
                <a:srgbClr val="2E2E2E"/>
              </a:solidFill>
              <a:latin typeface="NexusSerif"/>
            </a:endParaRPr>
          </a:p>
          <a:p>
            <a:r>
              <a:rPr lang="fr-FR" b="1" i="0" dirty="0">
                <a:solidFill>
                  <a:srgbClr val="2E2E2E"/>
                </a:solidFill>
                <a:effectLst/>
                <a:latin typeface="NexusSerif"/>
              </a:rPr>
              <a:t>McDonald, Thompson, Heinrich, </a:t>
            </a:r>
            <a:r>
              <a:rPr lang="fr-FR" b="1" i="0" dirty="0" err="1">
                <a:solidFill>
                  <a:srgbClr val="2E2E2E"/>
                </a:solidFill>
                <a:effectLst/>
                <a:latin typeface="NexusSerif"/>
              </a:rPr>
              <a:t>Khare</a:t>
            </a:r>
            <a:r>
              <a:rPr lang="fr-FR" b="1" i="0" dirty="0">
                <a:solidFill>
                  <a:srgbClr val="2E2E2E"/>
                </a:solidFill>
                <a:effectLst/>
                <a:latin typeface="NexusSerif"/>
              </a:rPr>
              <a:t>, Sagan </a:t>
            </a:r>
            <a:r>
              <a:rPr lang="fr-FR" b="1" i="1" dirty="0" err="1">
                <a:solidFill>
                  <a:srgbClr val="2E2E2E"/>
                </a:solidFill>
                <a:effectLst/>
                <a:latin typeface="NexusSerif"/>
              </a:rPr>
              <a:t>Icarus</a:t>
            </a:r>
            <a:r>
              <a:rPr lang="fr-FR" b="1" i="0" dirty="0">
                <a:solidFill>
                  <a:srgbClr val="2E2E2E"/>
                </a:solidFill>
                <a:effectLst/>
                <a:latin typeface="NexusSerif"/>
              </a:rPr>
              <a:t>, 1994, </a:t>
            </a:r>
            <a:r>
              <a:rPr lang="fr-FR" b="1" i="1" dirty="0">
                <a:solidFill>
                  <a:srgbClr val="2E2E2E"/>
                </a:solidFill>
                <a:effectLst/>
                <a:latin typeface="NexusSerif"/>
              </a:rPr>
              <a:t>108</a:t>
            </a:r>
            <a:r>
              <a:rPr lang="fr-FR" b="1" i="0" dirty="0">
                <a:solidFill>
                  <a:srgbClr val="2E2E2E"/>
                </a:solidFill>
                <a:effectLst/>
                <a:latin typeface="NexusSerif"/>
              </a:rPr>
              <a:t>, 137-145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66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>
            <a:extLst>
              <a:ext uri="{FF2B5EF4-FFF2-40B4-BE49-F238E27FC236}">
                <a16:creationId xmlns:a16="http://schemas.microsoft.com/office/drawing/2014/main" id="{82209A55-6C0E-66E6-EB80-3793A18EF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7">
            <a:extLst>
              <a:ext uri="{FF2B5EF4-FFF2-40B4-BE49-F238E27FC236}">
                <a16:creationId xmlns:a16="http://schemas.microsoft.com/office/drawing/2014/main" id="{786BE672-9681-049A-FE65-640955E1C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529068"/>
            <a:ext cx="76962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sz="18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Amino</a:t>
            </a:r>
            <a:r>
              <a:rPr lang="fr-FR" sz="18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fr-FR" sz="18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acids</a:t>
            </a:r>
            <a:endParaRPr lang="fr-FR" sz="1800" dirty="0">
              <a:latin typeface="Cambria" panose="02040503050406030204" pitchFamily="18" charset="0"/>
            </a:endParaRPr>
          </a:p>
          <a:p>
            <a:r>
              <a:rPr lang="fr-FR" sz="1800" b="1" dirty="0">
                <a:solidFill>
                  <a:srgbClr val="1031C8"/>
                </a:solidFill>
                <a:latin typeface="Cambria" panose="02040503050406030204" pitchFamily="18" charset="0"/>
              </a:rPr>
              <a:t>HCN </a:t>
            </a:r>
            <a:r>
              <a:rPr lang="fr-FR" sz="1800" b="1" dirty="0" err="1">
                <a:solidFill>
                  <a:srgbClr val="1031C8"/>
                </a:solidFill>
                <a:latin typeface="Cambria" panose="02040503050406030204" pitchFamily="18" charset="0"/>
              </a:rPr>
              <a:t>polymers</a:t>
            </a:r>
            <a:endParaRPr lang="fr-FR" sz="1800" b="1" dirty="0">
              <a:solidFill>
                <a:srgbClr val="1031C8"/>
              </a:solidFill>
              <a:latin typeface="Cambria" panose="02040503050406030204" pitchFamily="18" charset="0"/>
            </a:endParaRPr>
          </a:p>
          <a:p>
            <a:endParaRPr lang="fr-FR" sz="1800" dirty="0">
              <a:solidFill>
                <a:srgbClr val="FF0000"/>
              </a:solidFill>
              <a:effectLst/>
              <a:latin typeface="Cambria" panose="02040503050406030204" pitchFamily="18" charset="0"/>
            </a:endParaRPr>
          </a:p>
          <a:p>
            <a:endParaRPr lang="fr-FR" sz="1800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endParaRPr lang="fr-FR" sz="1800" dirty="0">
              <a:effectLst/>
              <a:latin typeface="Cambria" panose="02040503050406030204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1E05F3A-0A31-9066-CF6A-1CB897FDB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660" y="1412776"/>
            <a:ext cx="6616700" cy="47244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8F880AC-CFBF-39CC-C0DD-1619C9592F9C}"/>
              </a:ext>
            </a:extLst>
          </p:cNvPr>
          <p:cNvSpPr txBox="1"/>
          <p:nvPr/>
        </p:nvSpPr>
        <p:spPr>
          <a:xfrm>
            <a:off x="971600" y="6294259"/>
            <a:ext cx="68613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Sanchez, Ferris, Orgel, </a:t>
            </a:r>
            <a:r>
              <a:rPr lang="fr-FR" i="1" dirty="0"/>
              <a:t>J. Mol. Biol. </a:t>
            </a:r>
            <a:r>
              <a:rPr lang="fr-FR" b="1" dirty="0"/>
              <a:t>1967</a:t>
            </a:r>
            <a:r>
              <a:rPr lang="fr-FR" dirty="0"/>
              <a:t>,</a:t>
            </a:r>
            <a:r>
              <a:rPr lang="fr-FR" i="1" dirty="0"/>
              <a:t> 80</a:t>
            </a:r>
            <a:r>
              <a:rPr lang="fr-FR" dirty="0"/>
              <a:t>, 223-253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106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>
            <a:extLst>
              <a:ext uri="{FF2B5EF4-FFF2-40B4-BE49-F238E27FC236}">
                <a16:creationId xmlns:a16="http://schemas.microsoft.com/office/drawing/2014/main" id="{82209A55-6C0E-66E6-EB80-3793A18EF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73" y="5750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7">
            <a:extLst>
              <a:ext uri="{FF2B5EF4-FFF2-40B4-BE49-F238E27FC236}">
                <a16:creationId xmlns:a16="http://schemas.microsoft.com/office/drawing/2014/main" id="{786BE672-9681-049A-FE65-640955E1C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56" y="692696"/>
            <a:ext cx="7696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r-FR" sz="1800" dirty="0">
              <a:effectLst/>
              <a:latin typeface="Cambria" panose="02040503050406030204" pitchFamily="18" charset="0"/>
            </a:endParaRPr>
          </a:p>
          <a:p>
            <a:endParaRPr lang="fr-FR" sz="18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4F358B3-74EE-30F9-1E8D-5480994A8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027" y="-13494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numéro de diapositive 2">
            <a:extLst>
              <a:ext uri="{FF2B5EF4-FFF2-40B4-BE49-F238E27FC236}">
                <a16:creationId xmlns:a16="http://schemas.microsoft.com/office/drawing/2014/main" id="{D303DF47-D178-CA5E-505E-BA1E2F217165}"/>
              </a:ext>
            </a:extLst>
          </p:cNvPr>
          <p:cNvSpPr txBox="1">
            <a:spLocks noGrp="1"/>
          </p:cNvSpPr>
          <p:nvPr/>
        </p:nvSpPr>
        <p:spPr bwMode="auto">
          <a:xfrm>
            <a:off x="6470173" y="7061994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7260CB22-C28A-6442-9E9D-E4F5AA641B66}" type="slidenum">
              <a:rPr lang="fr-FR" altLang="fr-FR" sz="1200">
                <a:latin typeface="Arial Black" panose="020B0604020202020204" pitchFamily="34" charset="0"/>
                <a:cs typeface="Arial" panose="020B0604020202020204" pitchFamily="34" charset="0"/>
              </a:rPr>
              <a:pPr algn="r" eaLnBrk="1" hangingPunct="1"/>
              <a:t>14</a:t>
            </a:fld>
            <a:endParaRPr lang="fr-FR" altLang="fr-FR" sz="1200">
              <a:latin typeface="Arial Black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05E35CF7-A430-6A1C-FDD0-95300E8E8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261" y="678656"/>
            <a:ext cx="2027237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fr-FR" altLang="fr-FR" b="1">
                <a:solidFill>
                  <a:srgbClr val="FF0000"/>
                </a:solidFill>
                <a:cs typeface="Arial" panose="020B0604020202020204" pitchFamily="34" charset="0"/>
              </a:rPr>
              <a:t>Many amino acids can be formed from HCN: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1E6E7C7B-DEB9-0338-F432-6A57D1660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798" y="3847306"/>
            <a:ext cx="25923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800" b="1">
                <a:cs typeface="Arial" panose="020B0604020202020204" pitchFamily="34" charset="0"/>
              </a:rPr>
              <a:t>Sutherland et al. </a:t>
            </a:r>
            <a:r>
              <a:rPr lang="fr-FR" altLang="fr-FR" sz="1800" b="1" i="1"/>
              <a:t>Nature Chemistry</a:t>
            </a:r>
            <a:r>
              <a:rPr lang="fr-FR" altLang="fr-FR" sz="1800" b="1"/>
              <a:t> 2015, 7, 301–307. </a:t>
            </a:r>
          </a:p>
        </p:txBody>
      </p:sp>
      <p:pic>
        <p:nvPicPr>
          <p:cNvPr id="13" name="Image 2">
            <a:extLst>
              <a:ext uri="{FF2B5EF4-FFF2-40B4-BE49-F238E27FC236}">
                <a16:creationId xmlns:a16="http://schemas.microsoft.com/office/drawing/2014/main" id="{67B2D041-2CD6-0A7D-888F-1C44DFC69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086" y="607219"/>
            <a:ext cx="5257800" cy="600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700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84E4EEE-33CB-86F0-B878-935703F97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F5959AD6-9C1E-CF4A-76B3-AA01BBDA474C}"/>
              </a:ext>
            </a:extLst>
          </p:cNvPr>
          <p:cNvSpPr txBox="1">
            <a:spLocks/>
          </p:cNvSpPr>
          <p:nvPr/>
        </p:nvSpPr>
        <p:spPr bwMode="auto">
          <a:xfrm>
            <a:off x="539750" y="22524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fr-FR" altLang="fr-FR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fr-FR" altLang="fr-FR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Annual</a:t>
            </a:r>
            <a:r>
              <a:rPr lang="fr-FR" altLang="fr-FR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fr-FR" altLang="fr-FR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Meteorites</a:t>
            </a:r>
            <a:r>
              <a:rPr lang="fr-FR" altLang="fr-FR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fr-FR" altLang="fr-FR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Bombardment</a:t>
            </a:r>
            <a:endParaRPr lang="fr-FR" altLang="fr-FR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endParaRPr lang="fr-FR" altLang="fr-FR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endParaRPr lang="fr-FR" altLang="fr-FR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endParaRPr lang="fr-FR" altLang="fr-FR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endParaRPr lang="fr-FR" altLang="fr-FR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A5A163D1-B1B7-A919-E92F-89A5F7495269}"/>
              </a:ext>
            </a:extLst>
          </p:cNvPr>
          <p:cNvSpPr txBox="1">
            <a:spLocks/>
          </p:cNvSpPr>
          <p:nvPr/>
        </p:nvSpPr>
        <p:spPr bwMode="auto">
          <a:xfrm>
            <a:off x="475456" y="1628800"/>
            <a:ext cx="82296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altLang="fr-FR" dirty="0">
                <a:latin typeface="Times New Roman" panose="02020603050405020304" pitchFamily="18" charset="0"/>
              </a:rPr>
              <a:t>40 000 tons (</a:t>
            </a:r>
            <a:r>
              <a:rPr lang="fr-FR" altLang="fr-FR" dirty="0" err="1">
                <a:latin typeface="Times New Roman" panose="02020603050405020304" pitchFamily="18" charset="0"/>
              </a:rPr>
              <a:t>mainly</a:t>
            </a:r>
            <a:r>
              <a:rPr lang="fr-FR" altLang="fr-FR" dirty="0">
                <a:latin typeface="Times New Roman" panose="02020603050405020304" pitchFamily="18" charset="0"/>
              </a:rPr>
              <a:t> </a:t>
            </a:r>
            <a:r>
              <a:rPr lang="fr-FR" altLang="fr-FR" dirty="0" err="1">
                <a:latin typeface="Times New Roman" panose="02020603050405020304" pitchFamily="18" charset="0"/>
              </a:rPr>
              <a:t>dusts</a:t>
            </a:r>
            <a:r>
              <a:rPr lang="fr-FR" altLang="fr-FR" dirty="0">
                <a:latin typeface="Times New Roman" panose="02020603050405020304" pitchFamily="18" charset="0"/>
              </a:rPr>
              <a:t>, </a:t>
            </a:r>
            <a:r>
              <a:rPr lang="fr-FR" altLang="fr-FR" dirty="0" err="1">
                <a:latin typeface="Times New Roman" panose="02020603050405020304" pitchFamily="18" charset="0"/>
              </a:rPr>
              <a:t>micrometeorites</a:t>
            </a:r>
            <a:r>
              <a:rPr lang="fr-FR" altLang="fr-FR" dirty="0">
                <a:latin typeface="Times New Roman" panose="02020603050405020304" pitchFamily="18" charset="0"/>
              </a:rPr>
              <a:t>, </a:t>
            </a:r>
            <a:r>
              <a:rPr lang="fr-FR" altLang="fr-FR" dirty="0" err="1">
                <a:latin typeface="Times New Roman" panose="02020603050405020304" pitchFamily="18" charset="0"/>
              </a:rPr>
              <a:t>meteorites</a:t>
            </a:r>
            <a:r>
              <a:rPr lang="fr-FR" altLang="fr-FR" dirty="0">
                <a:latin typeface="Times New Roman" panose="02020603050405020304" pitchFamily="18" charset="0"/>
              </a:rPr>
              <a:t>).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altLang="fr-FR" dirty="0">
                <a:latin typeface="Times New Roman" panose="02020603050405020304" pitchFamily="18" charset="0"/>
              </a:rPr>
              <a:t>1 </a:t>
            </a:r>
            <a:r>
              <a:rPr lang="fr-FR" altLang="fr-FR" dirty="0" err="1">
                <a:latin typeface="Times New Roman" panose="02020603050405020304" pitchFamily="18" charset="0"/>
              </a:rPr>
              <a:t>comet</a:t>
            </a:r>
            <a:r>
              <a:rPr lang="fr-FR" altLang="fr-FR" dirty="0">
                <a:latin typeface="Times New Roman" panose="02020603050405020304" pitchFamily="18" charset="0"/>
              </a:rPr>
              <a:t> or </a:t>
            </a:r>
            <a:r>
              <a:rPr lang="fr-FR" altLang="fr-FR" dirty="0" err="1">
                <a:latin typeface="Times New Roman" panose="02020603050405020304" pitchFamily="18" charset="0"/>
              </a:rPr>
              <a:t>asteroide</a:t>
            </a:r>
            <a:r>
              <a:rPr lang="fr-FR" altLang="fr-FR" dirty="0">
                <a:latin typeface="Times New Roman" panose="02020603050405020304" pitchFamily="18" charset="0"/>
              </a:rPr>
              <a:t> &gt; 1 km per 500000 </a:t>
            </a:r>
            <a:r>
              <a:rPr lang="fr-FR" altLang="fr-FR" dirty="0" err="1">
                <a:latin typeface="Times New Roman" panose="02020603050405020304" pitchFamily="18" charset="0"/>
              </a:rPr>
              <a:t>years</a:t>
            </a:r>
            <a:endParaRPr lang="fr-FR" altLang="fr-FR" dirty="0">
              <a:latin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altLang="fr-FR" dirty="0">
                <a:latin typeface="Times New Roman" panose="02020603050405020304" pitchFamily="18" charset="0"/>
              </a:rPr>
              <a:t>50000 </a:t>
            </a:r>
            <a:r>
              <a:rPr lang="fr-FR" altLang="fr-FR" dirty="0" err="1">
                <a:latin typeface="Times New Roman" panose="02020603050405020304" pitchFamily="18" charset="0"/>
              </a:rPr>
              <a:t>different</a:t>
            </a:r>
            <a:r>
              <a:rPr lang="fr-FR" altLang="fr-FR" dirty="0">
                <a:latin typeface="Times New Roman" panose="02020603050405020304" pitchFamily="18" charset="0"/>
              </a:rPr>
              <a:t> </a:t>
            </a:r>
            <a:r>
              <a:rPr lang="fr-FR" altLang="fr-FR" dirty="0" err="1">
                <a:latin typeface="Times New Roman" panose="02020603050405020304" pitchFamily="18" charset="0"/>
              </a:rPr>
              <a:t>molecules</a:t>
            </a:r>
            <a:r>
              <a:rPr lang="fr-FR" altLang="fr-FR" dirty="0">
                <a:latin typeface="Times New Roman" panose="02020603050405020304" pitchFamily="18" charset="0"/>
              </a:rPr>
              <a:t> </a:t>
            </a:r>
            <a:r>
              <a:rPr lang="fr-FR" altLang="fr-FR" dirty="0" err="1">
                <a:latin typeface="Times New Roman" panose="02020603050405020304" pitchFamily="18" charset="0"/>
              </a:rPr>
              <a:t>identified</a:t>
            </a:r>
            <a:r>
              <a:rPr lang="fr-FR" altLang="fr-FR" dirty="0">
                <a:latin typeface="Times New Roman" panose="02020603050405020304" pitchFamily="18" charset="0"/>
              </a:rPr>
              <a:t> </a:t>
            </a:r>
            <a:r>
              <a:rPr lang="fr-FR" altLang="fr-FR" dirty="0" err="1">
                <a:latin typeface="Times New Roman" panose="02020603050405020304" pitchFamily="18" charset="0"/>
              </a:rPr>
              <a:t>after</a:t>
            </a:r>
            <a:r>
              <a:rPr lang="fr-FR" altLang="fr-FR" dirty="0">
                <a:latin typeface="Times New Roman" panose="02020603050405020304" pitchFamily="18" charset="0"/>
              </a:rPr>
              <a:t> </a:t>
            </a:r>
            <a:r>
              <a:rPr lang="fr-FR" altLang="fr-FR" dirty="0" err="1">
                <a:latin typeface="Times New Roman" panose="02020603050405020304" pitchFamily="18" charset="0"/>
              </a:rPr>
              <a:t>acidic</a:t>
            </a:r>
            <a:r>
              <a:rPr lang="fr-FR" altLang="fr-FR" dirty="0">
                <a:latin typeface="Times New Roman" panose="02020603050405020304" pitchFamily="18" charset="0"/>
              </a:rPr>
              <a:t> </a:t>
            </a:r>
            <a:r>
              <a:rPr lang="fr-FR" altLang="fr-FR" dirty="0" err="1">
                <a:latin typeface="Times New Roman" panose="02020603050405020304" pitchFamily="18" charset="0"/>
              </a:rPr>
              <a:t>aqueous</a:t>
            </a:r>
            <a:r>
              <a:rPr lang="fr-FR" altLang="fr-FR" dirty="0">
                <a:latin typeface="Times New Roman" panose="02020603050405020304" pitchFamily="18" charset="0"/>
              </a:rPr>
              <a:t>  dilution in </a:t>
            </a:r>
            <a:r>
              <a:rPr lang="fr-FR" altLang="fr-FR" dirty="0" err="1">
                <a:latin typeface="Times New Roman" panose="02020603050405020304" pitchFamily="18" charset="0"/>
              </a:rPr>
              <a:t>meteorites</a:t>
            </a:r>
            <a:r>
              <a:rPr lang="fr-FR" altLang="fr-FR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91161B34-8798-B61B-5D1B-854CD5F98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468" y="3789040"/>
            <a:ext cx="7993063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ts val="3400"/>
              </a:lnSpc>
              <a:buFontTx/>
              <a:buChar char="-"/>
            </a:pPr>
            <a:r>
              <a:rPr lang="fr-FR" altLang="fr-FR" dirty="0">
                <a:latin typeface="Times New Roman" panose="02020603050405020304" pitchFamily="18" charset="0"/>
              </a:rPr>
              <a:t>In </a:t>
            </a:r>
            <a:r>
              <a:rPr lang="fr-FR" altLang="fr-FR" dirty="0" err="1">
                <a:latin typeface="Times New Roman" panose="02020603050405020304" pitchFamily="18" charset="0"/>
              </a:rPr>
              <a:t>meteorites</a:t>
            </a:r>
            <a:r>
              <a:rPr lang="fr-FR" altLang="fr-FR" dirty="0">
                <a:latin typeface="Times New Roman" panose="02020603050405020304" pitchFamily="18" charset="0"/>
              </a:rPr>
              <a:t> (</a:t>
            </a:r>
            <a:r>
              <a:rPr lang="fr-FR" altLang="fr-FR" dirty="0" err="1">
                <a:latin typeface="Times New Roman" panose="02020603050405020304" pitchFamily="18" charset="0"/>
              </a:rPr>
              <a:t>carbonaceous</a:t>
            </a:r>
            <a:r>
              <a:rPr lang="fr-FR" altLang="fr-FR" dirty="0">
                <a:latin typeface="Times New Roman" panose="02020603050405020304" pitchFamily="18" charset="0"/>
              </a:rPr>
              <a:t> chondrites) but </a:t>
            </a:r>
            <a:r>
              <a:rPr lang="fr-FR" altLang="fr-FR" dirty="0" err="1">
                <a:latin typeface="Times New Roman" panose="02020603050405020304" pitchFamily="18" charset="0"/>
              </a:rPr>
              <a:t>often</a:t>
            </a:r>
            <a:r>
              <a:rPr lang="fr-FR" altLang="fr-FR" dirty="0">
                <a:latin typeface="Times New Roman" panose="02020603050405020304" pitchFamily="18" charset="0"/>
              </a:rPr>
              <a:t> </a:t>
            </a:r>
            <a:r>
              <a:rPr lang="fr-FR" altLang="fr-FR" b="1" dirty="0" err="1">
                <a:latin typeface="Times New Roman" panose="02020603050405020304" pitchFamily="18" charset="0"/>
              </a:rPr>
              <a:t>after</a:t>
            </a:r>
            <a:r>
              <a:rPr lang="fr-FR" altLang="fr-FR" b="1" dirty="0">
                <a:latin typeface="Times New Roman" panose="02020603050405020304" pitchFamily="18" charset="0"/>
              </a:rPr>
              <a:t> </a:t>
            </a:r>
            <a:r>
              <a:rPr lang="fr-FR" altLang="fr-FR" b="1" dirty="0" err="1">
                <a:latin typeface="Times New Roman" panose="02020603050405020304" pitchFamily="18" charset="0"/>
              </a:rPr>
              <a:t>acidic</a:t>
            </a:r>
            <a:r>
              <a:rPr lang="fr-FR" altLang="fr-FR" b="1" dirty="0">
                <a:latin typeface="Times New Roman" panose="02020603050405020304" pitchFamily="18" charset="0"/>
              </a:rPr>
              <a:t> </a:t>
            </a:r>
            <a:r>
              <a:rPr lang="fr-FR" altLang="fr-FR" b="1" dirty="0" err="1">
                <a:latin typeface="Times New Roman" panose="02020603050405020304" pitchFamily="18" charset="0"/>
              </a:rPr>
              <a:t>hydrolysis</a:t>
            </a:r>
            <a:r>
              <a:rPr lang="fr-FR" altLang="fr-FR" b="1" dirty="0">
                <a:latin typeface="Times New Roman" panose="02020603050405020304" pitchFamily="18" charset="0"/>
              </a:rPr>
              <a:t>, </a:t>
            </a:r>
            <a:r>
              <a:rPr lang="fr-FR" altLang="fr-FR" dirty="0" err="1">
                <a:latin typeface="Times New Roman" panose="02020603050405020304" pitchFamily="18" charset="0"/>
              </a:rPr>
              <a:t>natural</a:t>
            </a:r>
            <a:r>
              <a:rPr lang="fr-FR" altLang="fr-FR" dirty="0">
                <a:latin typeface="Times New Roman" panose="02020603050405020304" pitchFamily="18" charset="0"/>
              </a:rPr>
              <a:t> and non-</a:t>
            </a:r>
            <a:r>
              <a:rPr lang="fr-FR" altLang="fr-FR" dirty="0" err="1">
                <a:latin typeface="Times New Roman" panose="02020603050405020304" pitchFamily="18" charset="0"/>
              </a:rPr>
              <a:t>natural</a:t>
            </a:r>
            <a:r>
              <a:rPr lang="fr-FR" altLang="fr-FR" dirty="0">
                <a:latin typeface="Times New Roman" panose="02020603050405020304" pitchFamily="18" charset="0"/>
              </a:rPr>
              <a:t> </a:t>
            </a:r>
            <a:r>
              <a:rPr lang="fr-FR" altLang="fr-FR" dirty="0" err="1">
                <a:latin typeface="Times New Roman" panose="02020603050405020304" pitchFamily="18" charset="0"/>
              </a:rPr>
              <a:t>amino</a:t>
            </a:r>
            <a:r>
              <a:rPr lang="fr-FR" altLang="fr-FR" dirty="0">
                <a:latin typeface="Times New Roman" panose="02020603050405020304" pitchFamily="18" charset="0"/>
              </a:rPr>
              <a:t> </a:t>
            </a:r>
            <a:r>
              <a:rPr lang="fr-FR" altLang="fr-FR" dirty="0" err="1">
                <a:latin typeface="Times New Roman" panose="02020603050405020304" pitchFamily="18" charset="0"/>
              </a:rPr>
              <a:t>acids</a:t>
            </a:r>
            <a:r>
              <a:rPr lang="fr-FR" altLang="fr-FR" dirty="0">
                <a:latin typeface="Times New Roman" panose="02020603050405020304" pitchFamily="18" charset="0"/>
              </a:rPr>
              <a:t> have been </a:t>
            </a:r>
            <a:r>
              <a:rPr lang="fr-FR" altLang="fr-FR" dirty="0" err="1">
                <a:latin typeface="Times New Roman" panose="02020603050405020304" pitchFamily="18" charset="0"/>
              </a:rPr>
              <a:t>observed</a:t>
            </a:r>
            <a:r>
              <a:rPr lang="fr-FR" altLang="fr-FR" dirty="0"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ts val="3400"/>
              </a:lnSpc>
              <a:buFontTx/>
              <a:buChar char="-"/>
            </a:pPr>
            <a:r>
              <a:rPr lang="fr-FR" altLang="fr-FR" b="1" dirty="0">
                <a:latin typeface="Times New Roman" panose="02020603050405020304" pitchFamily="18" charset="0"/>
              </a:rPr>
              <a:t>In 1980, Cronin and </a:t>
            </a:r>
            <a:r>
              <a:rPr lang="fr-FR" altLang="fr-FR" b="1" dirty="0" err="1">
                <a:latin typeface="Times New Roman" panose="02020603050405020304" pitchFamily="18" charset="0"/>
              </a:rPr>
              <a:t>Pizzarello</a:t>
            </a:r>
            <a:r>
              <a:rPr lang="fr-FR" altLang="fr-FR" b="1" dirty="0">
                <a:latin typeface="Times New Roman" panose="02020603050405020304" pitchFamily="18" charset="0"/>
              </a:rPr>
              <a:t> </a:t>
            </a:r>
            <a:r>
              <a:rPr lang="fr-FR" altLang="fr-FR" b="1" dirty="0" err="1">
                <a:latin typeface="Times New Roman" panose="02020603050405020304" pitchFamily="18" charset="0"/>
              </a:rPr>
              <a:t>showed</a:t>
            </a:r>
            <a:r>
              <a:rPr lang="fr-FR" altLang="fr-FR" b="1" dirty="0">
                <a:latin typeface="Times New Roman" panose="02020603050405020304" pitchFamily="18" charset="0"/>
              </a:rPr>
              <a:t> </a:t>
            </a:r>
            <a:r>
              <a:rPr lang="fr-FR" altLang="fr-FR" b="1" dirty="0" err="1">
                <a:latin typeface="Times New Roman" panose="02020603050405020304" pitchFamily="18" charset="0"/>
              </a:rPr>
              <a:t>that</a:t>
            </a:r>
            <a:r>
              <a:rPr lang="fr-FR" altLang="fr-FR" b="1" dirty="0">
                <a:latin typeface="Times New Roman" panose="02020603050405020304" pitchFamily="18" charset="0"/>
              </a:rPr>
              <a:t> </a:t>
            </a:r>
            <a:r>
              <a:rPr lang="fr-FR" altLang="fr-FR" b="1" dirty="0" err="1">
                <a:latin typeface="Times New Roman" panose="02020603050405020304" pitchFamily="18" charset="0"/>
              </a:rPr>
              <a:t>some</a:t>
            </a:r>
            <a:r>
              <a:rPr lang="fr-FR" altLang="fr-FR" b="1" dirty="0">
                <a:latin typeface="Times New Roman" panose="02020603050405020304" pitchFamily="18" charset="0"/>
              </a:rPr>
              <a:t> </a:t>
            </a:r>
            <a:r>
              <a:rPr lang="fr-FR" altLang="fr-FR" b="1" dirty="0" err="1">
                <a:latin typeface="Times New Roman" panose="02020603050405020304" pitchFamily="18" charset="0"/>
              </a:rPr>
              <a:t>amino</a:t>
            </a:r>
            <a:r>
              <a:rPr lang="fr-FR" altLang="fr-FR" b="1" dirty="0">
                <a:latin typeface="Times New Roman" panose="02020603050405020304" pitchFamily="18" charset="0"/>
              </a:rPr>
              <a:t> </a:t>
            </a:r>
            <a:r>
              <a:rPr lang="fr-FR" altLang="fr-FR" b="1" dirty="0" err="1">
                <a:latin typeface="Times New Roman" panose="02020603050405020304" pitchFamily="18" charset="0"/>
              </a:rPr>
              <a:t>acids</a:t>
            </a:r>
            <a:r>
              <a:rPr lang="fr-FR" altLang="fr-FR" b="1" dirty="0">
                <a:latin typeface="Times New Roman" panose="02020603050405020304" pitchFamily="18" charset="0"/>
              </a:rPr>
              <a:t> are </a:t>
            </a:r>
            <a:r>
              <a:rPr lang="fr-FR" altLang="fr-FR" b="1" dirty="0" err="1">
                <a:latin typeface="Times New Roman" panose="02020603050405020304" pitchFamily="18" charset="0"/>
              </a:rPr>
              <a:t>present</a:t>
            </a:r>
            <a:r>
              <a:rPr lang="fr-FR" altLang="fr-FR" b="1" dirty="0">
                <a:latin typeface="Times New Roman" panose="02020603050405020304" pitchFamily="18" charset="0"/>
              </a:rPr>
              <a:t> in </a:t>
            </a:r>
            <a:r>
              <a:rPr lang="fr-FR" altLang="fr-FR" b="1" dirty="0" err="1">
                <a:latin typeface="Times New Roman" panose="02020603050405020304" pitchFamily="18" charset="0"/>
              </a:rPr>
              <a:t>meteorites</a:t>
            </a:r>
            <a:r>
              <a:rPr lang="fr-FR" altLang="fr-FR" b="1" dirty="0">
                <a:latin typeface="Times New Roman" panose="02020603050405020304" pitchFamily="18" charset="0"/>
              </a:rPr>
              <a:t> </a:t>
            </a:r>
            <a:r>
              <a:rPr lang="fr-FR" altLang="fr-FR" b="1" dirty="0" err="1">
                <a:latin typeface="Times New Roman" panose="02020603050405020304" pitchFamily="18" charset="0"/>
              </a:rPr>
              <a:t>with</a:t>
            </a:r>
            <a:r>
              <a:rPr lang="fr-FR" altLang="fr-FR" b="1" dirty="0">
                <a:latin typeface="Times New Roman" panose="02020603050405020304" pitchFamily="18" charset="0"/>
              </a:rPr>
              <a:t> an </a:t>
            </a:r>
            <a:r>
              <a:rPr lang="fr-FR" altLang="fr-FR" b="1" dirty="0" err="1">
                <a:latin typeface="Times New Roman" panose="02020603050405020304" pitchFamily="18" charset="0"/>
              </a:rPr>
              <a:t>enantiomeric</a:t>
            </a:r>
            <a:r>
              <a:rPr lang="fr-FR" altLang="fr-FR" b="1" dirty="0">
                <a:latin typeface="Times New Roman" panose="02020603050405020304" pitchFamily="18" charset="0"/>
              </a:rPr>
              <a:t> </a:t>
            </a:r>
            <a:r>
              <a:rPr lang="fr-FR" altLang="fr-FR" b="1" dirty="0" err="1">
                <a:latin typeface="Times New Roman" panose="02020603050405020304" pitchFamily="18" charset="0"/>
              </a:rPr>
              <a:t>excess</a:t>
            </a:r>
            <a:r>
              <a:rPr lang="fr-FR" altLang="fr-FR" b="1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5429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>
            <a:extLst>
              <a:ext uri="{FF2B5EF4-FFF2-40B4-BE49-F238E27FC236}">
                <a16:creationId xmlns:a16="http://schemas.microsoft.com/office/drawing/2014/main" id="{1FA64677-5461-305A-5B8B-FF53E92FB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Espace réservé du contenu 2">
            <a:extLst>
              <a:ext uri="{FF2B5EF4-FFF2-40B4-BE49-F238E27FC236}">
                <a16:creationId xmlns:a16="http://schemas.microsoft.com/office/drawing/2014/main" id="{C901F27E-D3C5-562A-9FFE-DB5A33906056}"/>
              </a:ext>
            </a:extLst>
          </p:cNvPr>
          <p:cNvSpPr txBox="1">
            <a:spLocks/>
          </p:cNvSpPr>
          <p:nvPr/>
        </p:nvSpPr>
        <p:spPr bwMode="auto">
          <a:xfrm>
            <a:off x="457199" y="1196752"/>
            <a:ext cx="82296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fr-FR" altLang="fr-FR" dirty="0">
              <a:latin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fr-FR" altLang="fr-FR" dirty="0">
              <a:latin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fr-FR" altLang="fr-FR" dirty="0">
              <a:latin typeface="Times New Roman" panose="02020603050405020304" pitchFamily="18" charset="0"/>
            </a:endParaRPr>
          </a:p>
          <a:p>
            <a:pPr marL="0" indent="0">
              <a:spcBef>
                <a:spcPct val="20000"/>
              </a:spcBef>
            </a:pPr>
            <a:endParaRPr lang="fr-FR" altLang="fr-FR" dirty="0">
              <a:latin typeface="Times New Roman" panose="02020603050405020304" pitchFamily="18" charset="0"/>
            </a:endParaRPr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48C4A974-43CD-5FAA-7F8C-D46789A86A63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707548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D4B8A3CA-6812-F847-94D8-EFBD4FDDF532}" type="slidenum">
              <a:rPr lang="fr-FR" altLang="fr-FR" sz="1200">
                <a:latin typeface="Arial Black" panose="020B0604020202020204" pitchFamily="34" charset="0"/>
                <a:cs typeface="Arial" panose="020B0604020202020204" pitchFamily="34" charset="0"/>
              </a:rPr>
              <a:pPr algn="r" eaLnBrk="1" hangingPunct="1"/>
              <a:t>16</a:t>
            </a:fld>
            <a:endParaRPr lang="fr-FR" altLang="fr-FR" sz="1200">
              <a:latin typeface="Arial Black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FCB2EEB-43E3-8551-6C74-B03B86712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032125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endParaRPr lang="fr-FR" altLang="fr-FR" sz="18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7D19A843-8E43-031C-4CA9-B00F37694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numéro de diapositive 2">
            <a:extLst>
              <a:ext uri="{FF2B5EF4-FFF2-40B4-BE49-F238E27FC236}">
                <a16:creationId xmlns:a16="http://schemas.microsoft.com/office/drawing/2014/main" id="{957DB472-94FF-4060-1FCA-A877D0EA3BAC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707548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D4B8A3CA-6812-F847-94D8-EFBD4FDDF532}" type="slidenum">
              <a:rPr lang="fr-FR" altLang="fr-FR" sz="1200">
                <a:latin typeface="Arial Black" panose="020B0604020202020204" pitchFamily="34" charset="0"/>
                <a:cs typeface="Arial" panose="020B0604020202020204" pitchFamily="34" charset="0"/>
              </a:rPr>
              <a:pPr algn="r" eaLnBrk="1" hangingPunct="1"/>
              <a:t>16</a:t>
            </a:fld>
            <a:endParaRPr lang="fr-FR" altLang="fr-FR" sz="1200">
              <a:latin typeface="Arial Black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7F71FD80-6D7E-CE81-7945-1C8C76440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85" y="370183"/>
            <a:ext cx="82296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800" b="1" dirty="0">
                <a:solidFill>
                  <a:srgbClr val="FF0000"/>
                </a:solidFill>
              </a:rPr>
              <a:t> </a:t>
            </a:r>
            <a:r>
              <a:rPr lang="fr-FR" altLang="fr-FR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Synthesis</a:t>
            </a:r>
            <a:r>
              <a:rPr lang="fr-FR" altLang="fr-FR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of </a:t>
            </a:r>
            <a:r>
              <a:rPr lang="fr-FR" altLang="fr-FR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amino</a:t>
            </a:r>
            <a:r>
              <a:rPr lang="fr-FR" altLang="fr-FR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fr-FR" altLang="fr-FR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acids</a:t>
            </a:r>
            <a:r>
              <a:rPr lang="fr-FR" altLang="fr-FR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in </a:t>
            </a:r>
            <a:r>
              <a:rPr lang="fr-FR" altLang="fr-FR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lab</a:t>
            </a:r>
            <a:endParaRPr lang="fr-FR" altLang="fr-FR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endParaRPr lang="fr-FR" altLang="fr-FR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fr-FR" altLang="fr-FR" sz="2000" b="1" dirty="0" err="1"/>
              <a:t>When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they</a:t>
            </a:r>
            <a:r>
              <a:rPr lang="fr-FR" altLang="fr-FR" sz="2000" b="1" dirty="0"/>
              <a:t> do not come </a:t>
            </a:r>
            <a:r>
              <a:rPr lang="fr-FR" altLang="fr-FR" sz="2000" b="1" dirty="0" err="1"/>
              <a:t>from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Space</a:t>
            </a:r>
            <a:r>
              <a:rPr lang="fr-FR" altLang="fr-FR" sz="2000" b="1" dirty="0"/>
              <a:t>, </a:t>
            </a:r>
            <a:r>
              <a:rPr lang="fr-FR" altLang="fr-FR" sz="2000" b="1" dirty="0" err="1"/>
              <a:t>amino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acids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may</a:t>
            </a:r>
            <a:r>
              <a:rPr lang="fr-FR" altLang="fr-FR" sz="2000" b="1" dirty="0"/>
              <a:t> have been </a:t>
            </a:r>
            <a:r>
              <a:rPr lang="fr-FR" altLang="fr-FR" sz="2000" b="1" dirty="0" err="1"/>
              <a:t>formed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very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easily</a:t>
            </a:r>
            <a:r>
              <a:rPr lang="fr-FR" altLang="fr-FR" sz="2000" b="1" dirty="0"/>
              <a:t> on the Primitive </a:t>
            </a:r>
            <a:r>
              <a:rPr lang="fr-FR" altLang="fr-FR" sz="2000" b="1" dirty="0" err="1"/>
              <a:t>Earth</a:t>
            </a:r>
            <a:endParaRPr lang="fr-FR" altLang="fr-FR" sz="2000" b="1" dirty="0">
              <a:cs typeface="Arial" panose="020B0604020202020204" pitchFamily="34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58624212-B52D-C637-8C18-E95B8304F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271" y="3773401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endParaRPr lang="fr-FR" altLang="fr-FR" sz="2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fr-FR" altLang="fr-FR" sz="1800" b="1" dirty="0">
                <a:solidFill>
                  <a:srgbClr val="000000"/>
                </a:solidFill>
                <a:cs typeface="Arial" panose="020B0604020202020204" pitchFamily="34" charset="0"/>
              </a:rPr>
              <a:t>1</a:t>
            </a:r>
            <a:r>
              <a:rPr lang="fr-FR" altLang="fr-FR" sz="1800" b="1" baseline="30000" dirty="0">
                <a:solidFill>
                  <a:srgbClr val="000000"/>
                </a:solidFill>
                <a:cs typeface="Arial" panose="020B0604020202020204" pitchFamily="34" charset="0"/>
              </a:rPr>
              <a:t>st</a:t>
            </a:r>
            <a:r>
              <a:rPr lang="fr-FR" altLang="fr-FR" sz="18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r-FR" altLang="fr-FR" sz="1800" b="1" dirty="0" err="1">
                <a:solidFill>
                  <a:srgbClr val="000000"/>
                </a:solidFill>
                <a:cs typeface="Arial" panose="020B0604020202020204" pitchFamily="34" charset="0"/>
              </a:rPr>
              <a:t>step</a:t>
            </a:r>
            <a:r>
              <a:rPr lang="fr-FR" altLang="fr-FR" sz="1800" b="1" dirty="0">
                <a:solidFill>
                  <a:srgbClr val="000000"/>
                </a:solidFill>
                <a:cs typeface="Arial" panose="020B0604020202020204" pitchFamily="34" charset="0"/>
              </a:rPr>
              <a:t>: </a:t>
            </a:r>
            <a:r>
              <a:rPr lang="fr-FR" altLang="fr-FR" sz="1800" b="1" dirty="0" err="1">
                <a:solidFill>
                  <a:srgbClr val="000000"/>
                </a:solidFill>
                <a:cs typeface="Arial" panose="020B0604020202020204" pitchFamily="34" charset="0"/>
              </a:rPr>
              <a:t>Strecker</a:t>
            </a:r>
            <a:r>
              <a:rPr lang="fr-FR" altLang="fr-FR" sz="18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r-FR" altLang="fr-FR" sz="1800" b="1" dirty="0" err="1">
                <a:solidFill>
                  <a:srgbClr val="000000"/>
                </a:solidFill>
                <a:cs typeface="Arial" panose="020B0604020202020204" pitchFamily="34" charset="0"/>
              </a:rPr>
              <a:t>Reaction</a:t>
            </a:r>
            <a:endParaRPr lang="fr-FR" altLang="fr-FR" sz="18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 eaLnBrk="1" hangingPunct="1">
              <a:buFontTx/>
              <a:buChar char="-"/>
            </a:pPr>
            <a:endParaRPr lang="fr-FR" altLang="fr-FR" sz="18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 eaLnBrk="1" hangingPunct="1">
              <a:buFontTx/>
              <a:buChar char="-"/>
            </a:pPr>
            <a:endParaRPr lang="fr-FR" altLang="fr-FR" sz="18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 eaLnBrk="1" hangingPunct="1">
              <a:buFontTx/>
              <a:buChar char="-"/>
            </a:pPr>
            <a:endParaRPr lang="fr-FR" altLang="fr-FR" sz="2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 eaLnBrk="1" hangingPunct="1">
              <a:buFontTx/>
              <a:buChar char="-"/>
            </a:pPr>
            <a:endParaRPr lang="fr-FR" altLang="fr-FR" sz="2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 eaLnBrk="1" hangingPunct="1"/>
            <a:endParaRPr lang="fr-FR" altLang="fr-FR" sz="2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 eaLnBrk="1" hangingPunct="1">
              <a:buFontTx/>
              <a:buChar char="-"/>
            </a:pPr>
            <a:endParaRPr lang="fr-FR" altLang="fr-FR" sz="2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 eaLnBrk="1" hangingPunct="1"/>
            <a:endParaRPr lang="fr-FR" altLang="fr-FR" sz="20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 eaLnBrk="1" hangingPunct="1"/>
            <a:endParaRPr lang="fr-FR" altLang="fr-FR" sz="20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 eaLnBrk="1" hangingPunct="1"/>
            <a:endParaRPr lang="fr-FR" altLang="fr-FR" sz="20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fr-FR" altLang="fr-FR" sz="1800" b="1" dirty="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  <a:r>
              <a:rPr lang="fr-FR" altLang="fr-FR" sz="1800" b="1" baseline="30000" dirty="0">
                <a:solidFill>
                  <a:srgbClr val="000000"/>
                </a:solidFill>
                <a:cs typeface="Arial" panose="020B0604020202020204" pitchFamily="34" charset="0"/>
              </a:rPr>
              <a:t>nd</a:t>
            </a:r>
            <a:r>
              <a:rPr lang="fr-FR" altLang="fr-FR" sz="18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r-FR" altLang="fr-FR" sz="1800" b="1" dirty="0" err="1">
                <a:solidFill>
                  <a:srgbClr val="000000"/>
                </a:solidFill>
                <a:cs typeface="Arial" panose="020B0604020202020204" pitchFamily="34" charset="0"/>
              </a:rPr>
              <a:t>step</a:t>
            </a:r>
            <a:r>
              <a:rPr lang="fr-FR" altLang="fr-FR" sz="1800" b="1" dirty="0">
                <a:solidFill>
                  <a:srgbClr val="000000"/>
                </a:solidFill>
                <a:cs typeface="Arial" panose="020B0604020202020204" pitchFamily="34" charset="0"/>
              </a:rPr>
              <a:t>: </a:t>
            </a:r>
            <a:r>
              <a:rPr lang="fr-FR" altLang="fr-FR" sz="1800" b="1" dirty="0" err="1">
                <a:solidFill>
                  <a:srgbClr val="000000"/>
                </a:solidFill>
                <a:cs typeface="Arial" panose="020B0604020202020204" pitchFamily="34" charset="0"/>
              </a:rPr>
              <a:t>Acidic</a:t>
            </a:r>
            <a:r>
              <a:rPr lang="fr-FR" altLang="fr-FR" sz="18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r-FR" altLang="fr-FR" sz="1800" b="1" dirty="0" err="1">
                <a:solidFill>
                  <a:srgbClr val="000000"/>
                </a:solidFill>
                <a:cs typeface="Arial" panose="020B0604020202020204" pitchFamily="34" charset="0"/>
              </a:rPr>
              <a:t>hydrolysis</a:t>
            </a:r>
            <a:r>
              <a:rPr lang="fr-FR" altLang="fr-FR" sz="1800" b="1" dirty="0">
                <a:solidFill>
                  <a:srgbClr val="000000"/>
                </a:solidFill>
                <a:cs typeface="Arial" panose="020B0604020202020204" pitchFamily="34" charset="0"/>
              </a:rPr>
              <a:t> of </a:t>
            </a:r>
            <a:r>
              <a:rPr lang="fr-FR" altLang="fr-FR" sz="1800" b="1" dirty="0">
                <a:solidFill>
                  <a:srgbClr val="000000"/>
                </a:solidFill>
                <a:latin typeface="Symbol" pitchFamily="2" charset="2"/>
              </a:rPr>
              <a:t>a</a:t>
            </a:r>
            <a:r>
              <a:rPr lang="fr-FR" altLang="fr-FR" sz="1800" b="1" dirty="0">
                <a:solidFill>
                  <a:srgbClr val="000000"/>
                </a:solidFill>
                <a:cs typeface="Arial" panose="020B0604020202020204" pitchFamily="34" charset="0"/>
              </a:rPr>
              <a:t>-</a:t>
            </a:r>
            <a:r>
              <a:rPr lang="fr-FR" altLang="fr-FR" sz="1800" b="1" dirty="0" err="1">
                <a:solidFill>
                  <a:srgbClr val="000000"/>
                </a:solidFill>
                <a:cs typeface="Arial" panose="020B0604020202020204" pitchFamily="34" charset="0"/>
              </a:rPr>
              <a:t>aminonitriles</a:t>
            </a:r>
            <a:endParaRPr lang="fr-FR" altLang="fr-FR" sz="18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 eaLnBrk="1" hangingPunct="1">
              <a:buFontTx/>
              <a:buChar char="-"/>
            </a:pPr>
            <a:endParaRPr lang="fr-FR" altLang="fr-FR" sz="2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 eaLnBrk="1" hangingPunct="1">
              <a:buFontTx/>
              <a:buChar char="-"/>
            </a:pPr>
            <a:endParaRPr lang="fr-FR" altLang="fr-FR" sz="2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 eaLnBrk="1" hangingPunct="1">
              <a:buFontTx/>
              <a:buChar char="-"/>
            </a:pPr>
            <a:endParaRPr lang="fr-FR" altLang="fr-FR" sz="2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 eaLnBrk="1" hangingPunct="1">
              <a:buFontTx/>
              <a:buChar char="-"/>
            </a:pPr>
            <a:endParaRPr lang="fr-FR" altLang="fr-FR" sz="2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 eaLnBrk="1" hangingPunct="1">
              <a:buFontTx/>
              <a:buChar char="-"/>
            </a:pPr>
            <a:endParaRPr lang="fr-FR" altLang="fr-FR" sz="2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 eaLnBrk="1" hangingPunct="1">
              <a:buFontTx/>
              <a:buChar char="-"/>
            </a:pPr>
            <a:endParaRPr lang="fr-FR" altLang="fr-FR" sz="20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5" name="Image 3">
            <a:extLst>
              <a:ext uri="{FF2B5EF4-FFF2-40B4-BE49-F238E27FC236}">
                <a16:creationId xmlns:a16="http://schemas.microsoft.com/office/drawing/2014/main" id="{DD4A43F2-EE18-4800-B361-500E768571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489054"/>
            <a:ext cx="4464099" cy="992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5C2A0C82-1298-A09C-40B1-B2A24693D9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0140" y="1669911"/>
            <a:ext cx="3800172" cy="341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775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5382930-C6DA-23DA-0774-BE5200A23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9F40B0D-D67C-B002-3860-2D9F2BBD6187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707548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B0F80224-21D1-0A44-8E3D-9549049DA52D}" type="slidenum">
              <a:rPr lang="fr-FR" altLang="fr-FR" sz="1200">
                <a:latin typeface="Arial Black" panose="020B0604020202020204" pitchFamily="34" charset="0"/>
                <a:cs typeface="Arial" panose="020B0604020202020204" pitchFamily="34" charset="0"/>
              </a:rPr>
              <a:pPr algn="r" eaLnBrk="1" hangingPunct="1"/>
              <a:t>17</a:t>
            </a:fld>
            <a:endParaRPr lang="fr-FR" altLang="fr-FR" sz="1200">
              <a:latin typeface="Arial Black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78701D9-98F2-D6BA-EC92-535024BBB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76250"/>
            <a:ext cx="82296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b="1">
                <a:solidFill>
                  <a:srgbClr val="FF0000"/>
                </a:solidFill>
                <a:cs typeface="Arial" panose="020B0604020202020204" pitchFamily="34" charset="0"/>
              </a:rPr>
              <a:t>Proteinogenic Acid from Cyanoacetylene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43349AA-BB1B-7444-2D7F-44589F511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661025"/>
            <a:ext cx="681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800" b="1">
                <a:cs typeface="Arial" panose="020B0604020202020204" pitchFamily="34" charset="0"/>
              </a:rPr>
              <a:t>In all these reactions, only racemic compounds are obtained.</a:t>
            </a:r>
            <a:endParaRPr lang="fr-FR" altLang="fr-FR" sz="1800"/>
          </a:p>
        </p:txBody>
      </p:sp>
      <p:pic>
        <p:nvPicPr>
          <p:cNvPr id="6" name="Image 1">
            <a:extLst>
              <a:ext uri="{FF2B5EF4-FFF2-40B4-BE49-F238E27FC236}">
                <a16:creationId xmlns:a16="http://schemas.microsoft.com/office/drawing/2014/main" id="{24406CCA-65E7-8009-5552-C0AF43FA9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57338"/>
            <a:ext cx="778986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426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>
            <a:extLst>
              <a:ext uri="{FF2B5EF4-FFF2-40B4-BE49-F238E27FC236}">
                <a16:creationId xmlns:a16="http://schemas.microsoft.com/office/drawing/2014/main" id="{1FA64677-5461-305A-5B8B-FF53E92FB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Titre 1">
            <a:extLst>
              <a:ext uri="{FF2B5EF4-FFF2-40B4-BE49-F238E27FC236}">
                <a16:creationId xmlns:a16="http://schemas.microsoft.com/office/drawing/2014/main" id="{E694D046-9DFF-CDEA-762A-15420AFD02D0}"/>
              </a:ext>
            </a:extLst>
          </p:cNvPr>
          <p:cNvSpPr txBox="1">
            <a:spLocks/>
          </p:cNvSpPr>
          <p:nvPr/>
        </p:nvSpPr>
        <p:spPr bwMode="auto">
          <a:xfrm>
            <a:off x="539750" y="22524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Synthesis</a:t>
            </a:r>
            <a:r>
              <a:rPr lang="fr-FR" altLang="fr-FR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of peptides in </a:t>
            </a:r>
            <a:r>
              <a:rPr lang="fr-FR" altLang="fr-FR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lab</a:t>
            </a:r>
            <a:endParaRPr lang="fr-FR" altLang="fr-FR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endParaRPr lang="fr-FR" altLang="fr-FR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endParaRPr lang="fr-FR" altLang="fr-FR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endParaRPr lang="fr-FR" altLang="fr-FR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endParaRPr lang="fr-FR" altLang="fr-FR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1" name="Espace réservé du contenu 2">
            <a:extLst>
              <a:ext uri="{FF2B5EF4-FFF2-40B4-BE49-F238E27FC236}">
                <a16:creationId xmlns:a16="http://schemas.microsoft.com/office/drawing/2014/main" id="{C901F27E-D3C5-562A-9FFE-DB5A33906056}"/>
              </a:ext>
            </a:extLst>
          </p:cNvPr>
          <p:cNvSpPr txBox="1">
            <a:spLocks/>
          </p:cNvSpPr>
          <p:nvPr/>
        </p:nvSpPr>
        <p:spPr bwMode="auto">
          <a:xfrm>
            <a:off x="128587" y="1196752"/>
            <a:ext cx="855821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altLang="fr-FR" dirty="0">
                <a:latin typeface="Times New Roman" panose="02020603050405020304" pitchFamily="18" charset="0"/>
              </a:rPr>
              <a:t>Peptides are </a:t>
            </a:r>
            <a:r>
              <a:rPr lang="fr-FR" altLang="fr-FR" dirty="0" err="1">
                <a:latin typeface="Times New Roman" panose="02020603050405020304" pitchFamily="18" charset="0"/>
              </a:rPr>
              <a:t>usually</a:t>
            </a:r>
            <a:r>
              <a:rPr lang="fr-FR" altLang="fr-FR" dirty="0">
                <a:latin typeface="Times New Roman" panose="02020603050405020304" pitchFamily="18" charset="0"/>
              </a:rPr>
              <a:t> </a:t>
            </a:r>
            <a:r>
              <a:rPr lang="fr-FR" altLang="fr-FR" dirty="0" err="1">
                <a:latin typeface="Times New Roman" panose="02020603050405020304" pitchFamily="18" charset="0"/>
              </a:rPr>
              <a:t>synthesized</a:t>
            </a:r>
            <a:r>
              <a:rPr lang="fr-FR" altLang="fr-FR" dirty="0">
                <a:latin typeface="Times New Roman" panose="02020603050405020304" pitchFamily="18" charset="0"/>
              </a:rPr>
              <a:t> </a:t>
            </a:r>
            <a:r>
              <a:rPr lang="fr-FR" altLang="fr-FR" dirty="0" err="1">
                <a:latin typeface="Times New Roman" panose="02020603050405020304" pitchFamily="18" charset="0"/>
              </a:rPr>
              <a:t>starting</a:t>
            </a:r>
            <a:r>
              <a:rPr lang="fr-FR" altLang="fr-FR" dirty="0">
                <a:latin typeface="Times New Roman" panose="02020603050405020304" pitchFamily="18" charset="0"/>
              </a:rPr>
              <a:t> </a:t>
            </a:r>
            <a:r>
              <a:rPr lang="fr-FR" altLang="fr-FR" dirty="0" err="1">
                <a:latin typeface="Times New Roman" panose="02020603050405020304" pitchFamily="18" charset="0"/>
              </a:rPr>
              <a:t>from</a:t>
            </a:r>
            <a:r>
              <a:rPr lang="fr-FR" altLang="fr-FR" dirty="0">
                <a:latin typeface="Times New Roman" panose="02020603050405020304" pitchFamily="18" charset="0"/>
              </a:rPr>
              <a:t> </a:t>
            </a:r>
            <a:r>
              <a:rPr lang="fr-FR" altLang="fr-FR" dirty="0" err="1">
                <a:latin typeface="Times New Roman" panose="02020603050405020304" pitchFamily="18" charset="0"/>
              </a:rPr>
              <a:t>amino</a:t>
            </a:r>
            <a:r>
              <a:rPr lang="fr-FR" altLang="fr-FR" dirty="0">
                <a:latin typeface="Times New Roman" panose="02020603050405020304" pitchFamily="18" charset="0"/>
              </a:rPr>
              <a:t> </a:t>
            </a:r>
            <a:r>
              <a:rPr lang="fr-FR" altLang="fr-FR" dirty="0" err="1">
                <a:latin typeface="Times New Roman" panose="02020603050405020304" pitchFamily="18" charset="0"/>
              </a:rPr>
              <a:t>acids</a:t>
            </a:r>
            <a:r>
              <a:rPr lang="fr-FR" altLang="fr-FR" dirty="0">
                <a:latin typeface="Times New Roman" panose="02020603050405020304" pitchFamily="18" charset="0"/>
              </a:rPr>
              <a:t> </a:t>
            </a:r>
            <a:r>
              <a:rPr lang="fr-FR" altLang="fr-FR" dirty="0" err="1">
                <a:latin typeface="Times New Roman" panose="02020603050405020304" pitchFamily="18" charset="0"/>
              </a:rPr>
              <a:t>derivatives</a:t>
            </a:r>
            <a:r>
              <a:rPr lang="fr-FR" altLang="fr-FR" dirty="0">
                <a:latin typeface="Times New Roman" panose="02020603050405020304" pitchFamily="18" charset="0"/>
              </a:rPr>
              <a:t> in </a:t>
            </a:r>
            <a:r>
              <a:rPr lang="fr-FR" altLang="fr-FR" dirty="0" err="1">
                <a:latin typeface="Times New Roman" panose="02020603050405020304" pitchFamily="18" charset="0"/>
              </a:rPr>
              <a:t>organic</a:t>
            </a:r>
            <a:r>
              <a:rPr lang="fr-FR" altLang="fr-FR" dirty="0">
                <a:latin typeface="Times New Roman" panose="02020603050405020304" pitchFamily="18" charset="0"/>
              </a:rPr>
              <a:t> solvent </a:t>
            </a:r>
            <a:r>
              <a:rPr lang="fr-FR" altLang="fr-FR" dirty="0" err="1">
                <a:latin typeface="Times New Roman" panose="02020603050405020304" pitchFamily="18" charset="0"/>
              </a:rPr>
              <a:t>with</a:t>
            </a:r>
            <a:r>
              <a:rPr lang="fr-FR" altLang="fr-FR" dirty="0">
                <a:latin typeface="Times New Roman" panose="02020603050405020304" pitchFamily="18" charset="0"/>
              </a:rPr>
              <a:t> </a:t>
            </a:r>
            <a:r>
              <a:rPr lang="fr-FR" altLang="fr-FR" dirty="0" err="1">
                <a:latin typeface="Times New Roman" panose="02020603050405020304" pitchFamily="18" charset="0"/>
              </a:rPr>
              <a:t>reagents</a:t>
            </a:r>
            <a:r>
              <a:rPr lang="fr-FR" altLang="fr-FR" dirty="0">
                <a:latin typeface="Times New Roman" panose="02020603050405020304" pitchFamily="18" charset="0"/>
              </a:rPr>
              <a:t> like </a:t>
            </a:r>
            <a:r>
              <a:rPr lang="fr-FR" altLang="fr-FR" dirty="0" err="1">
                <a:latin typeface="Times New Roman" panose="02020603050405020304" pitchFamily="18" charset="0"/>
              </a:rPr>
              <a:t>carbodiimides</a:t>
            </a:r>
            <a:endParaRPr lang="fr-FR" altLang="fr-FR" dirty="0">
              <a:latin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fr-FR" altLang="fr-FR" dirty="0">
              <a:latin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fr-FR" altLang="fr-FR" dirty="0">
              <a:latin typeface="Times New Roman" panose="02020603050405020304" pitchFamily="18" charset="0"/>
            </a:endParaRPr>
          </a:p>
          <a:p>
            <a:pPr marL="0" indent="0">
              <a:spcBef>
                <a:spcPct val="20000"/>
              </a:spcBef>
            </a:pPr>
            <a:endParaRPr lang="fr-FR" altLang="fr-FR" dirty="0">
              <a:latin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altLang="fr-FR" dirty="0">
                <a:latin typeface="Times New Roman" panose="02020603050405020304" pitchFamily="18" charset="0"/>
              </a:rPr>
              <a:t>A possible </a:t>
            </a:r>
            <a:r>
              <a:rPr lang="fr-FR" altLang="fr-FR" dirty="0" err="1">
                <a:latin typeface="Times New Roman" panose="02020603050405020304" pitchFamily="18" charset="0"/>
              </a:rPr>
              <a:t>prebiotic</a:t>
            </a:r>
            <a:r>
              <a:rPr lang="fr-FR" altLang="fr-FR" dirty="0">
                <a:latin typeface="Times New Roman" panose="02020603050405020304" pitchFamily="18" charset="0"/>
              </a:rPr>
              <a:t> compound to do </a:t>
            </a:r>
            <a:r>
              <a:rPr lang="fr-FR" altLang="fr-FR" dirty="0" err="1">
                <a:latin typeface="Times New Roman" panose="02020603050405020304" pitchFamily="18" charset="0"/>
              </a:rPr>
              <a:t>this</a:t>
            </a:r>
            <a:r>
              <a:rPr lang="fr-FR" altLang="fr-FR" dirty="0">
                <a:latin typeface="Times New Roman" panose="02020603050405020304" pitchFamily="18" charset="0"/>
              </a:rPr>
              <a:t> </a:t>
            </a:r>
            <a:r>
              <a:rPr lang="fr-FR" altLang="fr-FR" dirty="0" err="1">
                <a:latin typeface="Times New Roman" panose="02020603050405020304" pitchFamily="18" charset="0"/>
              </a:rPr>
              <a:t>coupling</a:t>
            </a:r>
            <a:r>
              <a:rPr lang="fr-FR" altLang="fr-FR" dirty="0">
                <a:latin typeface="Times New Roman" panose="02020603050405020304" pitchFamily="18" charset="0"/>
              </a:rPr>
              <a:t> </a:t>
            </a:r>
            <a:r>
              <a:rPr lang="fr-FR" altLang="fr-FR" dirty="0" err="1">
                <a:latin typeface="Times New Roman" panose="02020603050405020304" pitchFamily="18" charset="0"/>
              </a:rPr>
              <a:t>is</a:t>
            </a:r>
            <a:r>
              <a:rPr lang="fr-FR" altLang="fr-FR" dirty="0">
                <a:latin typeface="Times New Roman" panose="02020603050405020304" pitchFamily="18" charset="0"/>
              </a:rPr>
              <a:t> cyanamide H</a:t>
            </a:r>
            <a:r>
              <a:rPr lang="fr-FR" altLang="fr-FR" baseline="-25000" dirty="0">
                <a:latin typeface="Times New Roman" panose="02020603050405020304" pitchFamily="18" charset="0"/>
              </a:rPr>
              <a:t>2</a:t>
            </a:r>
            <a:r>
              <a:rPr lang="fr-FR" altLang="fr-FR" dirty="0">
                <a:latin typeface="Times New Roman" panose="02020603050405020304" pitchFamily="18" charset="0"/>
              </a:rPr>
              <a:t>NCN </a:t>
            </a:r>
            <a:r>
              <a:rPr lang="fr-FR" altLang="fr-FR" dirty="0" err="1">
                <a:latin typeface="Times New Roman" panose="02020603050405020304" pitchFamily="18" charset="0"/>
              </a:rPr>
              <a:t>working</a:t>
            </a:r>
            <a:r>
              <a:rPr lang="fr-FR" altLang="fr-FR" dirty="0">
                <a:latin typeface="Times New Roman" panose="02020603050405020304" pitchFamily="18" charset="0"/>
              </a:rPr>
              <a:t> in water (Danger, …Pascal, </a:t>
            </a:r>
            <a:r>
              <a:rPr lang="fr-FR" altLang="fr-FR" dirty="0" err="1">
                <a:latin typeface="Times New Roman" panose="02020603050405020304" pitchFamily="18" charset="0"/>
              </a:rPr>
              <a:t>Angew</a:t>
            </a:r>
            <a:r>
              <a:rPr lang="fr-FR" altLang="fr-FR" dirty="0">
                <a:latin typeface="Times New Roman" panose="02020603050405020304" pitchFamily="18" charset="0"/>
              </a:rPr>
              <a:t>. </a:t>
            </a:r>
            <a:r>
              <a:rPr lang="fr-FR" altLang="fr-FR" dirty="0" err="1">
                <a:latin typeface="Times New Roman" panose="02020603050405020304" pitchFamily="18" charset="0"/>
              </a:rPr>
              <a:t>Chem</a:t>
            </a:r>
            <a:r>
              <a:rPr lang="fr-FR" altLang="fr-FR" dirty="0">
                <a:latin typeface="Times New Roman" panose="02020603050405020304" pitchFamily="18" charset="0"/>
              </a:rPr>
              <a:t>. Int. Ed, 2013, 52, 611)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fr-FR" altLang="fr-FR" dirty="0">
              <a:latin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altLang="fr-FR" dirty="0" err="1">
                <a:latin typeface="Times New Roman" panose="02020603050405020304" pitchFamily="18" charset="0"/>
              </a:rPr>
              <a:t>However</a:t>
            </a:r>
            <a:r>
              <a:rPr lang="fr-FR" altLang="fr-FR" dirty="0">
                <a:latin typeface="Times New Roman" panose="02020603050405020304" pitchFamily="18" charset="0"/>
              </a:rPr>
              <a:t> </a:t>
            </a:r>
            <a:r>
              <a:rPr lang="fr-FR" altLang="fr-FR" dirty="0" err="1">
                <a:latin typeface="Times New Roman" panose="02020603050405020304" pitchFamily="18" charset="0"/>
              </a:rPr>
              <a:t>many</a:t>
            </a:r>
            <a:r>
              <a:rPr lang="fr-FR" altLang="fr-FR" dirty="0">
                <a:latin typeface="Times New Roman" panose="02020603050405020304" pitchFamily="18" charset="0"/>
              </a:rPr>
              <a:t> </a:t>
            </a:r>
            <a:r>
              <a:rPr lang="fr-FR" altLang="fr-FR" dirty="0" err="1">
                <a:latin typeface="Times New Roman" panose="02020603050405020304" pitchFamily="18" charset="0"/>
              </a:rPr>
              <a:t>problems</a:t>
            </a:r>
            <a:r>
              <a:rPr lang="fr-FR" altLang="fr-FR" dirty="0">
                <a:latin typeface="Times New Roman" panose="02020603050405020304" pitchFamily="18" charset="0"/>
              </a:rPr>
              <a:t> are </a:t>
            </a:r>
            <a:r>
              <a:rPr lang="fr-FR" altLang="fr-FR" dirty="0" err="1">
                <a:latin typeface="Times New Roman" panose="02020603050405020304" pitchFamily="18" charset="0"/>
              </a:rPr>
              <a:t>present</a:t>
            </a:r>
            <a:r>
              <a:rPr lang="fr-FR" altLang="fr-FR" dirty="0">
                <a:latin typeface="Times New Roman" panose="02020603050405020304" pitchFamily="18" charset="0"/>
              </a:rPr>
              <a:t>, the </a:t>
            </a:r>
            <a:r>
              <a:rPr lang="fr-FR" altLang="fr-FR" dirty="0" err="1">
                <a:latin typeface="Times New Roman" panose="02020603050405020304" pitchFamily="18" charset="0"/>
              </a:rPr>
              <a:t>most</a:t>
            </a:r>
            <a:r>
              <a:rPr lang="fr-FR" altLang="fr-FR" dirty="0">
                <a:latin typeface="Times New Roman" panose="02020603050405020304" pitchFamily="18" charset="0"/>
              </a:rPr>
              <a:t> important </a:t>
            </a:r>
            <a:r>
              <a:rPr lang="fr-FR" altLang="fr-FR" dirty="0" err="1">
                <a:latin typeface="Times New Roman" panose="02020603050405020304" pitchFamily="18" charset="0"/>
              </a:rPr>
              <a:t>being</a:t>
            </a:r>
            <a:r>
              <a:rPr lang="fr-FR" altLang="fr-FR" dirty="0">
                <a:latin typeface="Times New Roman" panose="02020603050405020304" pitchFamily="18" charset="0"/>
              </a:rPr>
              <a:t> </a:t>
            </a:r>
            <a:r>
              <a:rPr lang="fr-FR" altLang="fr-FR" dirty="0" err="1">
                <a:latin typeface="Times New Roman" panose="02020603050405020304" pitchFamily="18" charset="0"/>
              </a:rPr>
              <a:t>homochirality</a:t>
            </a:r>
            <a:r>
              <a:rPr lang="fr-FR" altLang="fr-FR" dirty="0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1C9B9FB-225D-AEC5-00E3-68DABE5CD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79" y="2060848"/>
            <a:ext cx="6215063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58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>
            <a:extLst>
              <a:ext uri="{FF2B5EF4-FFF2-40B4-BE49-F238E27FC236}">
                <a16:creationId xmlns:a16="http://schemas.microsoft.com/office/drawing/2014/main" id="{115E097A-FABB-72D4-C81C-7455CA7D1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Espace réservé du numéro de diapositive 2">
            <a:extLst>
              <a:ext uri="{FF2B5EF4-FFF2-40B4-BE49-F238E27FC236}">
                <a16:creationId xmlns:a16="http://schemas.microsoft.com/office/drawing/2014/main" id="{F2CEBEA8-ACFE-6671-B55A-1D0B12A7399D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5F315C7E-486D-0B4D-A9E0-7AB52B994946}" type="slidenum">
              <a:rPr lang="fr-FR" altLang="fr-FR" sz="1200">
                <a:latin typeface="Arial Black" panose="020B0604020202020204" pitchFamily="34" charset="0"/>
                <a:cs typeface="Arial" panose="020B0604020202020204" pitchFamily="34" charset="0"/>
              </a:rPr>
              <a:pPr algn="r" eaLnBrk="1" hangingPunct="1"/>
              <a:t>19</a:t>
            </a:fld>
            <a:endParaRPr lang="fr-FR" altLang="fr-FR" sz="1200">
              <a:latin typeface="Arial Black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0E4782A4-0D3B-57C5-405F-EDF4BEEC9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76672"/>
            <a:ext cx="82296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b="1" dirty="0" err="1">
                <a:solidFill>
                  <a:srgbClr val="FF0000"/>
                </a:solidFill>
                <a:cs typeface="Arial" panose="020B0604020202020204" pitchFamily="34" charset="0"/>
              </a:rPr>
              <a:t>Lack</a:t>
            </a:r>
            <a:r>
              <a:rPr lang="fr-FR" altLang="fr-FR" b="1" dirty="0">
                <a:solidFill>
                  <a:srgbClr val="FF0000"/>
                </a:solidFill>
                <a:cs typeface="Arial" panose="020B0604020202020204" pitchFamily="34" charset="0"/>
              </a:rPr>
              <a:t> of </a:t>
            </a:r>
            <a:r>
              <a:rPr lang="fr-FR" altLang="fr-FR" b="1" dirty="0" err="1">
                <a:solidFill>
                  <a:srgbClr val="FF0000"/>
                </a:solidFill>
                <a:cs typeface="Arial" panose="020B0604020202020204" pitchFamily="34" charset="0"/>
              </a:rPr>
              <a:t>knowledge</a:t>
            </a:r>
            <a:endParaRPr lang="fr-FR" altLang="fr-FR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ctr" eaLnBrk="1" hangingPunct="1"/>
            <a:endParaRPr lang="fr-FR" altLang="fr-FR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00C5402D-998F-367D-6E7E-53F202E02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3065512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ct val="150000"/>
              </a:lnSpc>
              <a:buFontTx/>
              <a:buChar char="-"/>
            </a:pPr>
            <a:r>
              <a:rPr lang="fr-FR" altLang="fr-FR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Without</a:t>
            </a:r>
            <a:r>
              <a:rPr lang="fr-FR" altLang="fr-FR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r-FR" altLang="fr-FR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enantioenriched</a:t>
            </a:r>
            <a:r>
              <a:rPr lang="fr-FR" altLang="fr-FR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r-FR" altLang="fr-FR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samples</a:t>
            </a:r>
            <a:r>
              <a:rPr lang="fr-FR" altLang="fr-FR" sz="2000" b="1" dirty="0">
                <a:solidFill>
                  <a:srgbClr val="000000"/>
                </a:solidFill>
                <a:cs typeface="Arial" panose="020B0604020202020204" pitchFamily="34" charset="0"/>
              </a:rPr>
              <a:t>, peptides </a:t>
            </a:r>
            <a:r>
              <a:rPr lang="fr-FR" altLang="fr-FR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coupling</a:t>
            </a:r>
            <a:r>
              <a:rPr lang="fr-FR" altLang="fr-FR" sz="2000" b="1" dirty="0">
                <a:solidFill>
                  <a:srgbClr val="000000"/>
                </a:solidFill>
                <a:cs typeface="Arial" panose="020B0604020202020204" pitchFamily="34" charset="0"/>
              </a:rPr>
              <a:t> gave more or </a:t>
            </a:r>
            <a:r>
              <a:rPr lang="fr-FR" altLang="fr-FR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less</a:t>
            </a:r>
            <a:r>
              <a:rPr lang="fr-FR" altLang="fr-FR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r-FR" altLang="fr-FR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statistical</a:t>
            </a:r>
            <a:r>
              <a:rPr lang="fr-FR" altLang="fr-FR" sz="2000" b="1" dirty="0">
                <a:solidFill>
                  <a:srgbClr val="000000"/>
                </a:solidFill>
                <a:cs typeface="Arial" panose="020B0604020202020204" pitchFamily="34" charset="0"/>
              </a:rPr>
              <a:t> mixtures of peptides </a:t>
            </a:r>
            <a:r>
              <a:rPr lang="fr-FR" altLang="fr-FR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which</a:t>
            </a:r>
            <a:r>
              <a:rPr lang="fr-FR" altLang="fr-FR" sz="2000" b="1" dirty="0">
                <a:solidFill>
                  <a:srgbClr val="000000"/>
                </a:solidFill>
                <a:cs typeface="Arial" panose="020B0604020202020204" pitchFamily="34" charset="0"/>
              </a:rPr>
              <a:t> are not, for </a:t>
            </a:r>
            <a:r>
              <a:rPr lang="fr-FR" altLang="fr-FR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most</a:t>
            </a:r>
            <a:r>
              <a:rPr lang="fr-FR" altLang="fr-FR" sz="2000" b="1" dirty="0">
                <a:solidFill>
                  <a:srgbClr val="000000"/>
                </a:solidFill>
                <a:cs typeface="Arial" panose="020B0604020202020204" pitchFamily="34" charset="0"/>
              </a:rPr>
              <a:t> of </a:t>
            </a:r>
            <a:r>
              <a:rPr lang="fr-FR" altLang="fr-FR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them</a:t>
            </a:r>
            <a:r>
              <a:rPr lang="fr-FR" altLang="fr-FR" sz="2000" b="1" dirty="0">
                <a:solidFill>
                  <a:srgbClr val="000000"/>
                </a:solidFill>
                <a:cs typeface="Arial" panose="020B0604020202020204" pitchFamily="34" charset="0"/>
              </a:rPr>
              <a:t>, possible building blocks of life.</a:t>
            </a:r>
          </a:p>
          <a:p>
            <a:pPr algn="just" eaLnBrk="1" hangingPunct="1">
              <a:lnSpc>
                <a:spcPct val="150000"/>
              </a:lnSpc>
              <a:buFontTx/>
              <a:buChar char="-"/>
            </a:pPr>
            <a:r>
              <a:rPr lang="fr-FR" altLang="fr-FR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We</a:t>
            </a:r>
            <a:r>
              <a:rPr lang="fr-FR" altLang="fr-FR" sz="2000" b="1" dirty="0">
                <a:solidFill>
                  <a:srgbClr val="000000"/>
                </a:solidFill>
                <a:cs typeface="Arial" panose="020B0604020202020204" pitchFamily="34" charset="0"/>
              </a:rPr>
              <a:t> have </a:t>
            </a:r>
            <a:r>
              <a:rPr lang="fr-FR" altLang="fr-FR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several</a:t>
            </a:r>
            <a:r>
              <a:rPr lang="fr-FR" altLang="fr-FR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r-FR" altLang="fr-FR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ways</a:t>
            </a:r>
            <a:r>
              <a:rPr lang="fr-FR" altLang="fr-FR" sz="2000" b="1" dirty="0">
                <a:solidFill>
                  <a:srgbClr val="000000"/>
                </a:solidFill>
                <a:cs typeface="Arial" panose="020B0604020202020204" pitchFamily="34" charset="0"/>
              </a:rPr>
              <a:t> for </a:t>
            </a:r>
            <a:r>
              <a:rPr lang="fr-FR" altLang="fr-FR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abiotic</a:t>
            </a:r>
            <a:r>
              <a:rPr lang="fr-FR" altLang="fr-FR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r-FR" altLang="fr-FR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enantioenrichment</a:t>
            </a:r>
            <a:r>
              <a:rPr lang="fr-FR" altLang="fr-FR" sz="2000" b="1" dirty="0">
                <a:solidFill>
                  <a:srgbClr val="000000"/>
                </a:solidFill>
                <a:cs typeface="Arial" panose="020B0604020202020204" pitchFamily="34" charset="0"/>
              </a:rPr>
              <a:t> but </a:t>
            </a:r>
            <a:r>
              <a:rPr lang="fr-FR" altLang="fr-FR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many</a:t>
            </a:r>
            <a:r>
              <a:rPr lang="fr-FR" altLang="fr-FR" sz="2000" b="1" dirty="0">
                <a:solidFill>
                  <a:srgbClr val="000000"/>
                </a:solidFill>
                <a:cs typeface="Arial" panose="020B0604020202020204" pitchFamily="34" charset="0"/>
              </a:rPr>
              <a:t> are not </a:t>
            </a:r>
            <a:r>
              <a:rPr lang="fr-FR" altLang="fr-FR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realistic</a:t>
            </a:r>
            <a:r>
              <a:rPr lang="fr-FR" altLang="fr-FR" sz="2000" b="1" dirty="0">
                <a:solidFill>
                  <a:srgbClr val="000000"/>
                </a:solidFill>
                <a:cs typeface="Arial" panose="020B0604020202020204" pitchFamily="34" charset="0"/>
              </a:rPr>
              <a:t> for the primitive </a:t>
            </a:r>
            <a:r>
              <a:rPr lang="fr-FR" altLang="fr-FR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Earth</a:t>
            </a:r>
            <a:r>
              <a:rPr lang="fr-FR" altLang="fr-FR" sz="2000" b="1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buFontTx/>
              <a:buChar char="-"/>
            </a:pPr>
            <a:r>
              <a:rPr lang="fr-FR" altLang="fr-FR" sz="2000" b="1" dirty="0">
                <a:solidFill>
                  <a:srgbClr val="000000"/>
                </a:solidFill>
                <a:cs typeface="Arial" panose="020B0604020202020204" pitchFamily="34" charset="0"/>
              </a:rPr>
              <a:t>The </a:t>
            </a:r>
            <a:r>
              <a:rPr lang="fr-FR" altLang="fr-FR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reversibility</a:t>
            </a:r>
            <a:r>
              <a:rPr lang="fr-FR" altLang="fr-FR" sz="2000" b="1" dirty="0">
                <a:solidFill>
                  <a:srgbClr val="000000"/>
                </a:solidFill>
                <a:cs typeface="Arial" panose="020B0604020202020204" pitchFamily="34" charset="0"/>
              </a:rPr>
              <a:t> of the </a:t>
            </a:r>
            <a:r>
              <a:rPr lang="fr-FR" altLang="fr-FR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coupling</a:t>
            </a:r>
            <a:r>
              <a:rPr lang="fr-FR" altLang="fr-FR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r-FR" altLang="fr-FR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reaction</a:t>
            </a:r>
            <a:r>
              <a:rPr lang="fr-FR" altLang="fr-FR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r-FR" altLang="fr-FR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could</a:t>
            </a:r>
            <a:r>
              <a:rPr lang="fr-FR" altLang="fr-FR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r-FR" altLang="fr-FR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promote</a:t>
            </a:r>
            <a:r>
              <a:rPr lang="fr-FR" altLang="fr-FR" sz="2000" b="1" dirty="0">
                <a:solidFill>
                  <a:srgbClr val="000000"/>
                </a:solidFill>
                <a:cs typeface="Arial" panose="020B0604020202020204" pitchFamily="34" charset="0"/>
              </a:rPr>
              <a:t> the formation of </a:t>
            </a:r>
            <a:r>
              <a:rPr lang="fr-FR" altLang="fr-FR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homochiral</a:t>
            </a:r>
            <a:r>
              <a:rPr lang="fr-FR" altLang="fr-FR" sz="2000" b="1" dirty="0">
                <a:solidFill>
                  <a:srgbClr val="000000"/>
                </a:solidFill>
                <a:cs typeface="Arial" panose="020B0604020202020204" pitchFamily="34" charset="0"/>
              </a:rPr>
              <a:t> peptides but </a:t>
            </a:r>
            <a:r>
              <a:rPr lang="fr-FR" altLang="fr-FR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that</a:t>
            </a:r>
            <a:r>
              <a:rPr lang="fr-FR" altLang="fr-FR" sz="2000" b="1" dirty="0">
                <a:solidFill>
                  <a:srgbClr val="000000"/>
                </a:solidFill>
                <a:cs typeface="Arial" panose="020B0604020202020204" pitchFamily="34" charset="0"/>
              </a:rPr>
              <a:t> has </a:t>
            </a:r>
            <a:r>
              <a:rPr lang="fr-FR" altLang="fr-FR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never</a:t>
            </a:r>
            <a:r>
              <a:rPr lang="fr-FR" altLang="fr-FR" sz="2000" b="1" dirty="0">
                <a:solidFill>
                  <a:srgbClr val="000000"/>
                </a:solidFill>
                <a:cs typeface="Arial" panose="020B0604020202020204" pitchFamily="34" charset="0"/>
              </a:rPr>
              <a:t> been </a:t>
            </a:r>
            <a:r>
              <a:rPr lang="fr-FR" altLang="fr-FR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demonstrated</a:t>
            </a:r>
            <a:r>
              <a:rPr lang="fr-FR" altLang="fr-FR" sz="2000" b="1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buFontTx/>
              <a:buChar char="-"/>
            </a:pPr>
            <a:r>
              <a:rPr lang="fr-FR" altLang="fr-FR" sz="2000" b="1" dirty="0">
                <a:solidFill>
                  <a:srgbClr val="000000"/>
                </a:solidFill>
                <a:cs typeface="Arial" panose="020B0604020202020204" pitchFamily="34" charset="0"/>
              </a:rPr>
              <a:t>In water, peptides </a:t>
            </a:r>
            <a:r>
              <a:rPr lang="fr-FR" altLang="fr-FR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very</a:t>
            </a:r>
            <a:r>
              <a:rPr lang="fr-FR" altLang="fr-FR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r-FR" altLang="fr-FR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slowly</a:t>
            </a:r>
            <a:r>
              <a:rPr lang="fr-FR" altLang="fr-FR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r-FR" altLang="fr-FR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yield</a:t>
            </a:r>
            <a:r>
              <a:rPr lang="fr-FR" altLang="fr-FR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r-FR" altLang="fr-FR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amino</a:t>
            </a:r>
            <a:r>
              <a:rPr lang="fr-FR" altLang="fr-FR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r-FR" altLang="fr-FR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acids</a:t>
            </a:r>
            <a:r>
              <a:rPr lang="fr-FR" altLang="fr-FR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r-FR" altLang="fr-FR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which</a:t>
            </a:r>
            <a:r>
              <a:rPr lang="fr-FR" altLang="fr-FR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r-FR" altLang="fr-FR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racemize</a:t>
            </a:r>
            <a:r>
              <a:rPr lang="fr-FR" altLang="fr-FR" sz="2000" b="1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lang="fr-FR" altLang="fr-FR" sz="8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256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>
            <a:extLst>
              <a:ext uri="{FF2B5EF4-FFF2-40B4-BE49-F238E27FC236}">
                <a16:creationId xmlns:a16="http://schemas.microsoft.com/office/drawing/2014/main" id="{82209A55-6C0E-66E6-EB80-3793A18EF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7">
            <a:extLst>
              <a:ext uri="{FF2B5EF4-FFF2-40B4-BE49-F238E27FC236}">
                <a16:creationId xmlns:a16="http://schemas.microsoft.com/office/drawing/2014/main" id="{786BE672-9681-049A-FE65-640955E1C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56" y="1057598"/>
            <a:ext cx="76962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en-US" altLang="fr-FR" sz="2000" dirty="0">
                <a:latin typeface="Times New Roman" panose="02020603050405020304" pitchFamily="18" charset="0"/>
                <a:sym typeface="Wingdings" pitchFamily="2" charset="2"/>
              </a:rPr>
              <a:t></a:t>
            </a:r>
            <a:r>
              <a:rPr lang="en-US" altLang="fr-FR" sz="2000" dirty="0">
                <a:latin typeface="Times New Roman" panose="02020603050405020304" pitchFamily="18" charset="0"/>
              </a:rPr>
              <a:t>About 260 molecules have been detected in the Interstellar Medium (ISM). </a:t>
            </a:r>
          </a:p>
          <a:p>
            <a:pPr algn="just" eaLnBrk="1" hangingPunct="1"/>
            <a:endParaRPr lang="en-US" altLang="fr-FR" sz="2000" dirty="0">
              <a:latin typeface="Times New Roman" panose="02020603050405020304" pitchFamily="18" charset="0"/>
            </a:endParaRPr>
          </a:p>
          <a:p>
            <a:pPr algn="just" eaLnBrk="1" hangingPunct="1"/>
            <a:r>
              <a:rPr lang="en-US" altLang="fr-FR" sz="2000" dirty="0">
                <a:latin typeface="Times New Roman" panose="02020603050405020304" pitchFamily="18" charset="0"/>
                <a:sym typeface="Wingdings" pitchFamily="2" charset="2"/>
              </a:rPr>
              <a:t> </a:t>
            </a:r>
            <a:r>
              <a:rPr lang="en-US" altLang="fr-FR" sz="2000" dirty="0">
                <a:latin typeface="Times New Roman" panose="02020603050405020304" pitchFamily="18" charset="0"/>
              </a:rPr>
              <a:t>Most of them are organic compounds</a:t>
            </a:r>
          </a:p>
          <a:p>
            <a:pPr algn="just" eaLnBrk="1" hangingPunct="1"/>
            <a:endParaRPr lang="en-US" altLang="fr-FR" sz="2000" dirty="0">
              <a:latin typeface="Times New Roman" panose="02020603050405020304" pitchFamily="18" charset="0"/>
            </a:endParaRPr>
          </a:p>
          <a:p>
            <a:pPr algn="just" eaLnBrk="1" hangingPunct="1"/>
            <a:r>
              <a:rPr lang="en-US" altLang="fr-FR" sz="2000" dirty="0">
                <a:latin typeface="Times New Roman" panose="02020603050405020304" pitchFamily="18" charset="0"/>
                <a:sym typeface="Wingdings" pitchFamily="2" charset="2"/>
              </a:rPr>
              <a:t> </a:t>
            </a:r>
            <a:r>
              <a:rPr lang="en-US" altLang="fr-FR" sz="2000" dirty="0">
                <a:latin typeface="Times New Roman" panose="02020603050405020304" pitchFamily="18" charset="0"/>
              </a:rPr>
              <a:t>Sugars and Amino acids are considered as “Prebiotic compounds”</a:t>
            </a:r>
          </a:p>
          <a:p>
            <a:pPr algn="just" eaLnBrk="1" hangingPunct="1"/>
            <a:endParaRPr lang="en-US" altLang="fr-FR" sz="2000" dirty="0">
              <a:latin typeface="Times New Roman" panose="02020603050405020304" pitchFamily="18" charset="0"/>
            </a:endParaRPr>
          </a:p>
          <a:p>
            <a:pPr algn="just" eaLnBrk="1" hangingPunct="1"/>
            <a:r>
              <a:rPr lang="en-US" altLang="fr-FR" sz="2000" dirty="0">
                <a:latin typeface="Times New Roman" panose="02020603050405020304" pitchFamily="18" charset="0"/>
                <a:sym typeface="Wingdings" pitchFamily="2" charset="2"/>
              </a:rPr>
              <a:t> </a:t>
            </a:r>
            <a:r>
              <a:rPr lang="en-US" altLang="fr-FR" sz="2000" dirty="0">
                <a:latin typeface="Times New Roman" panose="02020603050405020304" pitchFamily="18" charset="0"/>
              </a:rPr>
              <a:t>For </a:t>
            </a:r>
            <a:r>
              <a:rPr lang="en-US" altLang="fr-FR" sz="2000" dirty="0" err="1">
                <a:latin typeface="Times New Roman" panose="02020603050405020304" pitchFamily="18" charset="0"/>
              </a:rPr>
              <a:t>glucides</a:t>
            </a:r>
            <a:r>
              <a:rPr lang="en-US" altLang="fr-FR" sz="2000" dirty="0">
                <a:latin typeface="Times New Roman" panose="02020603050405020304" pitchFamily="18" charset="0"/>
              </a:rPr>
              <a:t> (sugars), only the glycolaldehyde (HOCH</a:t>
            </a:r>
            <a:r>
              <a:rPr lang="en-US" altLang="fr-FR" sz="2000" baseline="-25000" dirty="0">
                <a:latin typeface="Times New Roman" panose="02020603050405020304" pitchFamily="18" charset="0"/>
              </a:rPr>
              <a:t>2</a:t>
            </a:r>
            <a:r>
              <a:rPr lang="en-US" altLang="fr-FR" sz="2000" dirty="0">
                <a:latin typeface="Times New Roman" panose="02020603050405020304" pitchFamily="18" charset="0"/>
              </a:rPr>
              <a:t>CHO) has been detected in the ISM</a:t>
            </a:r>
          </a:p>
          <a:p>
            <a:pPr algn="just" eaLnBrk="1" hangingPunct="1"/>
            <a:endParaRPr lang="en-US" altLang="ja-JP" sz="2000" dirty="0">
              <a:latin typeface="Times New Roman" panose="02020603050405020304" pitchFamily="18" charset="0"/>
            </a:endParaRPr>
          </a:p>
          <a:p>
            <a:pPr algn="just" eaLnBrk="1" hangingPunct="1"/>
            <a:r>
              <a:rPr lang="en-US" altLang="fr-FR" sz="2000" dirty="0">
                <a:latin typeface="Times New Roman" panose="02020603050405020304" pitchFamily="18" charset="0"/>
                <a:sym typeface="Wingdings" pitchFamily="2" charset="2"/>
              </a:rPr>
              <a:t> </a:t>
            </a:r>
            <a:r>
              <a:rPr lang="en-US" altLang="fr-F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Glycine (H</a:t>
            </a:r>
            <a:r>
              <a:rPr lang="en-US" altLang="fr-FR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fr-F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NCH</a:t>
            </a:r>
            <a:r>
              <a:rPr lang="en-US" altLang="fr-FR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fr-F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CO</a:t>
            </a:r>
            <a:r>
              <a:rPr lang="en-US" altLang="fr-FR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fr-F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H) has been detected 3 times in the ISM since 1980 but, each time, the discovery has been rejected.</a:t>
            </a:r>
          </a:p>
          <a:p>
            <a:pPr algn="just" eaLnBrk="1" hangingPunct="1"/>
            <a:endParaRPr lang="en-US" altLang="ja-JP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 eaLnBrk="1" hangingPunct="1"/>
            <a:r>
              <a:rPr lang="en-US" altLang="fr-FR" sz="2000" dirty="0">
                <a:latin typeface="Times New Roman" panose="02020603050405020304" pitchFamily="18" charset="0"/>
                <a:sym typeface="Wingdings" pitchFamily="2" charset="2"/>
              </a:rPr>
              <a:t> </a:t>
            </a:r>
            <a:r>
              <a:rPr lang="en-US" altLang="ja-JP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Possible precursors of amino acids have been detected in the ISM: HCN, CH</a:t>
            </a:r>
            <a:r>
              <a:rPr lang="en-US" altLang="ja-JP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ja-JP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O and other aldehydes, Ammonia, aminoacetonitrile (H</a:t>
            </a:r>
            <a:r>
              <a:rPr lang="en-US" altLang="ja-JP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ja-JP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NCH</a:t>
            </a:r>
            <a:r>
              <a:rPr lang="en-US" altLang="ja-JP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ja-JP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CN)…</a:t>
            </a:r>
            <a:endParaRPr lang="en-US" altLang="ja-JP" sz="2000" dirty="0">
              <a:latin typeface="Times New Roman" panose="02020603050405020304" pitchFamily="18" charset="0"/>
            </a:endParaRPr>
          </a:p>
        </p:txBody>
      </p:sp>
      <p:sp>
        <p:nvSpPr>
          <p:cNvPr id="20483" name="Rectangle 5">
            <a:extLst>
              <a:ext uri="{FF2B5EF4-FFF2-40B4-BE49-F238E27FC236}">
                <a16:creationId xmlns:a16="http://schemas.microsoft.com/office/drawing/2014/main" id="{E716764E-87F1-ED9B-2826-03168CD91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760" y="267229"/>
            <a:ext cx="37934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2800" b="1" dirty="0">
                <a:solidFill>
                  <a:srgbClr val="FF0000"/>
                </a:solidFill>
                <a:latin typeface="+mn-lt"/>
              </a:rPr>
              <a:t>The </a:t>
            </a:r>
            <a:r>
              <a:rPr lang="fr-FR" altLang="fr-FR" sz="2800" b="1" dirty="0" err="1">
                <a:solidFill>
                  <a:srgbClr val="FF0000"/>
                </a:solidFill>
                <a:latin typeface="+mn-lt"/>
              </a:rPr>
              <a:t>Interstellar</a:t>
            </a:r>
            <a:r>
              <a:rPr lang="fr-FR" altLang="fr-FR" sz="2800" b="1" dirty="0">
                <a:solidFill>
                  <a:srgbClr val="FF0000"/>
                </a:solidFill>
                <a:latin typeface="+mn-lt"/>
              </a:rPr>
              <a:t> Medium</a:t>
            </a:r>
          </a:p>
        </p:txBody>
      </p:sp>
    </p:spTree>
    <p:extLst>
      <p:ext uri="{BB962C8B-B14F-4D97-AF65-F5344CB8AC3E}">
        <p14:creationId xmlns:p14="http://schemas.microsoft.com/office/powerpoint/2010/main" val="3069807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>
            <a:extLst>
              <a:ext uri="{FF2B5EF4-FFF2-40B4-BE49-F238E27FC236}">
                <a16:creationId xmlns:a16="http://schemas.microsoft.com/office/drawing/2014/main" id="{115E097A-FABB-72D4-C81C-7455CA7D1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Espace réservé du numéro de diapositive 2">
            <a:extLst>
              <a:ext uri="{FF2B5EF4-FFF2-40B4-BE49-F238E27FC236}">
                <a16:creationId xmlns:a16="http://schemas.microsoft.com/office/drawing/2014/main" id="{F2CEBEA8-ACFE-6671-B55A-1D0B12A7399D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5F315C7E-486D-0B4D-A9E0-7AB52B994946}" type="slidenum">
              <a:rPr lang="fr-FR" altLang="fr-FR" sz="1200">
                <a:latin typeface="Arial Black" panose="020B0604020202020204" pitchFamily="34" charset="0"/>
                <a:cs typeface="Arial" panose="020B0604020202020204" pitchFamily="34" charset="0"/>
              </a:rPr>
              <a:pPr algn="r" eaLnBrk="1" hangingPunct="1"/>
              <a:t>20</a:t>
            </a:fld>
            <a:endParaRPr lang="fr-FR" altLang="fr-FR" sz="1200">
              <a:latin typeface="Arial Black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0E4782A4-0D3B-57C5-405F-EDF4BEEC9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5665"/>
            <a:ext cx="82296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b="1" dirty="0" err="1">
                <a:solidFill>
                  <a:srgbClr val="FF0000"/>
                </a:solidFill>
                <a:cs typeface="Arial" panose="020B0604020202020204" pitchFamily="34" charset="0"/>
              </a:rPr>
              <a:t>Lack</a:t>
            </a:r>
            <a:r>
              <a:rPr lang="fr-FR" altLang="fr-FR" b="1" dirty="0">
                <a:solidFill>
                  <a:srgbClr val="FF0000"/>
                </a:solidFill>
                <a:cs typeface="Arial" panose="020B0604020202020204" pitchFamily="34" charset="0"/>
              </a:rPr>
              <a:t> of </a:t>
            </a:r>
            <a:r>
              <a:rPr lang="fr-FR" altLang="fr-FR" b="1" dirty="0" err="1">
                <a:solidFill>
                  <a:srgbClr val="FF0000"/>
                </a:solidFill>
                <a:cs typeface="Arial" panose="020B0604020202020204" pitchFamily="34" charset="0"/>
              </a:rPr>
              <a:t>knowledge</a:t>
            </a:r>
            <a:endParaRPr lang="fr-FR" altLang="fr-FR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ctr" eaLnBrk="1" hangingPunct="1"/>
            <a:endParaRPr lang="fr-FR" altLang="fr-FR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00C5402D-998F-367D-6E7E-53F202E02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2489448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algn="just" eaLnBrk="1" hangingPunct="1">
              <a:lnSpc>
                <a:spcPct val="150000"/>
              </a:lnSpc>
            </a:pPr>
            <a:endParaRPr lang="fr-FR" altLang="fr-FR" sz="8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fr-FR" altLang="fr-FR" sz="2000" b="1" dirty="0" err="1">
                <a:solidFill>
                  <a:srgbClr val="1031C8"/>
                </a:solidFill>
                <a:cs typeface="Arial" panose="020B0604020202020204" pitchFamily="34" charset="0"/>
              </a:rPr>
              <a:t>Who</a:t>
            </a:r>
            <a:r>
              <a:rPr lang="fr-FR" altLang="fr-FR" sz="2000" b="1" dirty="0">
                <a:solidFill>
                  <a:srgbClr val="1031C8"/>
                </a:solidFill>
                <a:cs typeface="Arial" panose="020B0604020202020204" pitchFamily="34" charset="0"/>
              </a:rPr>
              <a:t> </a:t>
            </a:r>
            <a:r>
              <a:rPr lang="fr-FR" altLang="fr-FR" sz="2000" b="1" dirty="0" err="1">
                <a:solidFill>
                  <a:srgbClr val="1031C8"/>
                </a:solidFill>
                <a:cs typeface="Arial" panose="020B0604020202020204" pitchFamily="34" charset="0"/>
              </a:rPr>
              <a:t>decided</a:t>
            </a:r>
            <a:r>
              <a:rPr lang="fr-FR" altLang="fr-FR" sz="2000" b="1" dirty="0">
                <a:solidFill>
                  <a:srgbClr val="1031C8"/>
                </a:solidFill>
                <a:cs typeface="Arial" panose="020B0604020202020204" pitchFamily="34" charset="0"/>
              </a:rPr>
              <a:t> </a:t>
            </a:r>
            <a:r>
              <a:rPr lang="fr-FR" altLang="fr-FR" sz="2000" b="1" dirty="0" err="1">
                <a:solidFill>
                  <a:srgbClr val="1031C8"/>
                </a:solidFill>
                <a:cs typeface="Arial" panose="020B0604020202020204" pitchFamily="34" charset="0"/>
              </a:rPr>
              <a:t>that</a:t>
            </a:r>
            <a:r>
              <a:rPr lang="fr-FR" altLang="fr-FR" sz="2000" b="1" dirty="0">
                <a:solidFill>
                  <a:srgbClr val="1031C8"/>
                </a:solidFill>
                <a:cs typeface="Arial" panose="020B0604020202020204" pitchFamily="34" charset="0"/>
              </a:rPr>
              <a:t>, on the primitive </a:t>
            </a:r>
            <a:r>
              <a:rPr lang="fr-FR" altLang="fr-FR" sz="2000" b="1" dirty="0" err="1">
                <a:solidFill>
                  <a:srgbClr val="1031C8"/>
                </a:solidFill>
                <a:cs typeface="Arial" panose="020B0604020202020204" pitchFamily="34" charset="0"/>
              </a:rPr>
              <a:t>Earth</a:t>
            </a:r>
            <a:r>
              <a:rPr lang="fr-FR" altLang="fr-FR" sz="2000" b="1" dirty="0">
                <a:solidFill>
                  <a:srgbClr val="1031C8"/>
                </a:solidFill>
                <a:cs typeface="Arial" panose="020B0604020202020204" pitchFamily="34" charset="0"/>
              </a:rPr>
              <a:t>, peptides have been </a:t>
            </a:r>
            <a:r>
              <a:rPr lang="fr-FR" altLang="fr-FR" sz="2000" b="1" dirty="0" err="1">
                <a:solidFill>
                  <a:srgbClr val="1031C8"/>
                </a:solidFill>
                <a:cs typeface="Arial" panose="020B0604020202020204" pitchFamily="34" charset="0"/>
              </a:rPr>
              <a:t>synthesized</a:t>
            </a:r>
            <a:r>
              <a:rPr lang="fr-FR" altLang="fr-FR" sz="2000" b="1" dirty="0">
                <a:solidFill>
                  <a:srgbClr val="1031C8"/>
                </a:solidFill>
                <a:cs typeface="Arial" panose="020B0604020202020204" pitchFamily="34" charset="0"/>
              </a:rPr>
              <a:t> </a:t>
            </a:r>
            <a:r>
              <a:rPr lang="fr-FR" altLang="fr-FR" sz="2000" b="1" dirty="0" err="1">
                <a:solidFill>
                  <a:srgbClr val="1031C8"/>
                </a:solidFill>
                <a:cs typeface="Arial" panose="020B0604020202020204" pitchFamily="34" charset="0"/>
              </a:rPr>
              <a:t>starting</a:t>
            </a:r>
            <a:r>
              <a:rPr lang="fr-FR" altLang="fr-FR" sz="2000" b="1" dirty="0">
                <a:solidFill>
                  <a:srgbClr val="1031C8"/>
                </a:solidFill>
                <a:cs typeface="Arial" panose="020B0604020202020204" pitchFamily="34" charset="0"/>
              </a:rPr>
              <a:t> </a:t>
            </a:r>
            <a:r>
              <a:rPr lang="fr-FR" altLang="fr-FR" sz="2000" b="1" dirty="0" err="1">
                <a:solidFill>
                  <a:srgbClr val="1031C8"/>
                </a:solidFill>
                <a:cs typeface="Arial" panose="020B0604020202020204" pitchFamily="34" charset="0"/>
              </a:rPr>
              <a:t>from</a:t>
            </a:r>
            <a:r>
              <a:rPr lang="fr-FR" altLang="fr-FR" sz="2000" b="1" dirty="0">
                <a:solidFill>
                  <a:srgbClr val="1031C8"/>
                </a:solidFill>
                <a:cs typeface="Arial" panose="020B0604020202020204" pitchFamily="34" charset="0"/>
              </a:rPr>
              <a:t> (free) </a:t>
            </a:r>
            <a:r>
              <a:rPr lang="fr-FR" altLang="fr-FR" sz="2000" b="1" dirty="0" err="1">
                <a:solidFill>
                  <a:srgbClr val="1031C8"/>
                </a:solidFill>
                <a:cs typeface="Arial" panose="020B0604020202020204" pitchFamily="34" charset="0"/>
              </a:rPr>
              <a:t>amino</a:t>
            </a:r>
            <a:r>
              <a:rPr lang="fr-FR" altLang="fr-FR" sz="2000" b="1" dirty="0">
                <a:solidFill>
                  <a:srgbClr val="1031C8"/>
                </a:solidFill>
                <a:cs typeface="Arial" panose="020B0604020202020204" pitchFamily="34" charset="0"/>
              </a:rPr>
              <a:t> </a:t>
            </a:r>
            <a:r>
              <a:rPr lang="fr-FR" altLang="fr-FR" sz="2000" b="1" dirty="0" err="1">
                <a:solidFill>
                  <a:srgbClr val="1031C8"/>
                </a:solidFill>
                <a:cs typeface="Arial" panose="020B0604020202020204" pitchFamily="34" charset="0"/>
              </a:rPr>
              <a:t>acids</a:t>
            </a:r>
            <a:r>
              <a:rPr lang="fr-FR" altLang="fr-FR" sz="2000" b="1" dirty="0">
                <a:solidFill>
                  <a:srgbClr val="1031C8"/>
                </a:solidFill>
                <a:cs typeface="Arial" panose="020B0604020202020204" pitchFamily="34" charset="0"/>
              </a:rPr>
              <a:t>?</a:t>
            </a:r>
          </a:p>
          <a:p>
            <a:pPr algn="just" eaLnBrk="1" hangingPunct="1">
              <a:buFontTx/>
              <a:buChar char="-"/>
            </a:pPr>
            <a:endParaRPr lang="fr-FR" altLang="fr-FR" sz="2000" b="1" dirty="0">
              <a:solidFill>
                <a:srgbClr val="1031C8"/>
              </a:solidFill>
              <a:cs typeface="Arial" panose="020B0604020202020204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fr-FR" altLang="fr-FR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Why</a:t>
            </a:r>
            <a:r>
              <a:rPr lang="fr-FR" altLang="fr-FR" sz="2000" b="1" dirty="0">
                <a:solidFill>
                  <a:srgbClr val="000000"/>
                </a:solidFill>
                <a:cs typeface="Arial" panose="020B0604020202020204" pitchFamily="34" charset="0"/>
              </a:rPr>
              <a:t> not </a:t>
            </a:r>
            <a:r>
              <a:rPr lang="fr-FR" altLang="fr-FR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from</a:t>
            </a:r>
            <a:r>
              <a:rPr lang="fr-FR" altLang="fr-FR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r-FR" altLang="fr-FR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tholins</a:t>
            </a:r>
            <a:r>
              <a:rPr lang="fr-FR" altLang="fr-FR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r-FR" altLang="fr-FR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followed</a:t>
            </a:r>
            <a:r>
              <a:rPr lang="fr-FR" altLang="fr-FR" sz="2000" b="1" dirty="0">
                <a:solidFill>
                  <a:srgbClr val="000000"/>
                </a:solidFill>
                <a:cs typeface="Arial" panose="020B0604020202020204" pitchFamily="34" charset="0"/>
              </a:rPr>
              <a:t> by a partial </a:t>
            </a:r>
            <a:r>
              <a:rPr lang="fr-FR" altLang="fr-FR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hydrolysis</a:t>
            </a:r>
            <a:r>
              <a:rPr lang="fr-FR" altLang="fr-FR" sz="2000" b="1" dirty="0">
                <a:solidFill>
                  <a:srgbClr val="000000"/>
                </a:solidFill>
                <a:cs typeface="Arial" panose="020B0604020202020204" pitchFamily="34" charset="0"/>
              </a:rPr>
              <a:t>?</a:t>
            </a:r>
          </a:p>
          <a:p>
            <a:pPr algn="just" eaLnBrk="1" hangingPunct="1">
              <a:buFontTx/>
              <a:buChar char="-"/>
            </a:pPr>
            <a:endParaRPr lang="fr-FR" altLang="fr-FR" sz="2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fr-FR" altLang="fr-FR" sz="2000" b="1" dirty="0">
                <a:solidFill>
                  <a:srgbClr val="000000"/>
                </a:solidFill>
                <a:cs typeface="Arial" panose="020B0604020202020204" pitchFamily="34" charset="0"/>
              </a:rPr>
              <a:t>Or </a:t>
            </a:r>
            <a:r>
              <a:rPr lang="fr-FR" altLang="fr-FR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from</a:t>
            </a:r>
            <a:r>
              <a:rPr lang="fr-FR" altLang="fr-FR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r-FR" altLang="fr-FR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polymers</a:t>
            </a:r>
            <a:r>
              <a:rPr lang="fr-FR" altLang="fr-FR" sz="2000" b="1" dirty="0">
                <a:solidFill>
                  <a:srgbClr val="000000"/>
                </a:solidFill>
                <a:cs typeface="Arial" panose="020B0604020202020204" pitchFamily="34" charset="0"/>
              </a:rPr>
              <a:t> of HCN </a:t>
            </a:r>
            <a:r>
              <a:rPr lang="fr-FR" altLang="fr-FR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partially</a:t>
            </a:r>
            <a:r>
              <a:rPr lang="fr-FR" altLang="fr-FR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r-FR" altLang="fr-FR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hydrolyzed</a:t>
            </a:r>
            <a:r>
              <a:rPr lang="fr-FR" altLang="fr-FR" sz="2000" b="1" dirty="0">
                <a:solidFill>
                  <a:srgbClr val="000000"/>
                </a:solidFill>
                <a:cs typeface="Arial" panose="020B0604020202020204" pitchFamily="34" charset="0"/>
              </a:rPr>
              <a:t>? Or </a:t>
            </a:r>
            <a:r>
              <a:rPr lang="fr-FR" altLang="fr-FR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from</a:t>
            </a:r>
            <a:r>
              <a:rPr lang="fr-FR" altLang="fr-FR" sz="2000" b="1" dirty="0">
                <a:solidFill>
                  <a:srgbClr val="000000"/>
                </a:solidFill>
                <a:cs typeface="Arial" panose="020B0604020202020204" pitchFamily="34" charset="0"/>
              </a:rPr>
              <a:t> HCN and </a:t>
            </a:r>
            <a:r>
              <a:rPr lang="fr-FR" altLang="fr-FR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formamide</a:t>
            </a:r>
            <a:r>
              <a:rPr lang="fr-FR" altLang="fr-FR" sz="2000" b="1" dirty="0">
                <a:solidFill>
                  <a:srgbClr val="000000"/>
                </a:solidFill>
                <a:cs typeface="Arial" panose="020B0604020202020204" pitchFamily="34" charset="0"/>
              </a:rPr>
              <a:t>?</a:t>
            </a:r>
          </a:p>
          <a:p>
            <a:pPr algn="just" eaLnBrk="1" hangingPunct="1">
              <a:buFontTx/>
              <a:buChar char="-"/>
            </a:pPr>
            <a:endParaRPr lang="fr-FR" altLang="fr-FR" sz="2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fr-FR" altLang="fr-FR" sz="2000" b="1" dirty="0">
                <a:solidFill>
                  <a:srgbClr val="000000"/>
                </a:solidFill>
                <a:cs typeface="Arial" panose="020B0604020202020204" pitchFamily="34" charset="0"/>
              </a:rPr>
              <a:t>Or </a:t>
            </a:r>
            <a:r>
              <a:rPr lang="fr-FR" altLang="fr-FR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from</a:t>
            </a:r>
            <a:r>
              <a:rPr lang="fr-FR" altLang="fr-FR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r-FR" altLang="fr-FR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reactions</a:t>
            </a:r>
            <a:r>
              <a:rPr lang="fr-FR" altLang="fr-FR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r-FR" altLang="fr-FR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starting</a:t>
            </a:r>
            <a:r>
              <a:rPr lang="fr-FR" altLang="fr-FR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r-FR" altLang="fr-FR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from</a:t>
            </a:r>
            <a:r>
              <a:rPr lang="fr-FR" altLang="fr-FR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r-FR" altLang="fr-FR" sz="2000" b="1" dirty="0">
                <a:solidFill>
                  <a:srgbClr val="000000"/>
                </a:solidFill>
                <a:latin typeface="Symbol" pitchFamily="2" charset="2"/>
                <a:cs typeface="Arial" panose="020B0604020202020204" pitchFamily="34" charset="0"/>
              </a:rPr>
              <a:t>a</a:t>
            </a:r>
            <a:r>
              <a:rPr lang="fr-FR" altLang="fr-FR" sz="2000" b="1" dirty="0">
                <a:solidFill>
                  <a:srgbClr val="000000"/>
                </a:solidFill>
                <a:cs typeface="Arial" panose="020B0604020202020204" pitchFamily="34" charset="0"/>
              </a:rPr>
              <a:t>-</a:t>
            </a:r>
            <a:r>
              <a:rPr lang="fr-FR" altLang="fr-FR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aminonitriles</a:t>
            </a:r>
            <a:r>
              <a:rPr lang="fr-FR" altLang="fr-FR" sz="2000" b="1" dirty="0">
                <a:solidFill>
                  <a:srgbClr val="000000"/>
                </a:solidFill>
                <a:cs typeface="Arial" panose="020B0604020202020204" pitchFamily="34" charset="0"/>
              </a:rPr>
              <a:t> and </a:t>
            </a:r>
            <a:r>
              <a:rPr lang="fr-FR" altLang="fr-FR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then</a:t>
            </a:r>
            <a:r>
              <a:rPr lang="fr-FR" altLang="fr-FR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r-FR" altLang="fr-FR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leading</a:t>
            </a:r>
            <a:r>
              <a:rPr lang="fr-FR" altLang="fr-FR" sz="2000" b="1" dirty="0">
                <a:solidFill>
                  <a:srgbClr val="000000"/>
                </a:solidFill>
                <a:cs typeface="Arial" panose="020B0604020202020204" pitchFamily="34" charset="0"/>
              </a:rPr>
              <a:t> to peptides by a partial </a:t>
            </a:r>
            <a:r>
              <a:rPr lang="fr-FR" altLang="fr-FR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hydrolysis</a:t>
            </a:r>
            <a:r>
              <a:rPr lang="fr-FR" altLang="fr-FR" sz="2000" b="1" dirty="0">
                <a:solidFill>
                  <a:srgbClr val="000000"/>
                </a:solidFill>
                <a:cs typeface="Arial" panose="020B0604020202020204" pitchFamily="34" charset="0"/>
              </a:rPr>
              <a:t>?</a:t>
            </a:r>
          </a:p>
          <a:p>
            <a:pPr algn="just" eaLnBrk="1" hangingPunct="1">
              <a:buFontTx/>
              <a:buChar char="-"/>
            </a:pPr>
            <a:endParaRPr lang="fr-FR" altLang="fr-FR" sz="2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fr-FR" altLang="fr-FR" sz="2000" b="1" dirty="0">
                <a:solidFill>
                  <a:srgbClr val="000000"/>
                </a:solidFill>
                <a:cs typeface="Arial" panose="020B0604020202020204" pitchFamily="34" charset="0"/>
              </a:rPr>
              <a:t>=&gt; </a:t>
            </a:r>
            <a:r>
              <a:rPr lang="fr-FR" altLang="fr-FR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What</a:t>
            </a:r>
            <a:r>
              <a:rPr lang="fr-FR" altLang="fr-FR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r-FR" altLang="fr-FR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is</a:t>
            </a:r>
            <a:r>
              <a:rPr lang="fr-FR" altLang="fr-FR" sz="2000" b="1" dirty="0">
                <a:solidFill>
                  <a:srgbClr val="000000"/>
                </a:solidFill>
                <a:cs typeface="Arial" panose="020B0604020202020204" pitchFamily="34" charset="0"/>
              </a:rPr>
              <a:t> the nature of compounds </a:t>
            </a:r>
            <a:r>
              <a:rPr lang="fr-FR" altLang="fr-FR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leading</a:t>
            </a:r>
            <a:r>
              <a:rPr lang="fr-FR" altLang="fr-FR" sz="2000" b="1" dirty="0">
                <a:solidFill>
                  <a:srgbClr val="000000"/>
                </a:solidFill>
                <a:cs typeface="Arial" panose="020B0604020202020204" pitchFamily="34" charset="0"/>
              </a:rPr>
              <a:t> to </a:t>
            </a:r>
            <a:r>
              <a:rPr lang="fr-FR" altLang="fr-FR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amino</a:t>
            </a:r>
            <a:r>
              <a:rPr lang="fr-FR" altLang="fr-FR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r-FR" altLang="fr-FR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acids</a:t>
            </a:r>
            <a:r>
              <a:rPr lang="fr-FR" altLang="fr-FR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r-FR" altLang="fr-FR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before</a:t>
            </a:r>
            <a:r>
              <a:rPr lang="fr-FR" altLang="fr-FR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r-FR" altLang="fr-FR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hydrolysis</a:t>
            </a:r>
            <a:r>
              <a:rPr lang="fr-FR" altLang="fr-FR" sz="2000" b="1" dirty="0">
                <a:solidFill>
                  <a:srgbClr val="000000"/>
                </a:solidFill>
                <a:cs typeface="Arial" panose="020B0604020202020204" pitchFamily="34" charset="0"/>
              </a:rPr>
              <a:t> of </a:t>
            </a:r>
            <a:r>
              <a:rPr lang="fr-FR" altLang="fr-FR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tholins</a:t>
            </a:r>
            <a:r>
              <a:rPr lang="fr-FR" altLang="fr-FR" sz="2000" b="1" dirty="0">
                <a:solidFill>
                  <a:srgbClr val="000000"/>
                </a:solidFill>
                <a:cs typeface="Arial" panose="020B0604020202020204" pitchFamily="34" charset="0"/>
              </a:rPr>
              <a:t>, HCN </a:t>
            </a:r>
            <a:r>
              <a:rPr lang="fr-FR" altLang="fr-FR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polymers</a:t>
            </a:r>
            <a:r>
              <a:rPr lang="fr-FR" altLang="fr-FR" sz="2000" b="1" dirty="0">
                <a:solidFill>
                  <a:srgbClr val="000000"/>
                </a:solidFill>
                <a:cs typeface="Arial" panose="020B0604020202020204" pitchFamily="34" charset="0"/>
              </a:rPr>
              <a:t> or </a:t>
            </a:r>
            <a:r>
              <a:rPr lang="fr-FR" altLang="fr-FR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meteorites</a:t>
            </a:r>
            <a:r>
              <a:rPr lang="fr-FR" altLang="fr-FR" sz="2000" b="1" dirty="0">
                <a:solidFill>
                  <a:srgbClr val="000000"/>
                </a:solidFill>
                <a:cs typeface="Arial" panose="020B0604020202020204" pitchFamily="34" charset="0"/>
              </a:rPr>
              <a:t> ? Are </a:t>
            </a:r>
            <a:r>
              <a:rPr lang="fr-FR" altLang="fr-FR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they</a:t>
            </a:r>
            <a:r>
              <a:rPr lang="fr-FR" altLang="fr-FR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r-FR" altLang="fr-FR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precursors</a:t>
            </a:r>
            <a:r>
              <a:rPr lang="fr-FR" altLang="fr-FR" sz="2000" b="1" dirty="0">
                <a:solidFill>
                  <a:srgbClr val="000000"/>
                </a:solidFill>
                <a:cs typeface="Arial" panose="020B0604020202020204" pitchFamily="34" charset="0"/>
              </a:rPr>
              <a:t> of </a:t>
            </a:r>
            <a:r>
              <a:rPr lang="fr-FR" altLang="fr-FR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amino</a:t>
            </a:r>
            <a:r>
              <a:rPr lang="fr-FR" altLang="fr-FR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r-FR" altLang="fr-FR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acids</a:t>
            </a:r>
            <a:r>
              <a:rPr lang="fr-FR" altLang="fr-FR" sz="2000" b="1" dirty="0">
                <a:solidFill>
                  <a:srgbClr val="000000"/>
                </a:solidFill>
                <a:cs typeface="Arial" panose="020B0604020202020204" pitchFamily="34" charset="0"/>
              </a:rPr>
              <a:t> or peptides?</a:t>
            </a:r>
          </a:p>
        </p:txBody>
      </p:sp>
    </p:spTree>
    <p:extLst>
      <p:ext uri="{BB962C8B-B14F-4D97-AF65-F5344CB8AC3E}">
        <p14:creationId xmlns:p14="http://schemas.microsoft.com/office/powerpoint/2010/main" val="355745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2">
            <a:extLst>
              <a:ext uri="{FF2B5EF4-FFF2-40B4-BE49-F238E27FC236}">
                <a16:creationId xmlns:a16="http://schemas.microsoft.com/office/drawing/2014/main" id="{C69DB2C8-7B88-8FE5-35CB-FF8CC2CC9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2374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2" name="Rectangle 1">
            <a:extLst>
              <a:ext uri="{FF2B5EF4-FFF2-40B4-BE49-F238E27FC236}">
                <a16:creationId xmlns:a16="http://schemas.microsoft.com/office/drawing/2014/main" id="{574D95EE-00E6-70F3-6877-EE30AC2D1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33375"/>
            <a:ext cx="8569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fr-FR" b="1">
                <a:solidFill>
                  <a:srgbClr val="FF0000"/>
                </a:solidFill>
              </a:rPr>
              <a:t>Conclusion</a:t>
            </a:r>
          </a:p>
          <a:p>
            <a:pPr eaLnBrk="1" hangingPunct="1"/>
            <a:endParaRPr lang="en-US" altLang="fr-FR"/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5F24F0C5-0F23-47DF-AC63-62CA9AF4B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412875"/>
            <a:ext cx="82804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buFontTx/>
              <a:buChar char="-"/>
            </a:pPr>
            <a:r>
              <a:rPr lang="fr-FR" altLang="fr-FR" sz="2000" b="1" dirty="0"/>
              <a:t>Nature </a:t>
            </a:r>
            <a:r>
              <a:rPr lang="fr-FR" altLang="fr-FR" sz="2000" b="1" dirty="0" err="1"/>
              <a:t>finds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ways</a:t>
            </a:r>
            <a:r>
              <a:rPr lang="fr-FR" altLang="fr-FR" sz="2000" b="1" dirty="0"/>
              <a:t> to </a:t>
            </a:r>
            <a:r>
              <a:rPr lang="fr-FR" altLang="fr-FR" sz="2000" b="1" dirty="0" err="1"/>
              <a:t>synthesize</a:t>
            </a:r>
            <a:r>
              <a:rPr lang="fr-FR" altLang="fr-FR" sz="2000" b="1" dirty="0"/>
              <a:t> compounds </a:t>
            </a:r>
            <a:r>
              <a:rPr lang="fr-FR" altLang="fr-FR" sz="2000" b="1" dirty="0" err="1"/>
              <a:t>under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abiotic</a:t>
            </a:r>
            <a:r>
              <a:rPr lang="fr-FR" altLang="fr-FR" sz="2000" b="1" dirty="0"/>
              <a:t> conditions </a:t>
            </a:r>
            <a:r>
              <a:rPr lang="fr-FR" altLang="fr-FR" sz="2000" b="1" dirty="0" err="1"/>
              <a:t>that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depend</a:t>
            </a:r>
            <a:r>
              <a:rPr lang="fr-FR" altLang="fr-FR" sz="2000" b="1" dirty="0"/>
              <a:t> on </a:t>
            </a:r>
            <a:r>
              <a:rPr lang="fr-FR" altLang="fr-FR" sz="2000" b="1" dirty="0" err="1"/>
              <a:t>starting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materials</a:t>
            </a:r>
            <a:r>
              <a:rPr lang="fr-FR" altLang="fr-FR" sz="2000" b="1" dirty="0"/>
              <a:t>, </a:t>
            </a:r>
            <a:r>
              <a:rPr lang="fr-FR" altLang="fr-FR" sz="2000" b="1" dirty="0" err="1"/>
              <a:t>thermodynamics</a:t>
            </a:r>
            <a:r>
              <a:rPr lang="fr-FR" altLang="fr-FR" sz="2000" b="1" dirty="0"/>
              <a:t> and </a:t>
            </a:r>
            <a:r>
              <a:rPr lang="fr-FR" altLang="fr-FR" sz="2000" b="1" dirty="0" err="1"/>
              <a:t>kinetics</a:t>
            </a:r>
            <a:r>
              <a:rPr lang="fr-FR" altLang="fr-FR" sz="2000" b="1" dirty="0"/>
              <a:t>,  all </a:t>
            </a:r>
            <a:r>
              <a:rPr lang="fr-FR" altLang="fr-FR" sz="2000" b="1" dirty="0" err="1"/>
              <a:t>dependent</a:t>
            </a:r>
            <a:r>
              <a:rPr lang="fr-FR" altLang="fr-FR" sz="2000" b="1" dirty="0"/>
              <a:t> on the </a:t>
            </a:r>
            <a:r>
              <a:rPr lang="fr-FR" altLang="fr-FR" sz="2000" b="1" dirty="0" err="1"/>
              <a:t>temperature</a:t>
            </a:r>
            <a:r>
              <a:rPr lang="fr-FR" altLang="fr-FR" sz="2000" b="1" dirty="0"/>
              <a:t>.</a:t>
            </a:r>
          </a:p>
          <a:p>
            <a:pPr algn="just" eaLnBrk="1" hangingPunct="1">
              <a:buFontTx/>
              <a:buChar char="-"/>
            </a:pPr>
            <a:endParaRPr lang="fr-FR" altLang="fr-FR" sz="2000" b="1" dirty="0"/>
          </a:p>
          <a:p>
            <a:pPr algn="just" eaLnBrk="1" hangingPunct="1">
              <a:buFontTx/>
              <a:buChar char="-"/>
            </a:pPr>
            <a:r>
              <a:rPr lang="fr-FR" altLang="fr-FR" sz="2000" b="1" dirty="0" err="1"/>
              <a:t>Reactions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between</a:t>
            </a:r>
            <a:r>
              <a:rPr lang="fr-FR" altLang="fr-FR" sz="2000" b="1" dirty="0"/>
              <a:t> 2, 3 or a few more </a:t>
            </a:r>
            <a:r>
              <a:rPr lang="fr-FR" altLang="fr-FR" sz="2000" b="1" dirty="0" err="1"/>
              <a:t>reagents</a:t>
            </a:r>
            <a:r>
              <a:rPr lang="fr-FR" altLang="fr-FR" sz="2000" b="1" dirty="0"/>
              <a:t> have </a:t>
            </a:r>
            <a:r>
              <a:rPr lang="fr-FR" altLang="fr-FR" sz="2000" b="1" dirty="0" err="1"/>
              <a:t>taken</a:t>
            </a:r>
            <a:r>
              <a:rPr lang="fr-FR" altLang="fr-FR" sz="2000" b="1" dirty="0"/>
              <a:t> place on the primitive </a:t>
            </a:r>
            <a:r>
              <a:rPr lang="fr-FR" altLang="fr-FR" sz="2000" b="1" dirty="0" err="1"/>
              <a:t>Earth</a:t>
            </a:r>
            <a:r>
              <a:rPr lang="fr-FR" altLang="fr-FR" sz="2000" b="1" dirty="0"/>
              <a:t> in the </a:t>
            </a:r>
            <a:r>
              <a:rPr lang="fr-FR" altLang="fr-FR" sz="2000" b="1" dirty="0" err="1"/>
              <a:t>presence</a:t>
            </a:r>
            <a:r>
              <a:rPr lang="fr-FR" altLang="fr-FR" sz="2000" b="1" dirty="0"/>
              <a:t> of </a:t>
            </a:r>
            <a:r>
              <a:rPr lang="fr-FR" altLang="fr-FR" sz="2000" b="1" dirty="0" err="1"/>
              <a:t>many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other</a:t>
            </a:r>
            <a:r>
              <a:rPr lang="fr-FR" altLang="fr-FR" sz="2000" b="1" dirty="0"/>
              <a:t> compounds </a:t>
            </a:r>
            <a:r>
              <a:rPr lang="fr-FR" altLang="fr-FR" sz="2000" b="1" dirty="0" err="1"/>
              <a:t>which</a:t>
            </a:r>
            <a:r>
              <a:rPr lang="fr-FR" altLang="fr-FR" sz="2000" b="1" dirty="0"/>
              <a:t> can </a:t>
            </a:r>
            <a:r>
              <a:rPr lang="fr-FR" altLang="fr-FR" sz="2000" b="1" dirty="0" err="1"/>
              <a:t>play</a:t>
            </a:r>
            <a:r>
              <a:rPr lang="fr-FR" altLang="fr-FR" sz="2000" b="1" dirty="0"/>
              <a:t> the </a:t>
            </a:r>
            <a:r>
              <a:rPr lang="fr-FR" altLang="fr-FR" sz="2000" b="1" dirty="0" err="1"/>
              <a:t>role</a:t>
            </a:r>
            <a:r>
              <a:rPr lang="fr-FR" altLang="fr-FR" sz="2000" b="1" dirty="0"/>
              <a:t> of solvent, </a:t>
            </a:r>
            <a:r>
              <a:rPr lang="fr-FR" altLang="fr-FR" sz="2000" b="1" dirty="0" err="1"/>
              <a:t>inhibitor</a:t>
            </a:r>
            <a:r>
              <a:rPr lang="fr-FR" altLang="fr-FR" sz="2000" b="1" dirty="0"/>
              <a:t>, </a:t>
            </a:r>
            <a:r>
              <a:rPr lang="fr-FR" altLang="fr-FR" sz="2000" b="1" dirty="0" err="1"/>
              <a:t>catalyst</a:t>
            </a:r>
            <a:r>
              <a:rPr lang="fr-FR" altLang="fr-FR" sz="2000" b="1" dirty="0"/>
              <a:t>...</a:t>
            </a:r>
          </a:p>
          <a:p>
            <a:pPr algn="just" eaLnBrk="1" hangingPunct="1">
              <a:buFontTx/>
              <a:buChar char="-"/>
            </a:pPr>
            <a:endParaRPr lang="fr-FR" altLang="fr-FR" sz="2000" b="1" dirty="0"/>
          </a:p>
          <a:p>
            <a:pPr algn="just" eaLnBrk="1" hangingPunct="1">
              <a:buFontTx/>
              <a:buChar char="-"/>
            </a:pPr>
            <a:r>
              <a:rPr lang="fr-FR" altLang="fr-FR" sz="2000" b="1" dirty="0">
                <a:solidFill>
                  <a:srgbClr val="1031C8"/>
                </a:solidFill>
              </a:rPr>
              <a:t>=&gt; </a:t>
            </a:r>
            <a:r>
              <a:rPr lang="fr-FR" altLang="fr-FR" sz="2000" b="1" dirty="0" err="1">
                <a:solidFill>
                  <a:srgbClr val="1031C8"/>
                </a:solidFill>
              </a:rPr>
              <a:t>We</a:t>
            </a:r>
            <a:r>
              <a:rPr lang="fr-FR" altLang="fr-FR" sz="2000" b="1" dirty="0">
                <a:solidFill>
                  <a:srgbClr val="1031C8"/>
                </a:solidFill>
              </a:rPr>
              <a:t> are </a:t>
            </a:r>
            <a:r>
              <a:rPr lang="fr-FR" altLang="fr-FR" sz="2000" b="1" dirty="0" err="1">
                <a:solidFill>
                  <a:srgbClr val="1031C8"/>
                </a:solidFill>
              </a:rPr>
              <a:t>really</a:t>
            </a:r>
            <a:r>
              <a:rPr lang="fr-FR" altLang="fr-FR" sz="2000" b="1" dirty="0">
                <a:solidFill>
                  <a:srgbClr val="1031C8"/>
                </a:solidFill>
              </a:rPr>
              <a:t> far </a:t>
            </a:r>
            <a:r>
              <a:rPr lang="fr-FR" altLang="fr-FR" sz="2000" b="1" dirty="0" err="1">
                <a:solidFill>
                  <a:srgbClr val="1031C8"/>
                </a:solidFill>
              </a:rPr>
              <a:t>from</a:t>
            </a:r>
            <a:r>
              <a:rPr lang="fr-FR" altLang="fr-FR" sz="2000" b="1" dirty="0">
                <a:solidFill>
                  <a:srgbClr val="1031C8"/>
                </a:solidFill>
              </a:rPr>
              <a:t> </a:t>
            </a:r>
            <a:r>
              <a:rPr lang="fr-FR" altLang="fr-FR" sz="2000" b="1" dirty="0" err="1">
                <a:solidFill>
                  <a:srgbClr val="1031C8"/>
                </a:solidFill>
              </a:rPr>
              <a:t>knowing</a:t>
            </a:r>
            <a:r>
              <a:rPr lang="fr-FR" altLang="fr-FR" sz="2000" b="1" dirty="0">
                <a:solidFill>
                  <a:srgbClr val="1031C8"/>
                </a:solidFill>
              </a:rPr>
              <a:t> the building blocks of life </a:t>
            </a:r>
            <a:r>
              <a:rPr lang="fr-FR" altLang="fr-FR" sz="2000" b="1" dirty="0" err="1">
                <a:solidFill>
                  <a:srgbClr val="1031C8"/>
                </a:solidFill>
              </a:rPr>
              <a:t>that</a:t>
            </a:r>
            <a:r>
              <a:rPr lang="fr-FR" altLang="fr-FR" sz="2000" b="1" dirty="0">
                <a:solidFill>
                  <a:srgbClr val="1031C8"/>
                </a:solidFill>
              </a:rPr>
              <a:t> </a:t>
            </a:r>
            <a:r>
              <a:rPr lang="fr-FR" altLang="fr-FR" sz="2000" b="1" dirty="0" err="1">
                <a:solidFill>
                  <a:srgbClr val="1031C8"/>
                </a:solidFill>
              </a:rPr>
              <a:t>acted</a:t>
            </a:r>
            <a:r>
              <a:rPr lang="fr-FR" altLang="fr-FR" sz="2000" b="1" dirty="0">
                <a:solidFill>
                  <a:srgbClr val="1031C8"/>
                </a:solidFill>
              </a:rPr>
              <a:t> on the primitive </a:t>
            </a:r>
            <a:r>
              <a:rPr lang="fr-FR" altLang="fr-FR" sz="2000" b="1" dirty="0" err="1">
                <a:solidFill>
                  <a:srgbClr val="1031C8"/>
                </a:solidFill>
              </a:rPr>
              <a:t>Earth</a:t>
            </a:r>
            <a:r>
              <a:rPr lang="fr-FR" altLang="fr-FR" sz="2000" b="1" dirty="0">
                <a:solidFill>
                  <a:srgbClr val="1031C8"/>
                </a:solidFill>
              </a:rPr>
              <a:t>.</a:t>
            </a:r>
          </a:p>
          <a:p>
            <a:pPr algn="just" eaLnBrk="1" hangingPunct="1">
              <a:buFontTx/>
              <a:buChar char="-"/>
            </a:pPr>
            <a:endParaRPr lang="fr-FR" altLang="fr-FR" sz="2000" b="1" dirty="0">
              <a:solidFill>
                <a:srgbClr val="1031C8"/>
              </a:solidFill>
            </a:endParaRPr>
          </a:p>
          <a:p>
            <a:pPr marL="0" indent="0" algn="just" eaLnBrk="1" hangingPunct="1"/>
            <a:r>
              <a:rPr lang="fr-FR" altLang="fr-FR" sz="2000" b="1" dirty="0" err="1">
                <a:solidFill>
                  <a:srgbClr val="FF0000"/>
                </a:solidFill>
              </a:rPr>
              <a:t>Unambiguously</a:t>
            </a:r>
            <a:r>
              <a:rPr lang="fr-FR" altLang="fr-FR" sz="2000" b="1" dirty="0">
                <a:solidFill>
                  <a:srgbClr val="FF0000"/>
                </a:solidFill>
              </a:rPr>
              <a:t>, the ISM </a:t>
            </a:r>
            <a:r>
              <a:rPr lang="fr-FR" altLang="fr-FR" sz="2000" b="1" dirty="0" err="1">
                <a:solidFill>
                  <a:srgbClr val="FF0000"/>
                </a:solidFill>
              </a:rPr>
              <a:t>is</a:t>
            </a:r>
            <a:r>
              <a:rPr lang="fr-FR" altLang="fr-FR" sz="2000" b="1" dirty="0">
                <a:solidFill>
                  <a:srgbClr val="FF0000"/>
                </a:solidFill>
              </a:rPr>
              <a:t> full of </a:t>
            </a:r>
            <a:r>
              <a:rPr lang="fr-FR" altLang="fr-FR" sz="2000" b="1" dirty="0" err="1">
                <a:solidFill>
                  <a:srgbClr val="FF0000"/>
                </a:solidFill>
              </a:rPr>
              <a:t>prebiotic</a:t>
            </a:r>
            <a:r>
              <a:rPr lang="fr-FR" altLang="fr-FR" sz="2000" b="1" dirty="0">
                <a:solidFill>
                  <a:srgbClr val="FF0000"/>
                </a:solidFill>
              </a:rPr>
              <a:t> compounds, </a:t>
            </a:r>
            <a:r>
              <a:rPr lang="fr-FR" altLang="fr-FR" sz="2000" b="1" dirty="0" err="1">
                <a:solidFill>
                  <a:srgbClr val="FF0000"/>
                </a:solidFill>
              </a:rPr>
              <a:t>that</a:t>
            </a:r>
            <a:r>
              <a:rPr lang="fr-FR" altLang="fr-FR" sz="2000" b="1" dirty="0">
                <a:solidFill>
                  <a:srgbClr val="FF0000"/>
                </a:solidFill>
              </a:rPr>
              <a:t> </a:t>
            </a:r>
            <a:r>
              <a:rPr lang="fr-FR" altLang="fr-FR" sz="2000" b="1" dirty="0" err="1">
                <a:solidFill>
                  <a:srgbClr val="FF0000"/>
                </a:solidFill>
              </a:rPr>
              <a:t>is</a:t>
            </a:r>
            <a:r>
              <a:rPr lang="fr-FR" altLang="fr-FR" sz="2000" b="1" dirty="0">
                <a:solidFill>
                  <a:srgbClr val="FF0000"/>
                </a:solidFill>
              </a:rPr>
              <a:t>, the </a:t>
            </a:r>
            <a:r>
              <a:rPr lang="fr-FR" altLang="fr-FR" sz="2000" b="1" dirty="0" err="1">
                <a:solidFill>
                  <a:srgbClr val="FF0000"/>
                </a:solidFill>
              </a:rPr>
              <a:t>same</a:t>
            </a:r>
            <a:r>
              <a:rPr lang="fr-FR" altLang="fr-FR" sz="2000" b="1" dirty="0">
                <a:solidFill>
                  <a:srgbClr val="FF0000"/>
                </a:solidFill>
              </a:rPr>
              <a:t> compounds </a:t>
            </a:r>
            <a:r>
              <a:rPr lang="fr-FR" altLang="fr-FR" sz="2000" b="1" dirty="0" err="1">
                <a:solidFill>
                  <a:srgbClr val="FF0000"/>
                </a:solidFill>
              </a:rPr>
              <a:t>present</a:t>
            </a:r>
            <a:r>
              <a:rPr lang="fr-FR" altLang="fr-FR" sz="2000" b="1" dirty="0">
                <a:solidFill>
                  <a:srgbClr val="FF0000"/>
                </a:solidFill>
              </a:rPr>
              <a:t> on </a:t>
            </a:r>
            <a:r>
              <a:rPr lang="fr-FR" altLang="fr-FR" sz="2000" b="1" dirty="0" err="1">
                <a:solidFill>
                  <a:srgbClr val="FF0000"/>
                </a:solidFill>
              </a:rPr>
              <a:t>early</a:t>
            </a:r>
            <a:r>
              <a:rPr lang="fr-FR" altLang="fr-FR" sz="2000" b="1" dirty="0">
                <a:solidFill>
                  <a:srgbClr val="FF0000"/>
                </a:solidFill>
              </a:rPr>
              <a:t> </a:t>
            </a:r>
            <a:r>
              <a:rPr lang="fr-FR" altLang="fr-FR" sz="2000" b="1" dirty="0" err="1">
                <a:solidFill>
                  <a:srgbClr val="FF0000"/>
                </a:solidFill>
              </a:rPr>
              <a:t>Earth</a:t>
            </a:r>
            <a:r>
              <a:rPr lang="fr-FR" altLang="fr-FR" sz="2000" b="1" dirty="0">
                <a:solidFill>
                  <a:srgbClr val="FF0000"/>
                </a:solidFill>
              </a:rPr>
              <a:t>. </a:t>
            </a:r>
            <a:r>
              <a:rPr lang="fr-FR" altLang="fr-FR" sz="2000" b="1" dirty="0" err="1">
                <a:solidFill>
                  <a:srgbClr val="FF0000"/>
                </a:solidFill>
              </a:rPr>
              <a:t>Some</a:t>
            </a:r>
            <a:r>
              <a:rPr lang="fr-FR" altLang="fr-FR" sz="2000" b="1" dirty="0">
                <a:solidFill>
                  <a:srgbClr val="FF0000"/>
                </a:solidFill>
              </a:rPr>
              <a:t> or more of </a:t>
            </a:r>
            <a:r>
              <a:rPr lang="fr-FR" altLang="fr-FR" sz="2000" b="1" dirty="0" err="1">
                <a:solidFill>
                  <a:srgbClr val="FF0000"/>
                </a:solidFill>
              </a:rPr>
              <a:t>them</a:t>
            </a:r>
            <a:r>
              <a:rPr lang="fr-FR" altLang="fr-FR" sz="2000" b="1" dirty="0">
                <a:solidFill>
                  <a:srgbClr val="FF0000"/>
                </a:solidFill>
              </a:rPr>
              <a:t> </a:t>
            </a:r>
            <a:r>
              <a:rPr lang="fr-FR" altLang="fr-FR" sz="2000" b="1" dirty="0" err="1">
                <a:solidFill>
                  <a:srgbClr val="FF0000"/>
                </a:solidFill>
              </a:rPr>
              <a:t>led</a:t>
            </a:r>
            <a:r>
              <a:rPr lang="fr-FR" altLang="fr-FR" sz="2000" b="1" dirty="0">
                <a:solidFill>
                  <a:srgbClr val="FF0000"/>
                </a:solidFill>
              </a:rPr>
              <a:t> to the building blocks of life on </a:t>
            </a:r>
            <a:r>
              <a:rPr lang="fr-FR" altLang="fr-FR" sz="2000" b="1" dirty="0" err="1">
                <a:solidFill>
                  <a:srgbClr val="FF0000"/>
                </a:solidFill>
              </a:rPr>
              <a:t>early</a:t>
            </a:r>
            <a:r>
              <a:rPr lang="fr-FR" altLang="fr-FR" sz="2000" b="1" dirty="0">
                <a:solidFill>
                  <a:srgbClr val="FF0000"/>
                </a:solidFill>
              </a:rPr>
              <a:t> </a:t>
            </a:r>
            <a:r>
              <a:rPr lang="fr-FR" altLang="fr-FR" sz="2000" b="1" dirty="0" err="1">
                <a:solidFill>
                  <a:srgbClr val="FF0000"/>
                </a:solidFill>
              </a:rPr>
              <a:t>Earth</a:t>
            </a:r>
            <a:r>
              <a:rPr lang="fr-FR" altLang="fr-FR" sz="2000" b="1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">
            <a:extLst>
              <a:ext uri="{FF2B5EF4-FFF2-40B4-BE49-F238E27FC236}">
                <a16:creationId xmlns:a16="http://schemas.microsoft.com/office/drawing/2014/main" id="{E219D6BF-FEEB-6CE4-BE41-0A21882F8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1731193"/>
            <a:ext cx="7488237" cy="2978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endParaRPr lang="en-US" altLang="fr-FR" b="1" dirty="0"/>
          </a:p>
          <a:p>
            <a:pPr algn="just" eaLnBrk="1" hangingPunct="1"/>
            <a:endParaRPr lang="en-US" altLang="fr-FR" b="1" dirty="0"/>
          </a:p>
          <a:p>
            <a:pPr algn="just" eaLnBrk="1" hangingPunct="1">
              <a:lnSpc>
                <a:spcPct val="150000"/>
              </a:lnSpc>
            </a:pPr>
            <a:r>
              <a:rPr lang="en-US" altLang="fr-FR" b="1" dirty="0">
                <a:solidFill>
                  <a:srgbClr val="0000FF"/>
                </a:solidFill>
              </a:rPr>
              <a:t>Financial supports: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fr-FR" b="1" dirty="0">
                <a:solidFill>
                  <a:srgbClr val="0000FF"/>
                </a:solidFill>
              </a:rPr>
              <a:t>	</a:t>
            </a:r>
            <a:r>
              <a:rPr lang="en-US" altLang="fr-FR" b="1" dirty="0"/>
              <a:t>- Program CNRS-INSU PCMI.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fr-FR" b="1" dirty="0"/>
              <a:t>	- Centre National </a:t>
            </a:r>
            <a:r>
              <a:rPr lang="en-US" altLang="fr-FR" b="1" dirty="0" err="1"/>
              <a:t>d’Etudes</a:t>
            </a:r>
            <a:r>
              <a:rPr lang="en-US" altLang="fr-FR" b="1" dirty="0"/>
              <a:t> </a:t>
            </a:r>
            <a:r>
              <a:rPr lang="en-US" altLang="fr-FR" b="1" dirty="0" err="1"/>
              <a:t>Spatiales</a:t>
            </a:r>
            <a:r>
              <a:rPr lang="en-US" altLang="fr-FR" b="1" dirty="0"/>
              <a:t> (CNES)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fr-FR" b="1" dirty="0"/>
              <a:t>		</a:t>
            </a:r>
            <a:endParaRPr lang="en-US" altLang="fr-FR" sz="18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89B5AF4-70CA-1CA5-D3DA-782F6BC95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757" y="1827981"/>
            <a:ext cx="828072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dirty="0">
                <a:latin typeface="Apple Chancery" panose="03020702040506060504" pitchFamily="66" charset="-79"/>
              </a:rPr>
              <a:t>Non quia </a:t>
            </a:r>
            <a:r>
              <a:rPr lang="fr-FR" altLang="fr-FR" dirty="0" err="1">
                <a:latin typeface="Apple Chancery" panose="03020702040506060504" pitchFamily="66" charset="-79"/>
              </a:rPr>
              <a:t>difficilia</a:t>
            </a:r>
            <a:r>
              <a:rPr lang="fr-FR" altLang="fr-FR" dirty="0">
                <a:latin typeface="Apple Chancery" panose="03020702040506060504" pitchFamily="66" charset="-79"/>
              </a:rPr>
              <a:t> </a:t>
            </a:r>
            <a:r>
              <a:rPr lang="fr-FR" altLang="fr-FR" dirty="0" err="1">
                <a:latin typeface="Apple Chancery" panose="03020702040506060504" pitchFamily="66" charset="-79"/>
              </a:rPr>
              <a:t>sunt</a:t>
            </a:r>
            <a:r>
              <a:rPr lang="fr-FR" altLang="fr-FR" dirty="0">
                <a:latin typeface="Apple Chancery" panose="03020702040506060504" pitchFamily="66" charset="-79"/>
              </a:rPr>
              <a:t>, non </a:t>
            </a:r>
            <a:r>
              <a:rPr lang="fr-FR" altLang="fr-FR" dirty="0" err="1">
                <a:latin typeface="Apple Chancery" panose="03020702040506060504" pitchFamily="66" charset="-79"/>
              </a:rPr>
              <a:t>audemus</a:t>
            </a:r>
            <a:r>
              <a:rPr lang="fr-FR" altLang="fr-FR" dirty="0">
                <a:latin typeface="Apple Chancery" panose="03020702040506060504" pitchFamily="66" charset="-79"/>
              </a:rPr>
              <a:t>, </a:t>
            </a:r>
            <a:r>
              <a:rPr lang="fr-FR" altLang="fr-FR" dirty="0" err="1">
                <a:latin typeface="Apple Chancery" panose="03020702040506060504" pitchFamily="66" charset="-79"/>
              </a:rPr>
              <a:t>sed</a:t>
            </a:r>
            <a:r>
              <a:rPr lang="fr-FR" altLang="fr-FR" dirty="0">
                <a:latin typeface="Apple Chancery" panose="03020702040506060504" pitchFamily="66" charset="-79"/>
              </a:rPr>
              <a:t> quia non </a:t>
            </a:r>
            <a:r>
              <a:rPr lang="fr-FR" altLang="fr-FR" dirty="0" err="1">
                <a:latin typeface="Apple Chancery" panose="03020702040506060504" pitchFamily="66" charset="-79"/>
              </a:rPr>
              <a:t>audemus</a:t>
            </a:r>
            <a:r>
              <a:rPr lang="fr-FR" altLang="fr-FR" dirty="0">
                <a:latin typeface="Apple Chancery" panose="03020702040506060504" pitchFamily="66" charset="-79"/>
              </a:rPr>
              <a:t>, </a:t>
            </a:r>
            <a:r>
              <a:rPr lang="fr-FR" altLang="fr-FR" dirty="0" err="1">
                <a:latin typeface="Apple Chancery" panose="03020702040506060504" pitchFamily="66" charset="-79"/>
              </a:rPr>
              <a:t>difficilia</a:t>
            </a:r>
            <a:r>
              <a:rPr lang="fr-FR" altLang="fr-FR" dirty="0">
                <a:latin typeface="Apple Chancery" panose="03020702040506060504" pitchFamily="66" charset="-79"/>
              </a:rPr>
              <a:t> </a:t>
            </a:r>
            <a:r>
              <a:rPr lang="fr-FR" altLang="fr-FR" dirty="0" err="1">
                <a:latin typeface="Apple Chancery" panose="03020702040506060504" pitchFamily="66" charset="-79"/>
              </a:rPr>
              <a:t>sunt</a:t>
            </a:r>
            <a:endParaRPr lang="fr-FR" altLang="fr-FR" dirty="0">
              <a:latin typeface="Apple Chancery" panose="03020702040506060504" pitchFamily="66" charset="-79"/>
            </a:endParaRPr>
          </a:p>
          <a:p>
            <a:pPr eaLnBrk="1" hangingPunct="1"/>
            <a:endParaRPr lang="fr-FR" altLang="fr-FR" dirty="0">
              <a:latin typeface="Apple Chancery" panose="03020702040506060504" pitchFamily="66" charset="-79"/>
            </a:endParaRPr>
          </a:p>
          <a:p>
            <a:pPr eaLnBrk="1" hangingPunct="1"/>
            <a:r>
              <a:rPr lang="fr-FR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It </a:t>
            </a:r>
            <a:r>
              <a:rPr lang="fr-FR" dirty="0" err="1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is</a:t>
            </a:r>
            <a:r>
              <a:rPr lang="fr-FR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 not </a:t>
            </a:r>
            <a:r>
              <a:rPr lang="fr-FR" dirty="0" err="1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because</a:t>
            </a:r>
            <a:r>
              <a:rPr lang="fr-FR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fr-FR" dirty="0" err="1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things</a:t>
            </a:r>
            <a:r>
              <a:rPr lang="fr-FR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 are </a:t>
            </a:r>
            <a:r>
              <a:rPr lang="fr-FR" dirty="0" err="1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difficult</a:t>
            </a:r>
            <a:r>
              <a:rPr lang="fr-FR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fr-FR" dirty="0" err="1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that</a:t>
            </a:r>
            <a:r>
              <a:rPr lang="fr-FR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fr-FR" dirty="0" err="1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we</a:t>
            </a:r>
            <a:r>
              <a:rPr lang="fr-FR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 do not </a:t>
            </a:r>
            <a:r>
              <a:rPr lang="fr-FR" dirty="0" err="1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dare</a:t>
            </a:r>
            <a:r>
              <a:rPr lang="fr-FR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, </a:t>
            </a:r>
            <a:r>
              <a:rPr lang="fr-FR" dirty="0" err="1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it</a:t>
            </a:r>
            <a:r>
              <a:rPr lang="fr-FR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fr-FR" dirty="0" err="1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is</a:t>
            </a:r>
            <a:r>
              <a:rPr lang="fr-FR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fr-FR" dirty="0" err="1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because</a:t>
            </a:r>
            <a:r>
              <a:rPr lang="fr-FR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fr-FR" dirty="0" err="1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we</a:t>
            </a:r>
            <a:r>
              <a:rPr lang="fr-FR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 do not </a:t>
            </a:r>
            <a:r>
              <a:rPr lang="fr-FR" dirty="0" err="1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dare</a:t>
            </a:r>
            <a:r>
              <a:rPr lang="fr-FR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fr-FR" dirty="0" err="1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that</a:t>
            </a:r>
            <a:r>
              <a:rPr lang="fr-FR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fr-FR" dirty="0" err="1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things</a:t>
            </a:r>
            <a:r>
              <a:rPr lang="fr-FR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 are </a:t>
            </a:r>
            <a:r>
              <a:rPr lang="fr-FR" dirty="0" err="1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difficult</a:t>
            </a:r>
            <a:r>
              <a:rPr lang="fr-FR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.</a:t>
            </a:r>
          </a:p>
          <a:p>
            <a:pPr eaLnBrk="1" hangingPunct="1"/>
            <a:endParaRPr lang="fr-FR" altLang="fr-FR" dirty="0">
              <a:latin typeface="Apple Chancery" panose="03020702040506060504" pitchFamily="66" charset="-79"/>
            </a:endParaRPr>
          </a:p>
          <a:p>
            <a:pPr eaLnBrk="1" hangingPunct="1"/>
            <a:endParaRPr lang="fr-FR" altLang="fr-FR" sz="1800" dirty="0"/>
          </a:p>
          <a:p>
            <a:pPr eaLnBrk="1" hangingPunct="1"/>
            <a:r>
              <a:rPr lang="fr-FR" altLang="fr-FR" sz="1800" dirty="0"/>
              <a:t>Lucius </a:t>
            </a:r>
            <a:r>
              <a:rPr lang="fr-FR" altLang="fr-FR" sz="1800" dirty="0" err="1"/>
              <a:t>Annaeus</a:t>
            </a:r>
            <a:r>
              <a:rPr lang="fr-FR" altLang="fr-FR" sz="1800" dirty="0"/>
              <a:t> Seneca </a:t>
            </a:r>
          </a:p>
        </p:txBody>
      </p:sp>
    </p:spTree>
    <p:extLst>
      <p:ext uri="{BB962C8B-B14F-4D97-AF65-F5344CB8AC3E}">
        <p14:creationId xmlns:p14="http://schemas.microsoft.com/office/powerpoint/2010/main" val="3031435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>
            <a:extLst>
              <a:ext uri="{FF2B5EF4-FFF2-40B4-BE49-F238E27FC236}">
                <a16:creationId xmlns:a16="http://schemas.microsoft.com/office/drawing/2014/main" id="{82209A55-6C0E-66E6-EB80-3793A18EF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4" y="0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7">
            <a:extLst>
              <a:ext uri="{FF2B5EF4-FFF2-40B4-BE49-F238E27FC236}">
                <a16:creationId xmlns:a16="http://schemas.microsoft.com/office/drawing/2014/main" id="{786BE672-9681-049A-FE65-640955E1C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516125"/>
            <a:ext cx="7696200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PREBIOTIC….</a:t>
            </a:r>
          </a:p>
          <a:p>
            <a:br>
              <a:rPr lang="en-US" sz="1800" dirty="0">
                <a:effectLst/>
                <a:latin typeface="Cambria" panose="02040503050406030204" pitchFamily="18" charset="0"/>
              </a:rPr>
            </a:br>
            <a:r>
              <a:rPr lang="en-US" sz="2000" dirty="0">
                <a:effectLst/>
                <a:latin typeface="Cambria" panose="02040503050406030204" pitchFamily="18" charset="0"/>
              </a:rPr>
              <a:t>The first question is "</a:t>
            </a:r>
            <a:r>
              <a:rPr lang="en-US" sz="2000" b="1" dirty="0">
                <a:effectLst/>
                <a:latin typeface="Cambria" panose="02040503050406030204" pitchFamily="18" charset="0"/>
              </a:rPr>
              <a:t>Which compounds are prebiotic?”</a:t>
            </a:r>
          </a:p>
          <a:p>
            <a:endParaRPr lang="en-US" sz="1800" b="1" dirty="0">
              <a:latin typeface="Cambria" panose="02040503050406030204" pitchFamily="18" charset="0"/>
            </a:endParaRPr>
          </a:p>
          <a:p>
            <a:pPr algn="just"/>
            <a:r>
              <a:rPr lang="en-US" sz="1800" b="1" dirty="0">
                <a:effectLst/>
                <a:latin typeface="Cambria" panose="02040503050406030204" pitchFamily="18" charset="0"/>
              </a:rPr>
              <a:t>Many articles claim the discovery of a new prebiotic compound in the ISM:</a:t>
            </a:r>
          </a:p>
          <a:p>
            <a:r>
              <a:rPr lang="en-US" sz="1800" b="1" dirty="0" err="1">
                <a:effectLst/>
                <a:latin typeface="Cambria" panose="02040503050406030204" pitchFamily="18" charset="0"/>
              </a:rPr>
              <a:t>Exemples</a:t>
            </a:r>
            <a:r>
              <a:rPr lang="en-US" sz="1800" b="1" dirty="0">
                <a:latin typeface="Cambria" panose="02040503050406030204" pitchFamily="18" charset="0"/>
              </a:rPr>
              <a:t>:</a:t>
            </a:r>
          </a:p>
          <a:p>
            <a:r>
              <a:rPr lang="fr-FR" sz="1400" b="1" dirty="0">
                <a:latin typeface="Helvetica" pitchFamily="2" charset="0"/>
                <a:hlinkClick r:id="rId3"/>
              </a:rPr>
              <a:t>Prebiotic Precursors of the Primordial RNA World in Space: Detection of NH</a:t>
            </a:r>
            <a:r>
              <a:rPr lang="fr-FR" sz="1400" b="1" baseline="-25000" dirty="0">
                <a:latin typeface="Helvetica" pitchFamily="2" charset="0"/>
                <a:hlinkClick r:id="rId3"/>
              </a:rPr>
              <a:t>2</a:t>
            </a:r>
            <a:r>
              <a:rPr lang="fr-FR" sz="1400" b="1" dirty="0">
                <a:latin typeface="Helvetica" pitchFamily="2" charset="0"/>
                <a:hlinkClick r:id="rId3"/>
              </a:rPr>
              <a:t>OH</a:t>
            </a:r>
            <a:r>
              <a:rPr lang="fr-FR" sz="1400" dirty="0">
                <a:latin typeface="Helvetica" pitchFamily="2" charset="0"/>
              </a:rPr>
              <a:t> </a:t>
            </a:r>
            <a:br>
              <a:rPr lang="fr-FR" sz="1400" dirty="0">
                <a:latin typeface="Helvetica" pitchFamily="2" charset="0"/>
              </a:rPr>
            </a:br>
            <a:r>
              <a:rPr lang="fr-FR" sz="1400" dirty="0" err="1">
                <a:latin typeface="Helvetica" pitchFamily="2" charset="0"/>
              </a:rPr>
              <a:t>ApJL</a:t>
            </a:r>
            <a:r>
              <a:rPr lang="fr-FR" sz="1400" dirty="0">
                <a:latin typeface="Helvetica" pitchFamily="2" charset="0"/>
              </a:rPr>
              <a:t> 899:L28 (2020).</a:t>
            </a:r>
          </a:p>
          <a:p>
            <a:r>
              <a:rPr lang="fr-FR" sz="1400" b="1" dirty="0">
                <a:latin typeface="Helvetica" pitchFamily="2" charset="0"/>
                <a:hlinkClick r:id="rId4"/>
              </a:rPr>
              <a:t>Abundant Z-cyanomethanimine in the interstellar medium: paving the way to the synthesis of adenine</a:t>
            </a:r>
            <a:r>
              <a:rPr lang="fr-FR" sz="1400" dirty="0">
                <a:latin typeface="Helvetica" pitchFamily="2" charset="0"/>
              </a:rPr>
              <a:t> </a:t>
            </a:r>
            <a:br>
              <a:rPr lang="fr-FR" sz="1400" dirty="0">
                <a:latin typeface="Helvetica" pitchFamily="2" charset="0"/>
              </a:rPr>
            </a:br>
            <a:r>
              <a:rPr lang="fr-FR" sz="1400" dirty="0">
                <a:latin typeface="Helvetica" pitchFamily="2" charset="0"/>
              </a:rPr>
              <a:t>MNRASL 483:L114-L119 (2019).</a:t>
            </a:r>
          </a:p>
          <a:p>
            <a:r>
              <a:rPr lang="fr-FR" sz="1400" b="1" dirty="0">
                <a:latin typeface="Helvetica" pitchFamily="2" charset="0"/>
                <a:hlinkClick r:id="rId5"/>
              </a:rPr>
              <a:t>First detection of the pre-biotic molecule glycolonitrile (HOCH</a:t>
            </a:r>
            <a:r>
              <a:rPr lang="fr-FR" sz="1400" b="1" baseline="-25000" dirty="0">
                <a:latin typeface="Helvetica" pitchFamily="2" charset="0"/>
                <a:hlinkClick r:id="rId5"/>
              </a:rPr>
              <a:t>2</a:t>
            </a:r>
            <a:r>
              <a:rPr lang="fr-FR" sz="1400" b="1" dirty="0">
                <a:latin typeface="Helvetica" pitchFamily="2" charset="0"/>
                <a:hlinkClick r:id="rId5"/>
              </a:rPr>
              <a:t>CN) in the interstellar medium</a:t>
            </a:r>
            <a:r>
              <a:rPr lang="fr-FR" sz="1400" dirty="0">
                <a:latin typeface="Helvetica" pitchFamily="2" charset="0"/>
              </a:rPr>
              <a:t> </a:t>
            </a:r>
            <a:br>
              <a:rPr lang="fr-FR" sz="1400" dirty="0">
                <a:latin typeface="Helvetica" pitchFamily="2" charset="0"/>
              </a:rPr>
            </a:br>
            <a:r>
              <a:rPr lang="fr-FR" sz="1400" dirty="0">
                <a:latin typeface="Helvetica" pitchFamily="2" charset="0"/>
              </a:rPr>
              <a:t>MNRASL 484:L43-L48 (2019).</a:t>
            </a:r>
          </a:p>
          <a:p>
            <a:r>
              <a:rPr lang="fr-FR" sz="1400" b="1" dirty="0">
                <a:latin typeface="Helvetica" pitchFamily="2" charset="0"/>
                <a:hlinkClick r:id="rId6"/>
              </a:rPr>
              <a:t>Precursors of the RNA World in Space: Detection of (Z)-1,2-ethenediol in the Interstellar Medium, a Key Intermediate in Sugar Formation</a:t>
            </a:r>
            <a:r>
              <a:rPr lang="fr-FR" sz="1400" dirty="0">
                <a:latin typeface="Helvetica" pitchFamily="2" charset="0"/>
              </a:rPr>
              <a:t> </a:t>
            </a:r>
            <a:br>
              <a:rPr lang="fr-FR" sz="1400" dirty="0">
                <a:latin typeface="Helvetica" pitchFamily="2" charset="0"/>
              </a:rPr>
            </a:br>
            <a:r>
              <a:rPr lang="fr-FR" sz="1400" dirty="0" err="1">
                <a:latin typeface="Helvetica" pitchFamily="2" charset="0"/>
              </a:rPr>
              <a:t>ApJL</a:t>
            </a:r>
            <a:r>
              <a:rPr lang="fr-FR" sz="1400" dirty="0">
                <a:latin typeface="Helvetica" pitchFamily="2" charset="0"/>
              </a:rPr>
              <a:t> 929:L11 (2022).</a:t>
            </a:r>
            <a:endParaRPr lang="en-US" sz="1800" b="1" dirty="0">
              <a:effectLst/>
              <a:latin typeface="Cambria" panose="02040503050406030204" pitchFamily="18" charset="0"/>
            </a:endParaRPr>
          </a:p>
          <a:p>
            <a:endParaRPr lang="en-US" sz="1800" b="1" dirty="0">
              <a:latin typeface="Cambria" panose="02040503050406030204" pitchFamily="18" charset="0"/>
            </a:endParaRPr>
          </a:p>
          <a:p>
            <a:pPr algn="just"/>
            <a:r>
              <a:rPr lang="en-US" sz="1800" b="1" dirty="0">
                <a:solidFill>
                  <a:srgbClr val="FF0000"/>
                </a:solidFill>
                <a:latin typeface="Cambria" panose="02040503050406030204" pitchFamily="18" charset="0"/>
              </a:rPr>
              <a:t>NC-CH=NH, HOCH</a:t>
            </a:r>
            <a:r>
              <a:rPr lang="en-US" sz="1800" b="1" baseline="-25000" dirty="0">
                <a:solidFill>
                  <a:srgbClr val="FF0000"/>
                </a:solidFill>
                <a:latin typeface="Cambria" panose="02040503050406030204" pitchFamily="18" charset="0"/>
              </a:rPr>
              <a:t>2</a:t>
            </a:r>
            <a:r>
              <a:rPr lang="en-US" sz="1800" b="1" dirty="0">
                <a:solidFill>
                  <a:srgbClr val="FF0000"/>
                </a:solidFill>
                <a:latin typeface="Cambria" panose="02040503050406030204" pitchFamily="18" charset="0"/>
              </a:rPr>
              <a:t>CN, HOCH=CHOH are too unstable at rt to be delivered on the Earth by meteorites</a:t>
            </a:r>
          </a:p>
          <a:p>
            <a:pPr algn="just"/>
            <a:r>
              <a:rPr lang="en-US" b="1" dirty="0">
                <a:effectLst/>
                <a:latin typeface="Cambria" panose="02040503050406030204" pitchFamily="18" charset="0"/>
              </a:rPr>
              <a:t>The most important in the simple prebiotic compounds is probably Hydrogen Cyanide, HCN.</a:t>
            </a:r>
          </a:p>
          <a:p>
            <a:endParaRPr lang="en-US" sz="1800" dirty="0">
              <a:effectLst/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>
            <a:extLst>
              <a:ext uri="{FF2B5EF4-FFF2-40B4-BE49-F238E27FC236}">
                <a16:creationId xmlns:a16="http://schemas.microsoft.com/office/drawing/2014/main" id="{82209A55-6C0E-66E6-EB80-3793A18EF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73" y="5750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7">
            <a:extLst>
              <a:ext uri="{FF2B5EF4-FFF2-40B4-BE49-F238E27FC236}">
                <a16:creationId xmlns:a16="http://schemas.microsoft.com/office/drawing/2014/main" id="{786BE672-9681-049A-FE65-640955E1C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56" y="692696"/>
            <a:ext cx="76962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sz="1800" b="1" dirty="0">
                <a:solidFill>
                  <a:srgbClr val="FF0000"/>
                </a:solidFill>
                <a:latin typeface="Cambria" panose="02040503050406030204" pitchFamily="18" charset="0"/>
              </a:rPr>
              <a:t>Is HCN </a:t>
            </a:r>
            <a:r>
              <a:rPr lang="fr-FR" sz="18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prebiotic</a:t>
            </a:r>
            <a:r>
              <a:rPr lang="fr-FR" sz="1800" b="1" dirty="0">
                <a:solidFill>
                  <a:srgbClr val="FF0000"/>
                </a:solidFill>
                <a:latin typeface="Cambria" panose="02040503050406030204" pitchFamily="18" charset="0"/>
              </a:rPr>
              <a:t>? </a:t>
            </a:r>
          </a:p>
          <a:p>
            <a:endParaRPr lang="fr-FR" sz="1800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just"/>
            <a:r>
              <a:rPr lang="fr-FR" sz="1800" dirty="0">
                <a:latin typeface="+mn-lt"/>
              </a:rPr>
              <a:t>2</a:t>
            </a:r>
            <a:r>
              <a:rPr lang="fr-FR" sz="1800" baseline="30000" dirty="0">
                <a:latin typeface="+mn-lt"/>
              </a:rPr>
              <a:t>nd</a:t>
            </a:r>
            <a:r>
              <a:rPr lang="fr-FR" sz="1800" dirty="0">
                <a:latin typeface="+mn-lt"/>
              </a:rPr>
              <a:t> referee: </a:t>
            </a:r>
            <a:r>
              <a:rPr lang="fr-FR" sz="1800" b="0" i="0" dirty="0" err="1">
                <a:effectLst/>
                <a:latin typeface="+mn-lt"/>
              </a:rPr>
              <a:t>Here</a:t>
            </a:r>
            <a:r>
              <a:rPr lang="fr-FR" sz="1800" b="0" i="0" dirty="0">
                <a:effectLst/>
                <a:latin typeface="+mn-lt"/>
              </a:rPr>
              <a:t> are </a:t>
            </a:r>
            <a:r>
              <a:rPr lang="fr-FR" sz="1800" b="0" i="0" dirty="0" err="1">
                <a:effectLst/>
                <a:latin typeface="+mn-lt"/>
              </a:rPr>
              <a:t>my</a:t>
            </a:r>
            <a:r>
              <a:rPr lang="fr-FR" sz="1800" b="0" i="0" dirty="0">
                <a:effectLst/>
                <a:latin typeface="+mn-lt"/>
              </a:rPr>
              <a:t> </a:t>
            </a:r>
            <a:r>
              <a:rPr lang="fr-FR" sz="1800" b="0" i="0" dirty="0" err="1">
                <a:effectLst/>
                <a:latin typeface="+mn-lt"/>
              </a:rPr>
              <a:t>comments</a:t>
            </a:r>
            <a:r>
              <a:rPr lang="fr-FR" sz="1800" b="0" i="0" dirty="0">
                <a:effectLst/>
                <a:latin typeface="+mn-lt"/>
              </a:rPr>
              <a:t>:</a:t>
            </a:r>
          </a:p>
          <a:p>
            <a:pPr algn="just"/>
            <a:r>
              <a:rPr lang="fr-FR" sz="1800" b="0" i="0" dirty="0">
                <a:effectLst/>
                <a:latin typeface="+mn-lt"/>
              </a:rPr>
              <a:t>In </a:t>
            </a:r>
            <a:r>
              <a:rPr lang="fr-FR" sz="1800" b="0" i="0" dirty="0" err="1">
                <a:effectLst/>
                <a:latin typeface="+mn-lt"/>
              </a:rPr>
              <a:t>general</a:t>
            </a:r>
            <a:r>
              <a:rPr lang="fr-FR" sz="1800" b="0" i="0" dirty="0">
                <a:effectLst/>
                <a:latin typeface="+mn-lt"/>
              </a:rPr>
              <a:t>, </a:t>
            </a:r>
            <a:r>
              <a:rPr lang="fr-FR" sz="1800" b="1" i="0" dirty="0">
                <a:effectLst/>
                <a:latin typeface="+mn-lt"/>
              </a:rPr>
              <a:t>the discussion of </a:t>
            </a:r>
            <a:r>
              <a:rPr lang="fr-FR" sz="1800" b="1" i="0" dirty="0" err="1">
                <a:effectLst/>
                <a:latin typeface="+mn-lt"/>
              </a:rPr>
              <a:t>molecules</a:t>
            </a:r>
            <a:r>
              <a:rPr lang="fr-FR" sz="1800" b="1" i="0" dirty="0">
                <a:effectLst/>
                <a:latin typeface="+mn-lt"/>
              </a:rPr>
              <a:t> in the ISM </a:t>
            </a:r>
            <a:r>
              <a:rPr lang="fr-FR" sz="1800" b="1" i="0" dirty="0" err="1">
                <a:effectLst/>
                <a:latin typeface="+mn-lt"/>
              </a:rPr>
              <a:t>is</a:t>
            </a:r>
            <a:r>
              <a:rPr lang="fr-FR" sz="1800" b="1" i="0" dirty="0">
                <a:effectLst/>
                <a:latin typeface="+mn-lt"/>
              </a:rPr>
              <a:t> </a:t>
            </a:r>
            <a:r>
              <a:rPr lang="fr-FR" sz="1800" b="1" i="0" dirty="0" err="1">
                <a:effectLst/>
                <a:latin typeface="+mn-lt"/>
              </a:rPr>
              <a:t>difficult</a:t>
            </a:r>
            <a:r>
              <a:rPr lang="fr-FR" sz="1800" b="0" i="0" dirty="0">
                <a:effectLst/>
                <a:latin typeface="+mn-lt"/>
              </a:rPr>
              <a:t>, </a:t>
            </a:r>
            <a:r>
              <a:rPr lang="fr-FR" sz="1800" b="1" i="0" dirty="0" err="1">
                <a:effectLst/>
                <a:latin typeface="+mn-lt"/>
              </a:rPr>
              <a:t>because</a:t>
            </a:r>
            <a:r>
              <a:rPr lang="fr-FR" sz="1800" b="1" i="0" dirty="0">
                <a:effectLst/>
                <a:latin typeface="+mn-lt"/>
              </a:rPr>
              <a:t> the </a:t>
            </a:r>
            <a:r>
              <a:rPr lang="fr-FR" sz="1800" b="1" i="0" dirty="0" err="1">
                <a:effectLst/>
                <a:latin typeface="+mn-lt"/>
              </a:rPr>
              <a:t>true</a:t>
            </a:r>
            <a:r>
              <a:rPr lang="fr-FR" sz="1800" b="1" i="0" dirty="0">
                <a:effectLst/>
                <a:latin typeface="+mn-lt"/>
              </a:rPr>
              <a:t> </a:t>
            </a:r>
            <a:r>
              <a:rPr lang="fr-FR" sz="1800" b="1" i="0" dirty="0" err="1">
                <a:effectLst/>
                <a:latin typeface="+mn-lt"/>
              </a:rPr>
              <a:t>limit</a:t>
            </a:r>
            <a:r>
              <a:rPr lang="fr-FR" sz="1800" b="1" i="0" dirty="0">
                <a:effectLst/>
                <a:latin typeface="+mn-lt"/>
              </a:rPr>
              <a:t> </a:t>
            </a:r>
            <a:r>
              <a:rPr lang="fr-FR" sz="1800" b="1" i="0" dirty="0" err="1">
                <a:effectLst/>
                <a:latin typeface="+mn-lt"/>
              </a:rPr>
              <a:t>is</a:t>
            </a:r>
            <a:r>
              <a:rPr lang="fr-FR" sz="1800" b="1" i="0" dirty="0">
                <a:effectLst/>
                <a:latin typeface="+mn-lt"/>
              </a:rPr>
              <a:t> the </a:t>
            </a:r>
            <a:r>
              <a:rPr lang="fr-FR" sz="1800" b="1" i="0" dirty="0" err="1">
                <a:effectLst/>
                <a:latin typeface="+mn-lt"/>
              </a:rPr>
              <a:t>molecular</a:t>
            </a:r>
            <a:r>
              <a:rPr lang="fr-FR" sz="1800" b="1" i="0" dirty="0">
                <a:effectLst/>
                <a:latin typeface="+mn-lt"/>
              </a:rPr>
              <a:t> </a:t>
            </a:r>
            <a:r>
              <a:rPr lang="fr-FR" sz="1800" b="1" i="0" dirty="0" err="1">
                <a:effectLst/>
                <a:latin typeface="+mn-lt"/>
              </a:rPr>
              <a:t>weight</a:t>
            </a:r>
            <a:r>
              <a:rPr lang="fr-FR" sz="1800" b="0" i="0" dirty="0">
                <a:effectLst/>
                <a:latin typeface="+mn-lt"/>
              </a:rPr>
              <a:t>. This </a:t>
            </a:r>
            <a:r>
              <a:rPr lang="fr-FR" sz="1800" b="0" i="0" dirty="0" err="1">
                <a:effectLst/>
                <a:latin typeface="+mn-lt"/>
              </a:rPr>
              <a:t>means</a:t>
            </a:r>
            <a:r>
              <a:rPr lang="fr-FR" sz="1800" b="0" i="0" dirty="0">
                <a:effectLst/>
                <a:latin typeface="+mn-lt"/>
              </a:rPr>
              <a:t>, </a:t>
            </a:r>
            <a:r>
              <a:rPr lang="fr-FR" sz="1800" b="0" i="0" dirty="0" err="1">
                <a:effectLst/>
                <a:latin typeface="+mn-lt"/>
              </a:rPr>
              <a:t>that</a:t>
            </a:r>
            <a:r>
              <a:rPr lang="fr-FR" sz="1800" b="0" i="0" dirty="0">
                <a:effectLst/>
                <a:latin typeface="+mn-lt"/>
              </a:rPr>
              <a:t> </a:t>
            </a:r>
            <a:r>
              <a:rPr lang="fr-FR" sz="1800" b="0" i="0" dirty="0" err="1">
                <a:effectLst/>
                <a:latin typeface="+mn-lt"/>
              </a:rPr>
              <a:t>substituted</a:t>
            </a:r>
            <a:r>
              <a:rPr lang="fr-FR" sz="1800" b="0" i="0" dirty="0">
                <a:effectLst/>
                <a:latin typeface="+mn-lt"/>
              </a:rPr>
              <a:t> cyanamides or imines </a:t>
            </a:r>
            <a:r>
              <a:rPr lang="fr-FR" sz="1800" b="0" i="0" dirty="0" err="1">
                <a:effectLst/>
                <a:latin typeface="+mn-lt"/>
              </a:rPr>
              <a:t>probably</a:t>
            </a:r>
            <a:r>
              <a:rPr lang="fr-FR" sz="1800" b="0" i="0" dirty="0">
                <a:effectLst/>
                <a:latin typeface="+mn-lt"/>
              </a:rPr>
              <a:t> </a:t>
            </a:r>
            <a:r>
              <a:rPr lang="fr-FR" sz="1800" b="0" i="0" dirty="0" err="1">
                <a:effectLst/>
                <a:latin typeface="+mn-lt"/>
              </a:rPr>
              <a:t>exist</a:t>
            </a:r>
            <a:r>
              <a:rPr lang="fr-FR" sz="1800" b="0" i="0" dirty="0">
                <a:effectLst/>
                <a:latin typeface="+mn-lt"/>
              </a:rPr>
              <a:t>, but </a:t>
            </a:r>
            <a:r>
              <a:rPr lang="fr-FR" sz="1800" b="0" i="0" dirty="0" err="1">
                <a:effectLst/>
                <a:latin typeface="+mn-lt"/>
              </a:rPr>
              <a:t>they</a:t>
            </a:r>
            <a:r>
              <a:rPr lang="fr-FR" sz="1800" b="0" i="0" dirty="0">
                <a:effectLst/>
                <a:latin typeface="+mn-lt"/>
              </a:rPr>
              <a:t> are in a </a:t>
            </a:r>
            <a:r>
              <a:rPr lang="fr-FR" sz="1800" b="0" i="0" dirty="0" err="1">
                <a:effectLst/>
                <a:latin typeface="+mn-lt"/>
              </a:rPr>
              <a:t>condensed</a:t>
            </a:r>
            <a:r>
              <a:rPr lang="fr-FR" sz="1800" b="0" i="0" dirty="0">
                <a:effectLst/>
                <a:latin typeface="+mn-lt"/>
              </a:rPr>
              <a:t> phase and not accessible by the </a:t>
            </a:r>
            <a:r>
              <a:rPr lang="fr-FR" sz="1800" b="0" i="0" dirty="0" err="1">
                <a:effectLst/>
                <a:latin typeface="+mn-lt"/>
              </a:rPr>
              <a:t>available</a:t>
            </a:r>
            <a:r>
              <a:rPr lang="fr-FR" sz="1800" b="0" i="0" dirty="0">
                <a:effectLst/>
                <a:latin typeface="+mn-lt"/>
              </a:rPr>
              <a:t> </a:t>
            </a:r>
            <a:r>
              <a:rPr lang="fr-FR" sz="1800" b="0" i="0" dirty="0" err="1">
                <a:effectLst/>
                <a:latin typeface="+mn-lt"/>
              </a:rPr>
              <a:t>spectroscopic</a:t>
            </a:r>
            <a:r>
              <a:rPr lang="fr-FR" sz="1800" b="0" i="0" dirty="0">
                <a:effectLst/>
                <a:latin typeface="+mn-lt"/>
              </a:rPr>
              <a:t> techniques. </a:t>
            </a:r>
            <a:r>
              <a:rPr lang="fr-FR" sz="1800" b="1" i="0" dirty="0" err="1">
                <a:effectLst/>
                <a:latin typeface="+mn-lt"/>
              </a:rPr>
              <a:t>Another</a:t>
            </a:r>
            <a:r>
              <a:rPr lang="fr-FR" sz="1800" b="1" i="0" dirty="0">
                <a:effectLst/>
                <a:latin typeface="+mn-lt"/>
              </a:rPr>
              <a:t> </a:t>
            </a:r>
            <a:r>
              <a:rPr lang="fr-FR" sz="1800" b="1" i="0" dirty="0" err="1">
                <a:effectLst/>
                <a:latin typeface="+mn-lt"/>
              </a:rPr>
              <a:t>difficulty</a:t>
            </a:r>
            <a:r>
              <a:rPr lang="fr-FR" sz="1800" b="1" i="0" dirty="0">
                <a:effectLst/>
                <a:latin typeface="+mn-lt"/>
              </a:rPr>
              <a:t> </a:t>
            </a:r>
            <a:r>
              <a:rPr lang="fr-FR" sz="1800" b="1" i="0" dirty="0" err="1">
                <a:effectLst/>
                <a:latin typeface="+mn-lt"/>
              </a:rPr>
              <a:t>is</a:t>
            </a:r>
            <a:r>
              <a:rPr lang="fr-FR" sz="1800" b="1" i="0" dirty="0">
                <a:effectLst/>
                <a:latin typeface="+mn-lt"/>
              </a:rPr>
              <a:t>, </a:t>
            </a:r>
            <a:r>
              <a:rPr lang="fr-FR" sz="1800" b="1" i="0" dirty="0" err="1">
                <a:effectLst/>
                <a:latin typeface="+mn-lt"/>
              </a:rPr>
              <a:t>that</a:t>
            </a:r>
            <a:r>
              <a:rPr lang="fr-FR" sz="1800" b="1" i="0" dirty="0">
                <a:effectLst/>
                <a:latin typeface="+mn-lt"/>
              </a:rPr>
              <a:t> </a:t>
            </a:r>
            <a:r>
              <a:rPr lang="fr-FR" sz="1800" b="1" i="0" dirty="0" err="1">
                <a:effectLst/>
                <a:latin typeface="+mn-lt"/>
              </a:rPr>
              <a:t>hydrogen</a:t>
            </a:r>
            <a:r>
              <a:rPr lang="fr-FR" sz="1800" b="1" i="0" dirty="0">
                <a:effectLst/>
                <a:latin typeface="+mn-lt"/>
              </a:rPr>
              <a:t> cyanide </a:t>
            </a:r>
            <a:r>
              <a:rPr lang="fr-FR" sz="1800" b="1" i="0" dirty="0" err="1">
                <a:effectLst/>
                <a:latin typeface="+mn-lt"/>
              </a:rPr>
              <a:t>decomposes</a:t>
            </a:r>
            <a:r>
              <a:rPr lang="fr-FR" sz="1800" b="1" i="0" dirty="0">
                <a:effectLst/>
                <a:latin typeface="+mn-lt"/>
              </a:rPr>
              <a:t> at </a:t>
            </a:r>
            <a:r>
              <a:rPr lang="fr-FR" sz="1800" b="1" i="0" dirty="0" err="1">
                <a:effectLst/>
                <a:latin typeface="+mn-lt"/>
              </a:rPr>
              <a:t>temperatures</a:t>
            </a:r>
            <a:r>
              <a:rPr lang="fr-FR" sz="1800" b="1" i="0" dirty="0">
                <a:effectLst/>
                <a:latin typeface="+mn-lt"/>
              </a:rPr>
              <a:t> </a:t>
            </a:r>
            <a:r>
              <a:rPr lang="fr-FR" sz="1800" b="1" i="0" dirty="0" err="1">
                <a:effectLst/>
                <a:latin typeface="+mn-lt"/>
              </a:rPr>
              <a:t>beyond</a:t>
            </a:r>
            <a:r>
              <a:rPr lang="fr-FR" sz="1800" b="1" i="0" dirty="0">
                <a:effectLst/>
                <a:latin typeface="+mn-lt"/>
              </a:rPr>
              <a:t> 400°C</a:t>
            </a:r>
            <a:r>
              <a:rPr lang="fr-FR" sz="1800" b="0" i="0" dirty="0">
                <a:effectLst/>
                <a:latin typeface="+mn-lt"/>
              </a:rPr>
              <a:t> …</a:t>
            </a:r>
            <a:r>
              <a:rPr lang="fr-FR" sz="1800" b="1" i="0" dirty="0">
                <a:effectLst/>
                <a:latin typeface="+mn-lt"/>
              </a:rPr>
              <a:t>. It can </a:t>
            </a:r>
            <a:r>
              <a:rPr lang="fr-FR" sz="1800" b="1" i="0" dirty="0" err="1">
                <a:effectLst/>
                <a:latin typeface="+mn-lt"/>
              </a:rPr>
              <a:t>be</a:t>
            </a:r>
            <a:r>
              <a:rPr lang="fr-FR" sz="1800" b="1" i="0" dirty="0">
                <a:effectLst/>
                <a:latin typeface="+mn-lt"/>
              </a:rPr>
              <a:t> </a:t>
            </a:r>
            <a:r>
              <a:rPr lang="fr-FR" sz="1800" b="1" i="0" dirty="0" err="1">
                <a:effectLst/>
                <a:latin typeface="+mn-lt"/>
              </a:rPr>
              <a:t>assumed</a:t>
            </a:r>
            <a:r>
              <a:rPr lang="fr-FR" sz="1800" b="1" i="0" dirty="0">
                <a:effectLst/>
                <a:latin typeface="+mn-lt"/>
              </a:rPr>
              <a:t> </a:t>
            </a:r>
            <a:r>
              <a:rPr lang="fr-FR" sz="1800" b="1" i="0" dirty="0" err="1">
                <a:effectLst/>
                <a:latin typeface="+mn-lt"/>
              </a:rPr>
              <a:t>that</a:t>
            </a:r>
            <a:r>
              <a:rPr lang="fr-FR" sz="1800" b="1" i="0" dirty="0">
                <a:effectLst/>
                <a:latin typeface="+mn-lt"/>
              </a:rPr>
              <a:t> the </a:t>
            </a:r>
            <a:r>
              <a:rPr lang="fr-FR" sz="1800" b="1" i="0" dirty="0" err="1">
                <a:effectLst/>
                <a:latin typeface="+mn-lt"/>
              </a:rPr>
              <a:t>temperature</a:t>
            </a:r>
            <a:r>
              <a:rPr lang="fr-FR" sz="1800" b="1" i="0" dirty="0">
                <a:effectLst/>
                <a:latin typeface="+mn-lt"/>
              </a:rPr>
              <a:t> of the </a:t>
            </a:r>
            <a:r>
              <a:rPr lang="fr-FR" sz="1800" b="1" i="0" dirty="0" err="1">
                <a:effectLst/>
                <a:latin typeface="+mn-lt"/>
              </a:rPr>
              <a:t>atmosphere</a:t>
            </a:r>
            <a:r>
              <a:rPr lang="fr-FR" sz="1800" b="1" i="0" dirty="0">
                <a:effectLst/>
                <a:latin typeface="+mn-lt"/>
              </a:rPr>
              <a:t> of the </a:t>
            </a:r>
            <a:r>
              <a:rPr lang="fr-FR" sz="1800" b="1" i="0" dirty="0" err="1">
                <a:effectLst/>
                <a:latin typeface="+mn-lt"/>
              </a:rPr>
              <a:t>early</a:t>
            </a:r>
            <a:r>
              <a:rPr lang="fr-FR" sz="1800" b="1" i="0" dirty="0">
                <a:effectLst/>
                <a:latin typeface="+mn-lt"/>
              </a:rPr>
              <a:t> </a:t>
            </a:r>
            <a:r>
              <a:rPr lang="fr-FR" sz="1800" b="1" i="0" dirty="0" err="1">
                <a:effectLst/>
                <a:latin typeface="+mn-lt"/>
              </a:rPr>
              <a:t>Earth</a:t>
            </a:r>
            <a:r>
              <a:rPr lang="fr-FR" sz="1800" b="1" i="0" dirty="0">
                <a:effectLst/>
                <a:latin typeface="+mn-lt"/>
              </a:rPr>
              <a:t> </a:t>
            </a:r>
            <a:r>
              <a:rPr lang="fr-FR" sz="1800" b="1" i="0" dirty="0" err="1">
                <a:effectLst/>
                <a:latin typeface="+mn-lt"/>
              </a:rPr>
              <a:t>was</a:t>
            </a:r>
            <a:r>
              <a:rPr lang="fr-FR" sz="1800" b="1" i="0" dirty="0">
                <a:effectLst/>
                <a:latin typeface="+mn-lt"/>
              </a:rPr>
              <a:t> </a:t>
            </a:r>
            <a:r>
              <a:rPr lang="fr-FR" sz="1800" b="1" i="0" dirty="0" err="1">
                <a:effectLst/>
                <a:latin typeface="+mn-lt"/>
              </a:rPr>
              <a:t>significant</a:t>
            </a:r>
            <a:r>
              <a:rPr lang="fr-FR" sz="1800" b="1" i="0" dirty="0">
                <a:effectLst/>
                <a:latin typeface="+mn-lt"/>
              </a:rPr>
              <a:t> </a:t>
            </a:r>
            <a:r>
              <a:rPr lang="fr-FR" sz="1800" b="1" i="0" dirty="0" err="1">
                <a:effectLst/>
                <a:latin typeface="+mn-lt"/>
              </a:rPr>
              <a:t>higher</a:t>
            </a:r>
            <a:r>
              <a:rPr lang="fr-FR" sz="1800" b="1" i="0" dirty="0">
                <a:effectLst/>
                <a:latin typeface="+mn-lt"/>
              </a:rPr>
              <a:t>. …</a:t>
            </a:r>
          </a:p>
          <a:p>
            <a:pPr algn="just"/>
            <a:endParaRPr lang="fr-FR" sz="1800" b="1" dirty="0">
              <a:effectLst/>
              <a:latin typeface="+mn-lt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0A70292-984B-17E0-302B-E7C972C377E4}"/>
              </a:ext>
            </a:extLst>
          </p:cNvPr>
          <p:cNvSpPr txBox="1"/>
          <p:nvPr/>
        </p:nvSpPr>
        <p:spPr>
          <a:xfrm>
            <a:off x="742156" y="3566751"/>
            <a:ext cx="7696200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Wikipedia</a:t>
            </a:r>
            <a:r>
              <a:rPr lang="fr-FR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algn="just"/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 </a:t>
            </a:r>
            <a:r>
              <a:rPr lang="fr-FR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early</a:t>
            </a:r>
            <a:r>
              <a:rPr lang="fr-FR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Earth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fr-FR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is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loosely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defined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as </a:t>
            </a:r>
            <a:r>
              <a:rPr lang="fr-FR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Earth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in </a:t>
            </a:r>
            <a:r>
              <a:rPr lang="fr-FR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its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first one billion </a:t>
            </a:r>
            <a:r>
              <a:rPr lang="fr-FR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years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(Ga, 10</a:t>
            </a:r>
            <a:r>
              <a:rPr lang="fr-FR" b="0" i="0" baseline="30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9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y). The “</a:t>
            </a:r>
            <a:r>
              <a:rPr lang="fr-FR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early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Earth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” </a:t>
            </a:r>
            <a:r>
              <a:rPr lang="fr-FR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encompasses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approximately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the first </a:t>
            </a:r>
            <a:r>
              <a:rPr lang="fr-FR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gigayear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in the </a:t>
            </a:r>
            <a:r>
              <a:rPr lang="fr-FR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evolution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lang="fr-FR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our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planet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fr-FR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from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its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initial formation in the </a:t>
            </a:r>
            <a:r>
              <a:rPr lang="fr-FR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young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Solar System at about 4.55 Ga to </a:t>
            </a:r>
            <a:r>
              <a:rPr lang="fr-FR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sometime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in the </a:t>
            </a:r>
            <a:r>
              <a:rPr lang="fr-FR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Archean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eon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at about 3.5 Ga.</a:t>
            </a:r>
          </a:p>
          <a:p>
            <a:pPr algn="just"/>
            <a:endParaRPr lang="fr-FR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fr-FR" sz="1400" b="1" dirty="0">
                <a:solidFill>
                  <a:srgbClr val="202122"/>
                </a:solidFill>
              </a:rPr>
              <a:t>The 6</a:t>
            </a:r>
            <a:r>
              <a:rPr lang="fr-FR" sz="1400" b="1" baseline="30000" dirty="0">
                <a:solidFill>
                  <a:srgbClr val="202122"/>
                </a:solidFill>
              </a:rPr>
              <a:t>th</a:t>
            </a:r>
            <a:r>
              <a:rPr lang="fr-FR" sz="1400" b="1" dirty="0">
                <a:solidFill>
                  <a:srgbClr val="202122"/>
                </a:solidFill>
              </a:rPr>
              <a:t> </a:t>
            </a:r>
            <a:r>
              <a:rPr lang="fr-FR" sz="1400" b="1" dirty="0" err="1">
                <a:solidFill>
                  <a:srgbClr val="202122"/>
                </a:solidFill>
              </a:rPr>
              <a:t>detected</a:t>
            </a:r>
            <a:r>
              <a:rPr lang="fr-FR" sz="1400" b="1" dirty="0">
                <a:solidFill>
                  <a:srgbClr val="202122"/>
                </a:solidFill>
              </a:rPr>
              <a:t> imine </a:t>
            </a:r>
            <a:r>
              <a:rPr lang="fr-FR" sz="1400" dirty="0">
                <a:solidFill>
                  <a:srgbClr val="202122"/>
                </a:solidFill>
              </a:rPr>
              <a:t>in the ISM: </a:t>
            </a:r>
            <a:r>
              <a:rPr lang="fr-FR" sz="1400" b="1" dirty="0">
                <a:solidFill>
                  <a:srgbClr val="202122"/>
                </a:solidFill>
              </a:rPr>
              <a:t>HCC-CH=NH</a:t>
            </a:r>
            <a:r>
              <a:rPr lang="fr-FR" sz="1400" dirty="0">
                <a:solidFill>
                  <a:srgbClr val="202122"/>
                </a:solidFill>
              </a:rPr>
              <a:t>: </a:t>
            </a:r>
            <a:r>
              <a:rPr lang="fr-FR" altLang="fr-FR" sz="1400" dirty="0"/>
              <a:t>L. </a:t>
            </a:r>
            <a:r>
              <a:rPr lang="fr-FR" altLang="fr-FR" sz="1400" dirty="0" err="1"/>
              <a:t>Bizzocchi</a:t>
            </a:r>
            <a:r>
              <a:rPr lang="fr-FR" altLang="fr-FR" sz="1400" dirty="0"/>
              <a:t>, D. </a:t>
            </a:r>
            <a:r>
              <a:rPr lang="fr-FR" altLang="fr-FR" sz="1400" dirty="0" err="1"/>
              <a:t>Prudenzano</a:t>
            </a:r>
            <a:r>
              <a:rPr lang="fr-FR" altLang="fr-FR" sz="1400" dirty="0"/>
              <a:t>, V. M. </a:t>
            </a:r>
            <a:r>
              <a:rPr lang="fr-FR" altLang="fr-FR" sz="1400" dirty="0" err="1"/>
              <a:t>Rivilla</a:t>
            </a:r>
            <a:r>
              <a:rPr lang="fr-FR" altLang="fr-FR" sz="1400" dirty="0"/>
              <a:t>, A. </a:t>
            </a:r>
            <a:r>
              <a:rPr lang="fr-FR" altLang="fr-FR" sz="1400" dirty="0" err="1"/>
              <a:t>Pietropolli-Charmet</a:t>
            </a:r>
            <a:r>
              <a:rPr lang="fr-FR" altLang="fr-FR" sz="1400" dirty="0"/>
              <a:t> , B. M. Giuliano, P. Caselli,  J. </a:t>
            </a:r>
            <a:r>
              <a:rPr lang="fr-FR" altLang="fr-FR" sz="1400" dirty="0" err="1"/>
              <a:t>Martín-Pintado</a:t>
            </a:r>
            <a:r>
              <a:rPr lang="fr-FR" altLang="fr-FR" sz="1400" dirty="0"/>
              <a:t>, I. </a:t>
            </a:r>
            <a:r>
              <a:rPr lang="fr-FR" altLang="fr-FR" sz="1400" dirty="0" err="1"/>
              <a:t>Jiménez-Serra</a:t>
            </a:r>
            <a:r>
              <a:rPr lang="fr-FR" altLang="fr-FR" sz="1400" dirty="0"/>
              <a:t>, S. </a:t>
            </a:r>
            <a:r>
              <a:rPr lang="fr-FR" altLang="fr-FR" sz="1400" dirty="0" err="1"/>
              <a:t>Martín</a:t>
            </a:r>
            <a:r>
              <a:rPr lang="fr-FR" altLang="fr-FR" sz="1400" dirty="0"/>
              <a:t>, M. A. </a:t>
            </a:r>
            <a:r>
              <a:rPr lang="fr-FR" altLang="fr-FR" sz="1400" dirty="0" err="1"/>
              <a:t>Requena</a:t>
            </a:r>
            <a:r>
              <a:rPr lang="fr-FR" altLang="fr-FR" sz="1400" dirty="0"/>
              <a:t>-Torres, F. Rico-Villas, </a:t>
            </a:r>
            <a:r>
              <a:rPr lang="en-US" altLang="fr-FR" sz="1400" dirty="0"/>
              <a:t>S. Zeng, and J.-C. Guillemin  A&amp;A </a:t>
            </a:r>
            <a:r>
              <a:rPr lang="en-US" altLang="fr-FR" sz="1400" b="1" dirty="0"/>
              <a:t>2020</a:t>
            </a:r>
            <a:r>
              <a:rPr lang="en-US" altLang="fr-FR" sz="1400" dirty="0"/>
              <a:t>, 640, A98. </a:t>
            </a:r>
            <a:endParaRPr lang="fr-FR" altLang="fr-FR" sz="1400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891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>
            <a:extLst>
              <a:ext uri="{FF2B5EF4-FFF2-40B4-BE49-F238E27FC236}">
                <a16:creationId xmlns:a16="http://schemas.microsoft.com/office/drawing/2014/main" id="{82209A55-6C0E-66E6-EB80-3793A18EF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4" y="0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7">
            <a:extLst>
              <a:ext uri="{FF2B5EF4-FFF2-40B4-BE49-F238E27FC236}">
                <a16:creationId xmlns:a16="http://schemas.microsoft.com/office/drawing/2014/main" id="{786BE672-9681-049A-FE65-640955E1C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56" y="692696"/>
            <a:ext cx="7696200" cy="55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2000" b="1" dirty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PREBIOTIC….</a:t>
            </a:r>
          </a:p>
          <a:p>
            <a:endParaRPr lang="en-US" sz="1800" dirty="0">
              <a:effectLst/>
              <a:latin typeface="Cambria" panose="02040503050406030204" pitchFamily="18" charset="0"/>
            </a:endParaRPr>
          </a:p>
          <a:p>
            <a:br>
              <a:rPr lang="en-US" sz="1800" dirty="0">
                <a:effectLst/>
                <a:latin typeface="Cambria" panose="02040503050406030204" pitchFamily="18" charset="0"/>
              </a:rPr>
            </a:br>
            <a:r>
              <a:rPr lang="en-US" sz="1800" dirty="0">
                <a:effectLst/>
                <a:latin typeface="Cambria" panose="02040503050406030204" pitchFamily="18" charset="0"/>
              </a:rPr>
              <a:t>"</a:t>
            </a:r>
            <a:r>
              <a:rPr lang="en-US" sz="1800" b="1" dirty="0">
                <a:effectLst/>
                <a:latin typeface="Cambria" panose="02040503050406030204" pitchFamily="18" charset="0"/>
              </a:rPr>
              <a:t>Which compounds are prebiotic?" </a:t>
            </a:r>
          </a:p>
          <a:p>
            <a:endParaRPr lang="en-US" sz="1800" dirty="0">
              <a:effectLst/>
              <a:latin typeface="Cambria" panose="02040503050406030204" pitchFamily="18" charset="0"/>
            </a:endParaRPr>
          </a:p>
          <a:p>
            <a:r>
              <a:rPr lang="en-US" sz="1600" b="1" u="sng" dirty="0"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</a:t>
            </a:r>
            <a:r>
              <a:rPr lang="en-US" sz="1600" b="1" i="0" u="sng" strike="noStrike" dirty="0"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rebiotic - Wiktionary</a:t>
            </a:r>
          </a:p>
          <a:p>
            <a:pPr algn="l"/>
            <a:endParaRPr lang="en-US" sz="1600" b="1" i="0" dirty="0">
              <a:effectLst/>
              <a:latin typeface="Arial" panose="020B0604020202020204" pitchFamily="34" charset="0"/>
            </a:endParaRPr>
          </a:p>
          <a:p>
            <a:pPr algn="l"/>
            <a:r>
              <a:rPr lang="en-US" sz="1600" b="1" i="0" dirty="0">
                <a:effectLst/>
                <a:latin typeface="Arial" panose="020B0604020202020204" pitchFamily="34" charset="0"/>
              </a:rPr>
              <a:t>Adjective</a:t>
            </a:r>
          </a:p>
          <a:p>
            <a:pPr algn="l">
              <a:buFont typeface="+mj-lt"/>
              <a:buAutoNum type="arabicPeriod"/>
            </a:pPr>
            <a:r>
              <a:rPr lang="en-US" sz="1600" b="1" i="0" dirty="0">
                <a:effectLst/>
                <a:latin typeface="Arial" panose="020B0604020202020204" pitchFamily="34" charset="0"/>
              </a:rPr>
              <a:t> Before the advent of </a:t>
            </a:r>
            <a:r>
              <a:rPr lang="en-US" sz="1600" b="1" i="0" u="none" strike="noStrike" dirty="0">
                <a:effectLst/>
                <a:latin typeface="Arial" panose="020B0604020202020204" pitchFamily="34" charset="0"/>
                <a:hlinkClick r:id="rId4" tooltip="lif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life</a:t>
            </a:r>
            <a:r>
              <a:rPr lang="en-US" sz="1600" b="1" i="0" dirty="0">
                <a:effectLst/>
                <a:latin typeface="Arial" panose="020B0604020202020204" pitchFamily="34" charset="0"/>
              </a:rPr>
              <a:t>.</a:t>
            </a:r>
          </a:p>
          <a:p>
            <a:endParaRPr lang="en-US" sz="1800" dirty="0">
              <a:latin typeface="Cambria" panose="02040503050406030204" pitchFamily="18" charset="0"/>
            </a:endParaRPr>
          </a:p>
          <a:p>
            <a:r>
              <a:rPr lang="en-US" sz="1800" dirty="0">
                <a:effectLst/>
                <a:latin typeface="Cambria" panose="02040503050406030204" pitchFamily="18" charset="0"/>
              </a:rPr>
              <a:t>So that means all the molecules between the formation of the Earth and the advent of life =&gt; several thousand of different compounds.</a:t>
            </a:r>
          </a:p>
          <a:p>
            <a:endParaRPr lang="en-US" sz="1800" dirty="0">
              <a:latin typeface="Cambria" panose="02040503050406030204" pitchFamily="18" charset="0"/>
            </a:endParaRPr>
          </a:p>
          <a:p>
            <a:pPr algn="just"/>
            <a:r>
              <a:rPr lang="en-US" sz="1800" dirty="0">
                <a:effectLst/>
                <a:latin typeface="Cambria" panose="02040503050406030204" pitchFamily="18" charset="0"/>
              </a:rPr>
              <a:t>In this case, most of the kinetically fairly stable compounds detected in ISM are prebiotic in the sense that the same compounds were present on the prebiotic Earth.</a:t>
            </a:r>
          </a:p>
          <a:p>
            <a:endParaRPr lang="en-US" sz="1800" dirty="0">
              <a:latin typeface="Cambria" panose="02040503050406030204" pitchFamily="18" charset="0"/>
            </a:endParaRPr>
          </a:p>
          <a:p>
            <a:endParaRPr lang="en-US" sz="1800" dirty="0">
              <a:latin typeface="Cambria" panose="02040503050406030204" pitchFamily="18" charset="0"/>
            </a:endParaRPr>
          </a:p>
          <a:p>
            <a:r>
              <a:rPr lang="en-US" sz="2000" dirty="0">
                <a:solidFill>
                  <a:srgbClr val="1031C8"/>
                </a:solidFill>
                <a:effectLst/>
                <a:latin typeface="Cambria" panose="02040503050406030204" pitchFamily="18" charset="0"/>
              </a:rPr>
              <a:t>=&gt;The concept of </a:t>
            </a:r>
            <a:r>
              <a:rPr lang="en-US" sz="2000" b="1" dirty="0">
                <a:solidFill>
                  <a:srgbClr val="1031C8"/>
                </a:solidFill>
                <a:effectLst/>
                <a:latin typeface="Cambria" panose="02040503050406030204" pitchFamily="18" charset="0"/>
              </a:rPr>
              <a:t>building blocks of life</a:t>
            </a:r>
          </a:p>
          <a:p>
            <a:endParaRPr lang="en-US" sz="1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726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>
            <a:extLst>
              <a:ext uri="{FF2B5EF4-FFF2-40B4-BE49-F238E27FC236}">
                <a16:creationId xmlns:a16="http://schemas.microsoft.com/office/drawing/2014/main" id="{82209A55-6C0E-66E6-EB80-3793A18EF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4" y="0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7">
            <a:extLst>
              <a:ext uri="{FF2B5EF4-FFF2-40B4-BE49-F238E27FC236}">
                <a16:creationId xmlns:a16="http://schemas.microsoft.com/office/drawing/2014/main" id="{786BE672-9681-049A-FE65-640955E1C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56" y="692696"/>
            <a:ext cx="76962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sz="1800" b="1" dirty="0">
                <a:solidFill>
                  <a:srgbClr val="FF0000"/>
                </a:solidFill>
                <a:latin typeface="Cambria" panose="02040503050406030204" pitchFamily="18" charset="0"/>
              </a:rPr>
              <a:t>B</a:t>
            </a:r>
            <a:r>
              <a:rPr lang="fr-FR" sz="1800" b="1" dirty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uilding blocks of life</a:t>
            </a:r>
            <a:endParaRPr lang="fr-FR" sz="1800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endParaRPr lang="fr-FR" sz="1800" dirty="0">
              <a:effectLst/>
              <a:latin typeface="Cambria" panose="02040503050406030204" pitchFamily="18" charset="0"/>
            </a:endParaRPr>
          </a:p>
          <a:p>
            <a:endParaRPr lang="fr-FR" sz="1800" b="1" dirty="0">
              <a:latin typeface="Cambria" panose="02040503050406030204" pitchFamily="18" charset="0"/>
            </a:endParaRPr>
          </a:p>
          <a:p>
            <a:pPr marL="342900" indent="-342900">
              <a:buAutoNum type="arabicParenR"/>
            </a:pPr>
            <a:r>
              <a:rPr lang="fr-FR" sz="1800" b="1" dirty="0">
                <a:latin typeface="Cambria" panose="02040503050406030204" pitchFamily="18" charset="0"/>
              </a:rPr>
              <a:t>Glucides (</a:t>
            </a:r>
            <a:r>
              <a:rPr lang="fr-FR" sz="1800" b="1" dirty="0" err="1">
                <a:latin typeface="Cambria" panose="02040503050406030204" pitchFamily="18" charset="0"/>
              </a:rPr>
              <a:t>sugars</a:t>
            </a:r>
            <a:r>
              <a:rPr lang="fr-FR" sz="1800" b="1" dirty="0">
                <a:latin typeface="Cambria" panose="02040503050406030204" pitchFamily="18" charset="0"/>
              </a:rPr>
              <a:t>)?</a:t>
            </a:r>
          </a:p>
          <a:p>
            <a:pPr marL="342900" indent="-342900">
              <a:buAutoNum type="arabicParenR"/>
            </a:pPr>
            <a:endParaRPr lang="fr-FR" sz="1800" b="1" dirty="0">
              <a:latin typeface="Cambria" panose="02040503050406030204" pitchFamily="18" charset="0"/>
            </a:endParaRPr>
          </a:p>
          <a:p>
            <a:pPr marL="342900" indent="-342900">
              <a:buAutoNum type="arabicParenR"/>
            </a:pPr>
            <a:endParaRPr lang="fr-FR" sz="1800" b="1" dirty="0">
              <a:latin typeface="Cambria" panose="02040503050406030204" pitchFamily="18" charset="0"/>
            </a:endParaRPr>
          </a:p>
          <a:p>
            <a:pPr marL="342900" indent="-342900">
              <a:buAutoNum type="arabicParenR"/>
            </a:pPr>
            <a:r>
              <a:rPr lang="fr-FR" sz="1800" b="1" dirty="0" err="1">
                <a:latin typeface="Cambria" panose="02040503050406030204" pitchFamily="18" charset="0"/>
              </a:rPr>
              <a:t>Amino</a:t>
            </a:r>
            <a:r>
              <a:rPr lang="fr-FR" sz="1800" b="1" dirty="0">
                <a:latin typeface="Cambria" panose="02040503050406030204" pitchFamily="18" charset="0"/>
              </a:rPr>
              <a:t> </a:t>
            </a:r>
            <a:r>
              <a:rPr lang="fr-FR" sz="1800" b="1" dirty="0" err="1">
                <a:latin typeface="Cambria" panose="02040503050406030204" pitchFamily="18" charset="0"/>
              </a:rPr>
              <a:t>acids</a:t>
            </a:r>
            <a:r>
              <a:rPr lang="fr-FR" sz="1800" b="1" dirty="0">
                <a:latin typeface="Cambria" panose="02040503050406030204" pitchFamily="18" charset="0"/>
              </a:rPr>
              <a:t>?</a:t>
            </a:r>
          </a:p>
          <a:p>
            <a:pPr marL="342900" indent="-342900">
              <a:buAutoNum type="arabicParenR"/>
            </a:pPr>
            <a:endParaRPr lang="fr-FR" sz="1800" dirty="0">
              <a:effectLst/>
              <a:latin typeface="Cambria" panose="02040503050406030204" pitchFamily="18" charset="0"/>
            </a:endParaRPr>
          </a:p>
          <a:p>
            <a:pPr marL="342900" indent="-342900">
              <a:buAutoNum type="arabicParenR"/>
            </a:pPr>
            <a:endParaRPr lang="fr-FR" sz="1800" dirty="0">
              <a:effectLst/>
              <a:latin typeface="Cambria" panose="02040503050406030204" pitchFamily="18" charset="0"/>
            </a:endParaRPr>
          </a:p>
          <a:p>
            <a:endParaRPr lang="fr-FR" sz="1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669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786BE672-9681-049A-FE65-640955E1C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56" y="692696"/>
            <a:ext cx="7696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b="1" dirty="0">
                <a:solidFill>
                  <a:srgbClr val="FF0000"/>
                </a:solidFill>
                <a:latin typeface="Cambria" panose="02040503050406030204" pitchFamily="18" charset="0"/>
              </a:rPr>
              <a:t>1- Glucides: </a:t>
            </a:r>
            <a:r>
              <a:rPr lang="fr-FR" b="1" dirty="0" err="1">
                <a:solidFill>
                  <a:srgbClr val="FF0000"/>
                </a:solidFill>
                <a:latin typeface="Cambria" panose="02040503050406030204" pitchFamily="18" charset="0"/>
              </a:rPr>
              <a:t>which</a:t>
            </a:r>
            <a:r>
              <a:rPr lang="fr-FR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fr-FR" b="1" dirty="0" err="1">
                <a:solidFill>
                  <a:srgbClr val="FF0000"/>
                </a:solidFill>
                <a:latin typeface="Cambria" panose="02040503050406030204" pitchFamily="18" charset="0"/>
              </a:rPr>
              <a:t>ones</a:t>
            </a:r>
            <a:r>
              <a:rPr lang="fr-FR" b="1" dirty="0">
                <a:solidFill>
                  <a:srgbClr val="FF0000"/>
                </a:solidFill>
                <a:latin typeface="Cambria" panose="02040503050406030204" pitchFamily="18" charset="0"/>
              </a:rPr>
              <a:t>? </a:t>
            </a:r>
          </a:p>
          <a:p>
            <a:pPr algn="ctr"/>
            <a:r>
              <a:rPr lang="fr-FR" b="1" dirty="0">
                <a:solidFill>
                  <a:srgbClr val="FF0000"/>
                </a:solidFill>
                <a:latin typeface="Cambria" panose="02040503050406030204" pitchFamily="18" charset="0"/>
              </a:rPr>
              <a:t>Ribose or </a:t>
            </a:r>
            <a:r>
              <a:rPr lang="fr-FR" b="1" dirty="0" err="1">
                <a:solidFill>
                  <a:srgbClr val="FF0000"/>
                </a:solidFill>
                <a:latin typeface="Cambria" panose="02040503050406030204" pitchFamily="18" charset="0"/>
              </a:rPr>
              <a:t>glycolaldehyde</a:t>
            </a:r>
            <a:r>
              <a:rPr lang="fr-FR" b="1" dirty="0">
                <a:solidFill>
                  <a:srgbClr val="FF0000"/>
                </a:solidFill>
                <a:latin typeface="Cambria" panose="02040503050406030204" pitchFamily="18" charset="0"/>
              </a:rPr>
              <a:t> and </a:t>
            </a:r>
            <a:r>
              <a:rPr lang="fr-FR" b="1" dirty="0" err="1">
                <a:solidFill>
                  <a:srgbClr val="FF0000"/>
                </a:solidFill>
                <a:latin typeface="Cambria" panose="02040503050406030204" pitchFamily="18" charset="0"/>
              </a:rPr>
              <a:t>glyceraldehyde</a:t>
            </a:r>
            <a:endParaRPr lang="fr-FR" b="1" dirty="0">
              <a:solidFill>
                <a:srgbClr val="FF0000"/>
              </a:solidFill>
              <a:effectLst/>
              <a:latin typeface="Cambria" panose="02040503050406030204" pitchFamily="18" charset="0"/>
            </a:endParaRPr>
          </a:p>
          <a:p>
            <a:endParaRPr lang="fr-FR" sz="1800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endParaRPr lang="fr-FR" sz="1800" dirty="0">
              <a:effectLst/>
              <a:latin typeface="Cambria" panose="02040503050406030204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7BA4667-3B5D-D3D7-201D-B3C685328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734" y="3140968"/>
            <a:ext cx="1234986" cy="139829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EDD0F47-4CF8-3843-F4AC-EC7C7373A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249" y="3131810"/>
            <a:ext cx="1536700" cy="126824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AF83A5D-DF6F-8399-7BA5-2CDD3E4F6509}"/>
              </a:ext>
            </a:extLst>
          </p:cNvPr>
          <p:cNvSpPr txBox="1"/>
          <p:nvPr/>
        </p:nvSpPr>
        <p:spPr>
          <a:xfrm>
            <a:off x="627129" y="4942472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itchFamily="2" charset="2"/>
              </a:rPr>
              <a:t>b</a:t>
            </a:r>
            <a:r>
              <a:rPr lang="en-US" dirty="0"/>
              <a:t>-</a:t>
            </a:r>
            <a:r>
              <a:rPr lang="en-US" sz="1200" dirty="0"/>
              <a:t>D</a:t>
            </a:r>
            <a:r>
              <a:rPr lang="en-US" dirty="0"/>
              <a:t>-</a:t>
            </a:r>
            <a:r>
              <a:rPr lang="en-US" dirty="0" err="1"/>
              <a:t>ribofuranose</a:t>
            </a:r>
            <a:endParaRPr lang="en-US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116AF27-1D7E-CADD-6AA0-23C8E4A231B4}"/>
              </a:ext>
            </a:extLst>
          </p:cNvPr>
          <p:cNvSpPr txBox="1"/>
          <p:nvPr/>
        </p:nvSpPr>
        <p:spPr>
          <a:xfrm>
            <a:off x="2543038" y="4942472"/>
            <a:ext cx="20699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α-</a:t>
            </a:r>
            <a:r>
              <a:rPr lang="fr-FR" b="0" i="0" cap="small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-ribopyranose</a:t>
            </a:r>
            <a:endParaRPr lang="en-US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A5C25C2-625E-7F6A-EA06-CE192D1BE0B4}"/>
              </a:ext>
            </a:extLst>
          </p:cNvPr>
          <p:cNvSpPr txBox="1"/>
          <p:nvPr/>
        </p:nvSpPr>
        <p:spPr>
          <a:xfrm>
            <a:off x="323528" y="1540634"/>
            <a:ext cx="85689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b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" pitchFamily="2" charset="0"/>
              </a:rPr>
              <a:t>Ribose</a:t>
            </a:r>
            <a:r>
              <a:rPr lang="en-US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" pitchFamily="2" charset="0"/>
              </a:rPr>
              <a:t> is a simple sugar and carbohydrate with molecular formula C</a:t>
            </a:r>
            <a:r>
              <a:rPr lang="en-US" sz="140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" pitchFamily="2" charset="0"/>
              </a:rPr>
              <a:t>5</a:t>
            </a:r>
            <a:r>
              <a:rPr lang="en-US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" pitchFamily="2" charset="0"/>
              </a:rPr>
              <a:t>H</a:t>
            </a:r>
            <a:r>
              <a:rPr lang="en-US" sz="140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" pitchFamily="2" charset="0"/>
              </a:rPr>
              <a:t>10</a:t>
            </a:r>
            <a:r>
              <a:rPr lang="en-US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" pitchFamily="2" charset="0"/>
              </a:rPr>
              <a:t>O</a:t>
            </a:r>
            <a:r>
              <a:rPr lang="en-US" sz="140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" pitchFamily="2" charset="0"/>
              </a:rPr>
              <a:t>5</a:t>
            </a:r>
            <a:r>
              <a:rPr lang="en-US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" pitchFamily="2" charset="0"/>
              </a:rPr>
              <a:t> and the linear-form composition H−(C=O)−(CHOH)</a:t>
            </a:r>
            <a:r>
              <a:rPr lang="en-US" sz="140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" pitchFamily="2" charset="0"/>
              </a:rPr>
              <a:t>4</a:t>
            </a:r>
            <a:r>
              <a:rPr lang="en-US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" pitchFamily="2" charset="0"/>
              </a:rPr>
              <a:t>−H. The naturally-occurring form, </a:t>
            </a:r>
            <a:r>
              <a:rPr lang="en-US" sz="1800" b="1" cap="small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" pitchFamily="2" charset="0"/>
              </a:rPr>
              <a:t>d</a:t>
            </a:r>
            <a:r>
              <a:rPr lang="en-US" sz="1800" b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" pitchFamily="2" charset="0"/>
              </a:rPr>
              <a:t>-ribose</a:t>
            </a:r>
            <a:r>
              <a:rPr lang="en-US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" pitchFamily="2" charset="0"/>
              </a:rPr>
              <a:t>, is a component of the ribonucleotides from which RNA is built, and so this compound is necessary for </a:t>
            </a:r>
            <a:r>
              <a:rPr lang="en-US" dirty="0">
                <a:solidFill>
                  <a:srgbClr val="202122"/>
                </a:solidFill>
                <a:ea typeface="Times New Roman" panose="02020603050405020304" pitchFamily="18" charset="0"/>
                <a:cs typeface="Times" pitchFamily="2" charset="0"/>
              </a:rPr>
              <a:t>c</a:t>
            </a:r>
            <a:r>
              <a:rPr lang="en-US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" pitchFamily="2" charset="0"/>
              </a:rPr>
              <a:t>oding, decoding, regulation and expression of genes.</a:t>
            </a:r>
            <a:endParaRPr lang="fr-FR" sz="2400" dirty="0">
              <a:effectLst/>
              <a:latin typeface="Times" pitchFamily="2" charset="0"/>
              <a:ea typeface="Calibri" panose="020F0502020204030204" pitchFamily="34" charset="0"/>
              <a:cs typeface="Times" pitchFamily="2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6D0C39E-96CC-BF44-E8C6-4AC3B2F4B4D9}"/>
              </a:ext>
            </a:extLst>
          </p:cNvPr>
          <p:cNvSpPr txBox="1"/>
          <p:nvPr/>
        </p:nvSpPr>
        <p:spPr>
          <a:xfrm>
            <a:off x="5609466" y="5634990"/>
            <a:ext cx="3283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Structure of a fragment of an RNA, </a:t>
            </a:r>
            <a:r>
              <a:rPr lang="fr-FR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showing</a:t>
            </a:r>
            <a:r>
              <a:rPr lang="fr-FR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fr-FR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guanosyl</a:t>
            </a:r>
            <a:r>
              <a:rPr lang="fr-FR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subunit</a:t>
            </a:r>
            <a:r>
              <a:rPr lang="fr-FR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16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DBA585E-90CF-81AE-ED58-D060114E16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9466" y="2854476"/>
            <a:ext cx="27178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54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CD0A20F3-F69A-2843-3BAF-9B16F2526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E426CC08-50C1-BADD-EE82-8A4D3697A8A3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5F315C7E-486D-0B4D-A9E0-7AB52B994946}" type="slidenum">
              <a:rPr lang="fr-FR" altLang="fr-FR" sz="1200">
                <a:latin typeface="Arial Black" panose="020B0604020202020204" pitchFamily="34" charset="0"/>
                <a:cs typeface="Arial" panose="020B0604020202020204" pitchFamily="34" charset="0"/>
              </a:rPr>
              <a:pPr algn="r" eaLnBrk="1" hangingPunct="1"/>
              <a:t>8</a:t>
            </a:fld>
            <a:endParaRPr lang="fr-FR" altLang="fr-FR" sz="1200">
              <a:latin typeface="Arial Black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AFEAD72-DEAD-B4F1-5434-28384FF79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60350"/>
            <a:ext cx="82296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b="1">
                <a:solidFill>
                  <a:srgbClr val="FF0000"/>
                </a:solidFill>
                <a:cs typeface="Arial" panose="020B0604020202020204" pitchFamily="34" charset="0"/>
              </a:rPr>
              <a:t>Living systems contain mainly homochiral compounds: L-amino acids, D-sugars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5203E0E-112A-193F-910E-5716DE055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628775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buFontTx/>
              <a:buChar char="-"/>
            </a:pPr>
            <a:r>
              <a:rPr lang="fr-FR" altLang="fr-FR" sz="2000" b="1" dirty="0">
                <a:solidFill>
                  <a:srgbClr val="000000"/>
                </a:solidFill>
                <a:cs typeface="Arial" panose="020B0604020202020204" pitchFamily="34" charset="0"/>
              </a:rPr>
              <a:t>About 150 </a:t>
            </a:r>
            <a:r>
              <a:rPr lang="fr-FR" altLang="fr-FR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years</a:t>
            </a:r>
            <a:r>
              <a:rPr lang="fr-FR" altLang="fr-FR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r-FR" altLang="fr-FR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ago</a:t>
            </a:r>
            <a:r>
              <a:rPr lang="fr-FR" altLang="fr-FR" sz="2000" b="1" dirty="0">
                <a:solidFill>
                  <a:srgbClr val="000000"/>
                </a:solidFill>
                <a:cs typeface="Arial" panose="020B0604020202020204" pitchFamily="34" charset="0"/>
              </a:rPr>
              <a:t>, Pasteur, Le Bel and </a:t>
            </a:r>
            <a:r>
              <a:rPr lang="fr-FR" altLang="fr-FR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Van’t</a:t>
            </a:r>
            <a:r>
              <a:rPr lang="fr-FR" altLang="fr-FR" sz="2000" b="1" dirty="0">
                <a:solidFill>
                  <a:srgbClr val="000000"/>
                </a:solidFill>
                <a:cs typeface="Arial" panose="020B0604020202020204" pitchFamily="34" charset="0"/>
              </a:rPr>
              <a:t> Hoff </a:t>
            </a:r>
            <a:r>
              <a:rPr lang="fr-FR" altLang="fr-FR" sz="2000" b="1" dirty="0" err="1"/>
              <a:t>raise</a:t>
            </a:r>
            <a:r>
              <a:rPr lang="fr-FR" altLang="fr-FR" sz="2000" b="1" dirty="0"/>
              <a:t> the </a:t>
            </a:r>
            <a:r>
              <a:rPr lang="fr-FR" altLang="fr-FR" sz="2000" b="1" dirty="0" err="1"/>
              <a:t>fascinating</a:t>
            </a:r>
            <a:r>
              <a:rPr lang="fr-FR" altLang="fr-FR" sz="2000" b="1" dirty="0"/>
              <a:t> question of the </a:t>
            </a:r>
            <a:r>
              <a:rPr lang="fr-FR" altLang="fr-FR" sz="2000" b="1" dirty="0" err="1"/>
              <a:t>origin</a:t>
            </a:r>
            <a:r>
              <a:rPr lang="fr-FR" altLang="fr-FR" sz="2000" b="1" dirty="0"/>
              <a:t> of </a:t>
            </a:r>
            <a:r>
              <a:rPr lang="fr-FR" altLang="fr-FR" sz="2000" b="1" dirty="0" err="1"/>
              <a:t>homochirality</a:t>
            </a:r>
            <a:r>
              <a:rPr lang="fr-FR" altLang="fr-FR" sz="2000" b="1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buFontTx/>
              <a:buChar char="-"/>
            </a:pPr>
            <a:r>
              <a:rPr lang="fr-FR" altLang="fr-FR" sz="2000" b="1" dirty="0">
                <a:solidFill>
                  <a:srgbClr val="000000"/>
                </a:solidFill>
                <a:cs typeface="Arial" panose="020B0604020202020204" pitchFamily="34" charset="0"/>
              </a:rPr>
              <a:t>Chemistry </a:t>
            </a:r>
            <a:r>
              <a:rPr lang="fr-FR" altLang="fr-FR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gives</a:t>
            </a:r>
            <a:r>
              <a:rPr lang="fr-FR" altLang="fr-FR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r-FR" altLang="fr-FR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easily</a:t>
            </a:r>
            <a:r>
              <a:rPr lang="fr-FR" altLang="fr-FR" sz="2000" b="1" dirty="0">
                <a:solidFill>
                  <a:srgbClr val="000000"/>
                </a:solidFill>
                <a:cs typeface="Arial" panose="020B0604020202020204" pitchFamily="34" charset="0"/>
              </a:rPr>
              <a:t> chiral compounds but in </a:t>
            </a:r>
            <a:r>
              <a:rPr lang="fr-FR" altLang="fr-FR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racemic</a:t>
            </a:r>
            <a:r>
              <a:rPr lang="fr-FR" altLang="fr-FR" sz="2000" b="1" dirty="0">
                <a:solidFill>
                  <a:srgbClr val="000000"/>
                </a:solidFill>
                <a:cs typeface="Arial" panose="020B0604020202020204" pitchFamily="34" charset="0"/>
              </a:rPr>
              <a:t> mixtures</a:t>
            </a:r>
          </a:p>
        </p:txBody>
      </p:sp>
      <p:pic>
        <p:nvPicPr>
          <p:cNvPr id="8" name="Image 1">
            <a:extLst>
              <a:ext uri="{FF2B5EF4-FFF2-40B4-BE49-F238E27FC236}">
                <a16:creationId xmlns:a16="http://schemas.microsoft.com/office/drawing/2014/main" id="{038FDB17-A615-D2E3-5133-BB7889FEB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213100"/>
            <a:ext cx="4860925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813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786BE672-9681-049A-FE65-640955E1C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404664"/>
            <a:ext cx="7696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dirty="0">
                <a:solidFill>
                  <a:srgbClr val="FF0000"/>
                </a:solidFill>
                <a:latin typeface="Cambria" panose="02040503050406030204" pitchFamily="18" charset="0"/>
              </a:rPr>
              <a:t>Ribose or </a:t>
            </a:r>
            <a:r>
              <a:rPr lang="fr-FR" dirty="0" err="1">
                <a:solidFill>
                  <a:srgbClr val="FF0000"/>
                </a:solidFill>
                <a:latin typeface="Cambria" panose="02040503050406030204" pitchFamily="18" charset="0"/>
              </a:rPr>
              <a:t>glycolaldehyde</a:t>
            </a:r>
            <a:r>
              <a:rPr lang="fr-FR" dirty="0">
                <a:solidFill>
                  <a:srgbClr val="FF0000"/>
                </a:solidFill>
                <a:latin typeface="Cambria" panose="02040503050406030204" pitchFamily="18" charset="0"/>
              </a:rPr>
              <a:t> and </a:t>
            </a:r>
            <a:r>
              <a:rPr lang="fr-FR" dirty="0" err="1">
                <a:solidFill>
                  <a:srgbClr val="FF0000"/>
                </a:solidFill>
                <a:latin typeface="Cambria" panose="02040503050406030204" pitchFamily="18" charset="0"/>
              </a:rPr>
              <a:t>glyceraldehyde</a:t>
            </a:r>
            <a:r>
              <a:rPr lang="fr-FR" dirty="0">
                <a:solidFill>
                  <a:srgbClr val="FF0000"/>
                </a:solidFill>
                <a:latin typeface="Cambria" panose="02040503050406030204" pitchFamily="18" charset="0"/>
              </a:rPr>
              <a:t>?</a:t>
            </a:r>
            <a:endParaRPr lang="fr-FR" dirty="0">
              <a:solidFill>
                <a:srgbClr val="FF0000"/>
              </a:solidFill>
              <a:effectLst/>
              <a:latin typeface="Cambria" panose="02040503050406030204" pitchFamily="18" charset="0"/>
            </a:endParaRPr>
          </a:p>
          <a:p>
            <a:endParaRPr lang="fr-FR" sz="1800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endParaRPr lang="fr-FR" sz="1800" dirty="0">
              <a:effectLst/>
              <a:latin typeface="Cambria" panose="02040503050406030204" pitchFamily="18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798500D-95AB-A367-E669-894D688E7B70}"/>
              </a:ext>
            </a:extLst>
          </p:cNvPr>
          <p:cNvSpPr txBox="1"/>
          <p:nvPr/>
        </p:nvSpPr>
        <p:spPr>
          <a:xfrm>
            <a:off x="5794184" y="3744272"/>
            <a:ext cx="29177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282323"/>
                </a:solidFill>
                <a:effectLst/>
                <a:latin typeface="AdvP4DD237"/>
                <a:ea typeface="Times New Roman" panose="02020603050405020304" pitchFamily="18" charset="0"/>
              </a:rPr>
              <a:t>M. W. </a:t>
            </a:r>
            <a:r>
              <a:rPr lang="en-US" sz="1800" dirty="0" err="1">
                <a:solidFill>
                  <a:srgbClr val="282323"/>
                </a:solidFill>
                <a:effectLst/>
                <a:latin typeface="AdvP4DD237"/>
                <a:ea typeface="Times New Roman" panose="02020603050405020304" pitchFamily="18" charset="0"/>
              </a:rPr>
              <a:t>Powner</a:t>
            </a:r>
            <a:r>
              <a:rPr lang="en-US" sz="1800" dirty="0">
                <a:solidFill>
                  <a:srgbClr val="282323"/>
                </a:solidFill>
                <a:effectLst/>
                <a:latin typeface="AdvP4DD237"/>
                <a:ea typeface="Times New Roman" panose="02020603050405020304" pitchFamily="18" charset="0"/>
              </a:rPr>
              <a:t>, B </a:t>
            </a:r>
            <a:r>
              <a:rPr lang="en-US" sz="1800" dirty="0" err="1">
                <a:solidFill>
                  <a:srgbClr val="282323"/>
                </a:solidFill>
                <a:effectLst/>
                <a:latin typeface="AdvP4DD237"/>
                <a:ea typeface="Times New Roman" panose="02020603050405020304" pitchFamily="18" charset="0"/>
              </a:rPr>
              <a:t>Gerland</a:t>
            </a:r>
            <a:r>
              <a:rPr lang="en-US" sz="1800" dirty="0">
                <a:solidFill>
                  <a:srgbClr val="282323"/>
                </a:solidFill>
                <a:effectLst/>
                <a:latin typeface="AdvP4DD237"/>
                <a:ea typeface="Times New Roman" panose="02020603050405020304" pitchFamily="18" charset="0"/>
              </a:rPr>
              <a:t>, J. D. Sutherland, Nature, </a:t>
            </a:r>
            <a:r>
              <a:rPr lang="en-US" sz="1800" b="1" dirty="0">
                <a:solidFill>
                  <a:srgbClr val="282323"/>
                </a:solidFill>
                <a:effectLst/>
                <a:latin typeface="AdvP4DD237"/>
                <a:ea typeface="Times New Roman" panose="02020603050405020304" pitchFamily="18" charset="0"/>
              </a:rPr>
              <a:t>2009</a:t>
            </a:r>
            <a:r>
              <a:rPr lang="en-US" sz="1800" dirty="0">
                <a:solidFill>
                  <a:srgbClr val="282323"/>
                </a:solidFill>
                <a:effectLst/>
                <a:latin typeface="AdvP4DD237"/>
                <a:ea typeface="Times New Roman" panose="02020603050405020304" pitchFamily="18" charset="0"/>
              </a:rPr>
              <a:t>, 459, 239</a:t>
            </a:r>
            <a:endParaRPr lang="fr-F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B4FCC64-CB97-9697-493F-9D2235E21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946671"/>
            <a:ext cx="4750576" cy="496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9087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53307</TotalTime>
  <Words>1576</Words>
  <Application>Microsoft Macintosh PowerPoint</Application>
  <PresentationFormat>Affichage à l'écran (4:3)</PresentationFormat>
  <Paragraphs>181</Paragraphs>
  <Slides>23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7" baseType="lpstr">
      <vt:lpstr>AdvP4DD237</vt:lpstr>
      <vt:lpstr>Apple Chancery</vt:lpstr>
      <vt:lpstr>arial</vt:lpstr>
      <vt:lpstr>arial</vt:lpstr>
      <vt:lpstr>Arial Black</vt:lpstr>
      <vt:lpstr>Calibri</vt:lpstr>
      <vt:lpstr>Cambria</vt:lpstr>
      <vt:lpstr>Helvetica</vt:lpstr>
      <vt:lpstr>Helvetica Neue</vt:lpstr>
      <vt:lpstr>NexusSerif</vt:lpstr>
      <vt:lpstr>Symbol</vt:lpstr>
      <vt:lpstr>Times</vt:lpstr>
      <vt:lpstr>Times New Roman</vt:lpstr>
      <vt:lpstr>Тема Office</vt:lpstr>
      <vt:lpstr>Can we seriously search for prebiotic compounds in the interstellar medium?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Phase transitions of optical active mixtures of natural amino acids</dc:title>
  <dc:creator>tarasevich</dc:creator>
  <cp:lastModifiedBy>Microsoft Office User</cp:lastModifiedBy>
  <cp:revision>1389</cp:revision>
  <cp:lastPrinted>2022-10-23T16:32:08Z</cp:lastPrinted>
  <dcterms:created xsi:type="dcterms:W3CDTF">2012-02-13T19:13:40Z</dcterms:created>
  <dcterms:modified xsi:type="dcterms:W3CDTF">2022-10-24T09:27:34Z</dcterms:modified>
</cp:coreProperties>
</file>