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273" r:id="rId4"/>
    <p:sldId id="274" r:id="rId5"/>
    <p:sldId id="276" r:id="rId6"/>
    <p:sldId id="263" r:id="rId7"/>
    <p:sldId id="277" r:id="rId8"/>
    <p:sldId id="275" r:id="rId9"/>
    <p:sldId id="395" r:id="rId10"/>
    <p:sldId id="262" r:id="rId11"/>
    <p:sldId id="396" r:id="rId12"/>
    <p:sldId id="292" r:id="rId13"/>
    <p:sldId id="397" r:id="rId14"/>
    <p:sldId id="280" r:id="rId15"/>
    <p:sldId id="281" r:id="rId16"/>
    <p:sldId id="295" r:id="rId17"/>
    <p:sldId id="294" r:id="rId18"/>
    <p:sldId id="296" r:id="rId19"/>
    <p:sldId id="297" r:id="rId20"/>
    <p:sldId id="304" r:id="rId21"/>
    <p:sldId id="284" r:id="rId22"/>
    <p:sldId id="288" r:id="rId23"/>
    <p:sldId id="286" r:id="rId24"/>
    <p:sldId id="265" r:id="rId25"/>
    <p:sldId id="299" r:id="rId26"/>
    <p:sldId id="29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55" d="100"/>
          <a:sy n="55" d="100"/>
        </p:scale>
        <p:origin x="14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0A9752-0CF2-4F60-8E13-1B990F41C467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A74B2-A78C-4854-AD22-020F0E65E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5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788EF4-460C-4A24-8C42-15E2BC557DD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3055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Conservation de la masse, quantité de mouvement et </a:t>
            </a:r>
            <a:r>
              <a:rPr lang="fr-FR" dirty="0" err="1"/>
              <a:t>del’énergie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08368-1CD8-4134-A987-17FF5F07E667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087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E2-52C9-4CF5-9E6E-66603E3DDEC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7F71-DABA-4163-A9A8-98C4C9011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06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E2-52C9-4CF5-9E6E-66603E3DDEC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7F71-DABA-4163-A9A8-98C4C9011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47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E2-52C9-4CF5-9E6E-66603E3DDEC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7F71-DABA-4163-A9A8-98C4C9011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60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E2-52C9-4CF5-9E6E-66603E3DDEC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7F71-DABA-4163-A9A8-98C4C9011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97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E2-52C9-4CF5-9E6E-66603E3DDEC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7F71-DABA-4163-A9A8-98C4C9011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027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E2-52C9-4CF5-9E6E-66603E3DDEC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7F71-DABA-4163-A9A8-98C4C9011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37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E2-52C9-4CF5-9E6E-66603E3DDEC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7F71-DABA-4163-A9A8-98C4C9011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7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E2-52C9-4CF5-9E6E-66603E3DDEC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7F71-DABA-4163-A9A8-98C4C9011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893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E2-52C9-4CF5-9E6E-66603E3DDEC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7F71-DABA-4163-A9A8-98C4C9011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23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E2-52C9-4CF5-9E6E-66603E3DDEC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7F71-DABA-4163-A9A8-98C4C9011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23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8FBE2-52C9-4CF5-9E6E-66603E3DDEC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07F71-DABA-4163-A9A8-98C4C9011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815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8FBE2-52C9-4CF5-9E6E-66603E3DDEC2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07F71-DABA-4163-A9A8-98C4C9011C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23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image" Target="../media/image36.png"/><Relationship Id="rId3" Type="http://schemas.openxmlformats.org/officeDocument/2006/relationships/image" Target="../media/image26.png"/><Relationship Id="rId17" Type="http://schemas.openxmlformats.org/officeDocument/2006/relationships/image" Target="../media/image35.png"/><Relationship Id="rId2" Type="http://schemas.openxmlformats.org/officeDocument/2006/relationships/image" Target="../media/image32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40.png"/><Relationship Id="rId4" Type="http://schemas.openxmlformats.org/officeDocument/2006/relationships/image" Target="../media/image27.sv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0.png"/><Relationship Id="rId5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5.wmf"/><Relationship Id="rId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0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5" Type="http://schemas.microsoft.com/office/2007/relationships/hdphoto" Target="../media/hdphoto1.wdp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tar filled sky&#10;&#10;Description automatically generated">
            <a:extLst>
              <a:ext uri="{FF2B5EF4-FFF2-40B4-BE49-F238E27FC236}">
                <a16:creationId xmlns:a16="http://schemas.microsoft.com/office/drawing/2014/main" id="{E57BD014-5805-412F-8A1A-4A157ED8CA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1" b="563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489AD4-C468-47BD-9A47-30ED261472A5}"/>
              </a:ext>
            </a:extLst>
          </p:cNvPr>
          <p:cNvSpPr txBox="1"/>
          <p:nvPr/>
        </p:nvSpPr>
        <p:spPr>
          <a:xfrm>
            <a:off x="0" y="330924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Search of Shock Tracers in the Low Velocity Shocked Region of ISM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019FA8-036D-4388-98A5-4F2F82A76A64}"/>
              </a:ext>
            </a:extLst>
          </p:cNvPr>
          <p:cNvSpPr txBox="1"/>
          <p:nvPr/>
        </p:nvSpPr>
        <p:spPr>
          <a:xfrm>
            <a:off x="83430" y="4850529"/>
            <a:ext cx="89771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Shubhadip Chakraborty</a:t>
            </a:r>
            <a:endParaRPr lang="en-US" sz="2400" baseline="30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</a:t>
            </a: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Physique de Rennes, Université de Rennes1, France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PCMI 2022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26/10/2022</a:t>
            </a:r>
          </a:p>
        </p:txBody>
      </p:sp>
    </p:spTree>
    <p:extLst>
      <p:ext uri="{BB962C8B-B14F-4D97-AF65-F5344CB8AC3E}">
        <p14:creationId xmlns:p14="http://schemas.microsoft.com/office/powerpoint/2010/main" val="2584130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822C821-16E6-49BE-8180-8EBB9D7F1C37}"/>
              </a:ext>
            </a:extLst>
          </p:cNvPr>
          <p:cNvSpPr txBox="1"/>
          <p:nvPr/>
        </p:nvSpPr>
        <p:spPr>
          <a:xfrm>
            <a:off x="2669075" y="172405"/>
            <a:ext cx="3805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diagram of C</a:t>
            </a:r>
            <a:r>
              <a:rPr lang="en-IN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7DBB797-5ECF-4090-857E-347B866F3486}"/>
              </a:ext>
            </a:extLst>
          </p:cNvPr>
          <p:cNvGrpSpPr/>
          <p:nvPr/>
        </p:nvGrpSpPr>
        <p:grpSpPr>
          <a:xfrm>
            <a:off x="5669610" y="752786"/>
            <a:ext cx="3293040" cy="3018025"/>
            <a:chOff x="5166374" y="752786"/>
            <a:chExt cx="3796276" cy="3536507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6844195-5204-499A-9124-D4C89F03FC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6374" y="752786"/>
              <a:ext cx="3796276" cy="3536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AE6314A-7EAB-4633-A047-4CABF73F74C4}"/>
                </a:ext>
              </a:extLst>
            </p:cNvPr>
            <p:cNvSpPr/>
            <p:nvPr/>
          </p:nvSpPr>
          <p:spPr>
            <a:xfrm>
              <a:off x="5785572" y="752786"/>
              <a:ext cx="458473" cy="936677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9C7E614-941D-4083-B246-95557121EE9D}"/>
              </a:ext>
            </a:extLst>
          </p:cNvPr>
          <p:cNvSpPr txBox="1"/>
          <p:nvPr/>
        </p:nvSpPr>
        <p:spPr>
          <a:xfrm>
            <a:off x="113211" y="939019"/>
            <a:ext cx="4266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 of interest for the present experiment</a:t>
            </a:r>
          </a:p>
        </p:txBody>
      </p:sp>
      <p:sp>
        <p:nvSpPr>
          <p:cNvPr id="14" name="Down Arrow 7">
            <a:extLst>
              <a:ext uri="{FF2B5EF4-FFF2-40B4-BE49-F238E27FC236}">
                <a16:creationId xmlns:a16="http://schemas.microsoft.com/office/drawing/2014/main" id="{3BEFA9DF-B7A5-4B54-A955-3368119956CB}"/>
              </a:ext>
            </a:extLst>
          </p:cNvPr>
          <p:cNvSpPr/>
          <p:nvPr/>
        </p:nvSpPr>
        <p:spPr>
          <a:xfrm rot="5400000">
            <a:off x="4977606" y="420195"/>
            <a:ext cx="411789" cy="15382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773653-9991-4E6D-85B5-2EB0AF35C57C}"/>
              </a:ext>
            </a:extLst>
          </p:cNvPr>
          <p:cNvSpPr txBox="1"/>
          <p:nvPr/>
        </p:nvSpPr>
        <p:spPr>
          <a:xfrm>
            <a:off x="1084457" y="1471844"/>
            <a:ext cx="32560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 = around 5000 K</a:t>
            </a:r>
          </a:p>
          <a:p>
            <a:r>
              <a:rPr lang="en-I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 = around 30 bar</a:t>
            </a:r>
          </a:p>
        </p:txBody>
      </p:sp>
      <p:sp>
        <p:nvSpPr>
          <p:cNvPr id="20" name="Down Arrow 9">
            <a:extLst>
              <a:ext uri="{FF2B5EF4-FFF2-40B4-BE49-F238E27FC236}">
                <a16:creationId xmlns:a16="http://schemas.microsoft.com/office/drawing/2014/main" id="{869E8044-DF37-429F-A331-06B35147F2F1}"/>
              </a:ext>
            </a:extLst>
          </p:cNvPr>
          <p:cNvSpPr/>
          <p:nvPr/>
        </p:nvSpPr>
        <p:spPr>
          <a:xfrm>
            <a:off x="1989972" y="2118175"/>
            <a:ext cx="593225" cy="83403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6160CC-7405-426B-B3F7-500956B056DA}"/>
              </a:ext>
            </a:extLst>
          </p:cNvPr>
          <p:cNvSpPr txBox="1"/>
          <p:nvPr/>
        </p:nvSpPr>
        <p:spPr>
          <a:xfrm>
            <a:off x="3961" y="2890466"/>
            <a:ext cx="5886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 processing of C</a:t>
            </a:r>
            <a:r>
              <a:rPr lang="en-IN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leads to the formation of graphite like material</a:t>
            </a:r>
          </a:p>
          <a:p>
            <a:pPr algn="just"/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Indeed it  is  what observed in the C</a:t>
            </a:r>
            <a:r>
              <a:rPr lang="en-IN" sz="20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paper [</a:t>
            </a:r>
            <a:r>
              <a:rPr lang="en-IN" sz="2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Biennier</a:t>
            </a:r>
            <a:r>
              <a:rPr lang="en-I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et al. A&amp;A (2017)]</a:t>
            </a:r>
          </a:p>
        </p:txBody>
      </p:sp>
      <p:pic>
        <p:nvPicPr>
          <p:cNvPr id="22" name="Picture 21" descr="A close up of a map&#10;&#10;Description automatically generated">
            <a:extLst>
              <a:ext uri="{FF2B5EF4-FFF2-40B4-BE49-F238E27FC236}">
                <a16:creationId xmlns:a16="http://schemas.microsoft.com/office/drawing/2014/main" id="{CD502A8E-15F4-4C5E-876E-69787BBBAD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" y="4213905"/>
            <a:ext cx="3293040" cy="2316205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D2E18D8-5E26-40D6-B55D-CD34EA1F0575}"/>
              </a:ext>
            </a:extLst>
          </p:cNvPr>
          <p:cNvGrpSpPr/>
          <p:nvPr/>
        </p:nvGrpSpPr>
        <p:grpSpPr>
          <a:xfrm>
            <a:off x="4266715" y="4048924"/>
            <a:ext cx="4703633" cy="2657816"/>
            <a:chOff x="966826" y="998610"/>
            <a:chExt cx="7210348" cy="4860779"/>
          </a:xfrm>
        </p:grpSpPr>
        <p:pic>
          <p:nvPicPr>
            <p:cNvPr id="24" name="Picture 23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99494B05-B6A7-43F7-873F-1FD497F397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26" y="998610"/>
              <a:ext cx="7210348" cy="4860779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8CE4274-6314-44DE-BD2D-59D371C77ED8}"/>
                </a:ext>
              </a:extLst>
            </p:cNvPr>
            <p:cNvSpPr/>
            <p:nvPr/>
          </p:nvSpPr>
          <p:spPr>
            <a:xfrm>
              <a:off x="3727267" y="1237345"/>
              <a:ext cx="283029" cy="291229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C341D16-6547-4020-90BA-A8D034E7337D}"/>
                </a:ext>
              </a:extLst>
            </p:cNvPr>
            <p:cNvSpPr/>
            <p:nvPr/>
          </p:nvSpPr>
          <p:spPr>
            <a:xfrm>
              <a:off x="4114802" y="1241695"/>
              <a:ext cx="283029" cy="291229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4941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8BEED6-71E3-DFD9-D476-ACE1876BB2A6}"/>
              </a:ext>
            </a:extLst>
          </p:cNvPr>
          <p:cNvSpPr txBox="1">
            <a:spLocks/>
          </p:cNvSpPr>
          <p:nvPr/>
        </p:nvSpPr>
        <p:spPr>
          <a:xfrm>
            <a:off x="165463" y="2790056"/>
            <a:ext cx="8900160" cy="5192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fr-FR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2553805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67788" y="127665"/>
            <a:ext cx="8608423" cy="504061"/>
          </a:xfrm>
        </p:spPr>
        <p:txBody>
          <a:bodyPr>
            <a:noAutofit/>
          </a:bodyPr>
          <a:lstStyle/>
          <a:p>
            <a:pPr algn="just"/>
            <a:r>
              <a:rPr lang="fr-FR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situ</a:t>
            </a:r>
            <a:r>
              <a:rPr lang="fr-F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shock-induced</a:t>
            </a:r>
            <a:r>
              <a:rPr lang="fr-F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decomposition</a:t>
            </a:r>
            <a:r>
              <a:rPr lang="fr-F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</a:t>
            </a:r>
            <a:r>
              <a:rPr lang="fr-FR" sz="32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8178253"/>
              </p:ext>
            </p:extLst>
          </p:nvPr>
        </p:nvGraphicFramePr>
        <p:xfrm>
          <a:off x="0" y="3199963"/>
          <a:ext cx="4984351" cy="3481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54760" imgH="2902320" progId="Origin50.Graph">
                  <p:embed/>
                </p:oleObj>
              </mc:Choice>
              <mc:Fallback>
                <p:oleObj name="Graph" r:id="rId2" imgW="4154760" imgH="2902320" progId="Origin50.Graph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199963"/>
                        <a:ext cx="4984351" cy="34816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ZoneTexte 5"/>
          <p:cNvSpPr txBox="1"/>
          <p:nvPr/>
        </p:nvSpPr>
        <p:spPr>
          <a:xfrm>
            <a:off x="4340917" y="4056984"/>
            <a:ext cx="4913811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µ"/>
            </a:pP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Measurement of integrated emission spectrum of shock-induced fragmentation of C</a:t>
            </a:r>
            <a:r>
              <a:rPr lang="en-IN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IN" sz="1400" i="1" dirty="0">
                <a:latin typeface="Arial" panose="020B0604020202020204" pitchFamily="34" charset="0"/>
                <a:cs typeface="Arial" panose="020B0604020202020204" pitchFamily="34" charset="0"/>
              </a:rPr>
              <a:t>T~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5000 K.</a:t>
            </a:r>
          </a:p>
          <a:p>
            <a:pPr marL="285750" indent="-285750">
              <a:buFont typeface="Wingdings"/>
              <a:buChar char="µ"/>
            </a:pPr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/>
              <a:buChar char="µ"/>
            </a:pP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signature of C</a:t>
            </a:r>
            <a:r>
              <a:rPr lang="fr-FR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(Swan bands).</a:t>
            </a:r>
          </a:p>
          <a:p>
            <a:pPr marL="285750" indent="-285750">
              <a:buFont typeface="Wingdings"/>
              <a:buChar char="µ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/>
              <a:buChar char="µ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No C</a:t>
            </a:r>
            <a:r>
              <a:rPr lang="fr-FR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observed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Wingdings"/>
              <a:buChar char="µ"/>
            </a:pPr>
            <a:endParaRPr lang="fr-FR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/>
              <a:buChar char="µ"/>
            </a:pP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Sequential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fragmentation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   C</a:t>
            </a:r>
            <a:r>
              <a:rPr lang="fr-FR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C</a:t>
            </a:r>
            <a:r>
              <a:rPr lang="fr-FR" sz="1400" baseline="-25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58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    C</a:t>
            </a:r>
            <a:r>
              <a:rPr lang="fr-FR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58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C</a:t>
            </a:r>
            <a:r>
              <a:rPr lang="fr-FR" sz="1400" baseline="-250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56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+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fr-FR" sz="1400" baseline="-25000" dirty="0">
                <a:latin typeface="Arial" panose="020B0604020202020204" pitchFamily="34" charset="0"/>
                <a:cs typeface="Arial" panose="020B0604020202020204" pitchFamily="34" charset="0"/>
              </a:rPr>
              <a:t>        …</a:t>
            </a:r>
          </a:p>
          <a:p>
            <a:endParaRPr lang="fr-FR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Wingdings"/>
              <a:buChar char="µ"/>
            </a:pPr>
            <a:r>
              <a:rPr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</a:t>
            </a:r>
            <a:r>
              <a:rPr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component.</a:t>
            </a:r>
          </a:p>
          <a:p>
            <a:endParaRPr lang="fr-FR" sz="14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34238" y="3770091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latin typeface="Century Gothic" panose="020B0502020202020204" pitchFamily="34" charset="0"/>
              </a:rPr>
              <a:t>T </a:t>
            </a:r>
            <a:r>
              <a:rPr lang="fr-FR" dirty="0">
                <a:latin typeface="Century Gothic" panose="020B0502020202020204" pitchFamily="34" charset="0"/>
              </a:rPr>
              <a:t>=5000 K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0" y="6563170"/>
            <a:ext cx="2351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r-FR" sz="1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Chakraborty</a:t>
            </a:r>
            <a:r>
              <a:rPr lang="fr-FR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fr-FR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fr-FR" sz="1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r>
              <a:rPr lang="fr-FR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.]</a:t>
            </a:r>
          </a:p>
        </p:txBody>
      </p:sp>
      <p:pic>
        <p:nvPicPr>
          <p:cNvPr id="5" name="Picture 4" descr="A picture containing text, indoor, floor, chair&#10;&#10;Description automatically generated">
            <a:extLst>
              <a:ext uri="{FF2B5EF4-FFF2-40B4-BE49-F238E27FC236}">
                <a16:creationId xmlns:a16="http://schemas.microsoft.com/office/drawing/2014/main" id="{E3758570-151C-D88F-1829-66725DEFA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17" b="37016"/>
          <a:stretch/>
        </p:blipFill>
        <p:spPr>
          <a:xfrm>
            <a:off x="0" y="822523"/>
            <a:ext cx="9144000" cy="2377440"/>
          </a:xfrm>
          <a:prstGeom prst="rect">
            <a:avLst/>
          </a:prstGeom>
        </p:spPr>
      </p:pic>
      <p:pic>
        <p:nvPicPr>
          <p:cNvPr id="8" name="Picture 7" descr="A picture containing indoor, table, sitting, black&#10;&#10;Description automatically generated">
            <a:extLst>
              <a:ext uri="{FF2B5EF4-FFF2-40B4-BE49-F238E27FC236}">
                <a16:creationId xmlns:a16="http://schemas.microsoft.com/office/drawing/2014/main" id="{5EA13310-A464-DA7E-7F98-26A1C1EE8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34" y="2386883"/>
            <a:ext cx="3373779" cy="1603069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71689B-5A9B-8F20-222C-209AA3D96BAB}"/>
              </a:ext>
            </a:extLst>
          </p:cNvPr>
          <p:cNvCxnSpPr>
            <a:cxnSpLocks/>
          </p:cNvCxnSpPr>
          <p:nvPr/>
        </p:nvCxnSpPr>
        <p:spPr>
          <a:xfrm>
            <a:off x="3628432" y="1303426"/>
            <a:ext cx="3305003" cy="1578075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75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95640-5771-3009-A621-29D2BE9A5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274" y="984068"/>
            <a:ext cx="3840278" cy="5499462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A8FC6FAD-4470-63C3-7A73-DB34DF9F5355}"/>
              </a:ext>
            </a:extLst>
          </p:cNvPr>
          <p:cNvSpPr txBox="1">
            <a:spLocks/>
          </p:cNvSpPr>
          <p:nvPr/>
        </p:nvSpPr>
        <p:spPr>
          <a:xfrm>
            <a:off x="0" y="84122"/>
            <a:ext cx="9143999" cy="8999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Probable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decomposition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scheme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</a:t>
            </a:r>
            <a:r>
              <a:rPr lang="fr-FR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5" name="ZoneTexte 6">
            <a:extLst>
              <a:ext uri="{FF2B5EF4-FFF2-40B4-BE49-F238E27FC236}">
                <a16:creationId xmlns:a16="http://schemas.microsoft.com/office/drawing/2014/main" id="{0EA74C88-3196-1F13-8C82-916DC533773E}"/>
              </a:ext>
            </a:extLst>
          </p:cNvPr>
          <p:cNvSpPr txBox="1"/>
          <p:nvPr/>
        </p:nvSpPr>
        <p:spPr>
          <a:xfrm>
            <a:off x="0" y="6563170"/>
            <a:ext cx="23519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fr-FR" sz="1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Chakraborty</a:t>
            </a:r>
            <a:r>
              <a:rPr lang="fr-FR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fr-FR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fr-FR" sz="14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</a:t>
            </a:r>
            <a:r>
              <a:rPr lang="fr-FR" sz="1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222747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12AB4F-5F59-22AD-5940-624F6ABDB1C4}"/>
              </a:ext>
            </a:extLst>
          </p:cNvPr>
          <p:cNvSpPr txBox="1"/>
          <p:nvPr/>
        </p:nvSpPr>
        <p:spPr>
          <a:xfrm>
            <a:off x="971600" y="101165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Simulated C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emission spectrum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2967369" y="1034346"/>
          <a:ext cx="6933223" cy="48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54760" imgH="2902320" progId="Origin50.Graph">
                  <p:embed/>
                </p:oleObj>
              </mc:Choice>
              <mc:Fallback>
                <p:oleObj name="Graph" r:id="rId2" imgW="4154760" imgH="2902320" progId="Origin50.Graph">
                  <p:embed/>
                  <p:pic>
                    <p:nvPicPr>
                      <p:cNvPr id="2" name="Obje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67369" y="1034346"/>
                        <a:ext cx="6933223" cy="4842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3">
            <a:extLst>
              <a:ext uri="{FF2B5EF4-FFF2-40B4-BE49-F238E27FC236}">
                <a16:creationId xmlns:a16="http://schemas.microsoft.com/office/drawing/2014/main" id="{8EF412B0-D1EE-BCC7-8C9A-EB56EDBC3436}"/>
              </a:ext>
            </a:extLst>
          </p:cNvPr>
          <p:cNvSpPr txBox="1"/>
          <p:nvPr/>
        </p:nvSpPr>
        <p:spPr>
          <a:xfrm>
            <a:off x="170070" y="1034346"/>
            <a:ext cx="2994842" cy="452431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342900" indent="-342900" defTabSz="457200">
              <a:buFont typeface="Wingdings"/>
              <a:buChar char="µ"/>
              <a:defRPr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Exocross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package was used to simulate the emission spectra.</a:t>
            </a:r>
          </a:p>
          <a:p>
            <a:pPr marL="342900" indent="-342900" defTabSz="457200">
              <a:buFont typeface="Wingdings"/>
              <a:buChar char="µ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Wingdings"/>
              <a:buChar char="µ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List of transitions and  partition functions of 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radical were obtained from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Yurchencko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MNRAS, 2018, 480, 3397-3411</a:t>
            </a:r>
          </a:p>
          <a:p>
            <a:pPr marL="342900" indent="-342900" defTabSz="457200">
              <a:buFont typeface="Wingdings"/>
              <a:buChar char="µ"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Wingdings"/>
              <a:buChar char="µ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spectra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were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simulated from 4000 up to 7500 K under LTE approximation.</a:t>
            </a:r>
          </a:p>
          <a:p>
            <a:pPr marL="342900" indent="-342900" defTabSz="457200">
              <a:buFont typeface="Wingdings"/>
              <a:buChar char="µ"/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defTabSz="457200">
              <a:buFont typeface="Wingdings"/>
              <a:buChar char="µ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Pressure dependence in the simulation was considered using Voigt profile.</a:t>
            </a:r>
          </a:p>
        </p:txBody>
      </p:sp>
    </p:spTree>
    <p:extLst>
      <p:ext uri="{BB962C8B-B14F-4D97-AF65-F5344CB8AC3E}">
        <p14:creationId xmlns:p14="http://schemas.microsoft.com/office/powerpoint/2010/main" val="293929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1" name="Group 43">
            <a:extLst>
              <a:ext uri="{FF2B5EF4-FFF2-40B4-BE49-F238E27FC236}">
                <a16:creationId xmlns:a16="http://schemas.microsoft.com/office/drawing/2014/main" id="{CEF37DBE-3554-D2E6-2071-3A8806DFA0E2}"/>
              </a:ext>
            </a:extLst>
          </p:cNvPr>
          <p:cNvGrpSpPr>
            <a:grpSpLocks/>
          </p:cNvGrpSpPr>
          <p:nvPr/>
        </p:nvGrpSpPr>
        <p:grpSpPr bwMode="auto">
          <a:xfrm>
            <a:off x="1173564" y="1124754"/>
            <a:ext cx="2894380" cy="1930400"/>
            <a:chOff x="839" y="944"/>
            <a:chExt cx="1724" cy="1216"/>
          </a:xfrm>
        </p:grpSpPr>
        <p:sp>
          <p:nvSpPr>
            <p:cNvPr id="2052" name="Rectangle 4">
              <a:extLst>
                <a:ext uri="{FF2B5EF4-FFF2-40B4-BE49-F238E27FC236}">
                  <a16:creationId xmlns:a16="http://schemas.microsoft.com/office/drawing/2014/main" id="{419CEE42-3C33-24B3-5FF2-2CF40DEAE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" y="944"/>
              <a:ext cx="1724" cy="1216"/>
            </a:xfrm>
            <a:prstGeom prst="rect">
              <a:avLst/>
            </a:prstGeom>
            <a:pattFill prst="pct10">
              <a:fgClr>
                <a:srgbClr val="FF0000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90" name="Text Box 42">
              <a:extLst>
                <a:ext uri="{FF2B5EF4-FFF2-40B4-BE49-F238E27FC236}">
                  <a16:creationId xmlns:a16="http://schemas.microsoft.com/office/drawing/2014/main" id="{C9E60881-5402-B626-6CD3-622A90032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2" y="1046"/>
              <a:ext cx="86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HOT GAS</a:t>
              </a:r>
            </a:p>
          </p:txBody>
        </p:sp>
      </p:grpSp>
      <p:sp>
        <p:nvSpPr>
          <p:cNvPr id="2062" name="Line 14">
            <a:extLst>
              <a:ext uri="{FF2B5EF4-FFF2-40B4-BE49-F238E27FC236}">
                <a16:creationId xmlns:a16="http://schemas.microsoft.com/office/drawing/2014/main" id="{CDA5CFA7-5044-E60B-F562-1279BDE1ED62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4749" y="1897074"/>
            <a:ext cx="2845282" cy="0"/>
          </a:xfrm>
          <a:prstGeom prst="line">
            <a:avLst/>
          </a:prstGeom>
          <a:noFill/>
          <a:ln w="101600">
            <a:pattFill prst="wdDnDiag">
              <a:fgClr>
                <a:srgbClr val="FF00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63" name="Text Box 15">
            <a:extLst>
              <a:ext uri="{FF2B5EF4-FFF2-40B4-BE49-F238E27FC236}">
                <a16:creationId xmlns:a16="http://schemas.microsoft.com/office/drawing/2014/main" id="{F32D3EFB-D8D4-9862-FFD3-FDA9C962C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418" y="2028041"/>
            <a:ext cx="257968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altLang="en-US" sz="1400" dirty="0">
                <a:solidFill>
                  <a:srgbClr val="00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‘Object’</a:t>
            </a:r>
            <a:r>
              <a:rPr kumimoji="0" lang="fr-F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emission</a:t>
            </a:r>
            <a:endParaRPr kumimoji="0" lang="fr-F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69" name="Group 21">
            <a:extLst>
              <a:ext uri="{FF2B5EF4-FFF2-40B4-BE49-F238E27FC236}">
                <a16:creationId xmlns:a16="http://schemas.microsoft.com/office/drawing/2014/main" id="{D7714333-E42C-6AEE-1E19-C65FA961B318}"/>
              </a:ext>
            </a:extLst>
          </p:cNvPr>
          <p:cNvGrpSpPr>
            <a:grpSpLocks/>
          </p:cNvGrpSpPr>
          <p:nvPr/>
        </p:nvGrpSpPr>
        <p:grpSpPr bwMode="auto">
          <a:xfrm>
            <a:off x="1214749" y="2197369"/>
            <a:ext cx="2832880" cy="45719"/>
            <a:chOff x="2336" y="2523"/>
            <a:chExt cx="1633" cy="0"/>
          </a:xfrm>
        </p:grpSpPr>
        <p:sp>
          <p:nvSpPr>
            <p:cNvPr id="2053" name="Line 5">
              <a:extLst>
                <a:ext uri="{FF2B5EF4-FFF2-40B4-BE49-F238E27FC236}">
                  <a16:creationId xmlns:a16="http://schemas.microsoft.com/office/drawing/2014/main" id="{712AAAC1-0043-2A38-C377-41CC28FEB8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6" y="2523"/>
              <a:ext cx="46" cy="0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54" name="Line 6">
              <a:extLst>
                <a:ext uri="{FF2B5EF4-FFF2-40B4-BE49-F238E27FC236}">
                  <a16:creationId xmlns:a16="http://schemas.microsoft.com/office/drawing/2014/main" id="{09EE39B6-9EFE-516A-15CF-EF69E13A10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27" y="2523"/>
              <a:ext cx="91" cy="0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55" name="Line 7">
              <a:extLst>
                <a:ext uri="{FF2B5EF4-FFF2-40B4-BE49-F238E27FC236}">
                  <a16:creationId xmlns:a16="http://schemas.microsoft.com/office/drawing/2014/main" id="{B9EEB9AD-8C24-484E-B06D-3EA30171A7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3" y="2523"/>
              <a:ext cx="182" cy="0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56" name="Line 8">
              <a:extLst>
                <a:ext uri="{FF2B5EF4-FFF2-40B4-BE49-F238E27FC236}">
                  <a16:creationId xmlns:a16="http://schemas.microsoft.com/office/drawing/2014/main" id="{58B940E5-C02D-ADA7-2EAA-C9246925FF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0" y="2523"/>
              <a:ext cx="272" cy="0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57" name="Line 9">
              <a:extLst>
                <a:ext uri="{FF2B5EF4-FFF2-40B4-BE49-F238E27FC236}">
                  <a16:creationId xmlns:a16="http://schemas.microsoft.com/office/drawing/2014/main" id="{1826322D-073C-780B-C310-8B11208979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07" y="2523"/>
              <a:ext cx="363" cy="0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58" name="Line 10">
              <a:extLst>
                <a:ext uri="{FF2B5EF4-FFF2-40B4-BE49-F238E27FC236}">
                  <a16:creationId xmlns:a16="http://schemas.microsoft.com/office/drawing/2014/main" id="{D9F256CC-1E06-C4AC-5816-4E7DB42A6A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5" y="2523"/>
              <a:ext cx="454" cy="0"/>
            </a:xfrm>
            <a:prstGeom prst="line">
              <a:avLst/>
            </a:prstGeom>
            <a:noFill/>
            <a:ln w="1016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2070" name="Text Box 22">
            <a:extLst>
              <a:ext uri="{FF2B5EF4-FFF2-40B4-BE49-F238E27FC236}">
                <a16:creationId xmlns:a16="http://schemas.microsoft.com/office/drawing/2014/main" id="{FF079B29-8865-BBC8-5C02-5B2AED58E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3279" y="1720264"/>
            <a:ext cx="25923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Self-</a:t>
            </a:r>
            <a:r>
              <a:rPr kumimoji="0" lang="fr-F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absorbed</a:t>
            </a:r>
            <a:r>
              <a:rPr kumimoji="0" lang="fr-F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C</a:t>
            </a:r>
            <a:r>
              <a:rPr kumimoji="0" lang="fr-FR" altLang="en-US" sz="1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2</a:t>
            </a:r>
            <a:r>
              <a:rPr kumimoji="0" lang="fr-FR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kumimoji="0" lang="fr-F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emission</a:t>
            </a:r>
            <a:endParaRPr kumimoji="0" lang="fr-FR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89" name="Group 41">
            <a:extLst>
              <a:ext uri="{FF2B5EF4-FFF2-40B4-BE49-F238E27FC236}">
                <a16:creationId xmlns:a16="http://schemas.microsoft.com/office/drawing/2014/main" id="{5259C0E9-62B8-BE92-D1CA-3EA02D6A6CC8}"/>
              </a:ext>
            </a:extLst>
          </p:cNvPr>
          <p:cNvGrpSpPr>
            <a:grpSpLocks/>
          </p:cNvGrpSpPr>
          <p:nvPr/>
        </p:nvGrpSpPr>
        <p:grpSpPr bwMode="auto">
          <a:xfrm>
            <a:off x="4060031" y="3055164"/>
            <a:ext cx="4608513" cy="388938"/>
            <a:chOff x="2562" y="2432"/>
            <a:chExt cx="2903" cy="245"/>
          </a:xfrm>
        </p:grpSpPr>
        <p:sp>
          <p:nvSpPr>
            <p:cNvPr id="2086" name="Line 38">
              <a:extLst>
                <a:ext uri="{FF2B5EF4-FFF2-40B4-BE49-F238E27FC236}">
                  <a16:creationId xmlns:a16="http://schemas.microsoft.com/office/drawing/2014/main" id="{51102C42-B89D-EEE1-90FF-02F7FDEF2D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2" y="2432"/>
              <a:ext cx="29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2087" name="Text Box 39">
              <a:extLst>
                <a:ext uri="{FF2B5EF4-FFF2-40B4-BE49-F238E27FC236}">
                  <a16:creationId xmlns:a16="http://schemas.microsoft.com/office/drawing/2014/main" id="{240AB1C1-73CB-699C-95E5-959A1AA74A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08" y="2485"/>
              <a:ext cx="1633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FLUX TOTAL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B8BB473-9366-93A6-3039-E25F5115577E}"/>
                  </a:ext>
                </a:extLst>
              </p:cNvPr>
              <p:cNvSpPr txBox="1"/>
              <p:nvPr/>
            </p:nvSpPr>
            <p:spPr>
              <a:xfrm>
                <a:off x="5920228" y="3099089"/>
                <a:ext cx="1914563" cy="385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sub>
                        <m:sup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[1−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fr-FR" i="1">
                          <a:latin typeface="Cambria Math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B8BB473-9366-93A6-3039-E25F51155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228" y="3099089"/>
                <a:ext cx="1914563" cy="385939"/>
              </a:xfrm>
              <a:prstGeom prst="rect">
                <a:avLst/>
              </a:prstGeom>
              <a:blipFill rotWithShape="1">
                <a:blip r:embed="rId2"/>
                <a:stretch>
                  <a:fillRect b="-140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FA1C4AD-9EE9-4956-4C4E-D2BF7EFC5BA7}"/>
              </a:ext>
            </a:extLst>
          </p:cNvPr>
          <p:cNvGrpSpPr/>
          <p:nvPr/>
        </p:nvGrpSpPr>
        <p:grpSpPr>
          <a:xfrm>
            <a:off x="3902960" y="3190977"/>
            <a:ext cx="5224356" cy="1211327"/>
            <a:chOff x="3937092" y="2770024"/>
            <a:chExt cx="5224356" cy="1211327"/>
          </a:xfrm>
        </p:grpSpPr>
        <p:pic>
          <p:nvPicPr>
            <p:cNvPr id="5" name="Graphic 4" descr="Arrow Down with solid fill">
              <a:extLst>
                <a:ext uri="{FF2B5EF4-FFF2-40B4-BE49-F238E27FC236}">
                  <a16:creationId xmlns:a16="http://schemas.microsoft.com/office/drawing/2014/main" id="{A3786D3A-A332-3D05-B380-FD8D225C2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3697655">
              <a:off x="5309201" y="2825851"/>
              <a:ext cx="914400" cy="80274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3EA9BA-25BC-B595-AA26-839C395D6D2C}"/>
                </a:ext>
              </a:extLst>
            </p:cNvPr>
            <p:cNvSpPr txBox="1"/>
            <p:nvPr/>
          </p:nvSpPr>
          <p:spPr>
            <a:xfrm>
              <a:off x="3937092" y="3507988"/>
              <a:ext cx="22862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  <a:cs typeface="Arial" panose="020B0604020202020204" pitchFamily="34" charset="0"/>
                </a:rPr>
                <a:t>Black-body radiance</a:t>
              </a:r>
            </a:p>
          </p:txBody>
        </p:sp>
        <p:pic>
          <p:nvPicPr>
            <p:cNvPr id="82" name="Graphic 81" descr="Arrow Down with solid fill">
              <a:extLst>
                <a:ext uri="{FF2B5EF4-FFF2-40B4-BE49-F238E27FC236}">
                  <a16:creationId xmlns:a16="http://schemas.microsoft.com/office/drawing/2014/main" id="{BFD3CBA9-C653-C9BB-DB7B-8966A2A82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8874008">
              <a:off x="7033979" y="2864409"/>
              <a:ext cx="914400" cy="9144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F9553670-9F41-82DB-9043-39A997CAE7B1}"/>
                    </a:ext>
                  </a:extLst>
                </p:cNvPr>
                <p:cNvSpPr txBox="1"/>
                <p:nvPr/>
              </p:nvSpPr>
              <p:spPr>
                <a:xfrm>
                  <a:off x="6639091" y="3626126"/>
                  <a:ext cx="2522357" cy="35522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tx1"/>
                      </a:solidFill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Transmittance</a:t>
                  </a:r>
                  <a:r>
                    <a:rPr lang="en-US" sz="1600" dirty="0">
                      <a:latin typeface="Century Gothic" panose="020B0502020202020204" pitchFamily="34" charset="0"/>
                      <a:cs typeface="Arial" panose="020B0604020202020204" pitchFamily="34" charset="0"/>
                    </a:rPr>
                    <a:t> =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𝑒</m:t>
                          </m:r>
                        </m:e>
                        <m:sup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𝜎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𝑛𝑙</m:t>
                          </m:r>
                        </m:sup>
                      </m:sSup>
                    </m:oMath>
                  </a14:m>
                  <a:endParaRPr lang="en-US" sz="1600" dirty="0">
                    <a:solidFill>
                      <a:schemeClr val="tx1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="" xmlns:a16="http://schemas.microsoft.com/office/drawing/2014/main" xmlns:a14="http://schemas.microsoft.com/office/drawing/2010/main" id="{F9553670-9F41-82DB-9043-39A997CAE7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9091" y="3626126"/>
                  <a:ext cx="2522357" cy="355225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l="-1208" t="-1724" b="-20690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0B3F0F4-EAE9-EFE2-86D0-2AFCAB841C1F}"/>
              </a:ext>
            </a:extLst>
          </p:cNvPr>
          <p:cNvSpPr txBox="1"/>
          <p:nvPr/>
        </p:nvSpPr>
        <p:spPr>
          <a:xfrm>
            <a:off x="228975" y="163469"/>
            <a:ext cx="87911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Self-absorption in Hot and Optically Thick Medium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E12A4E-E455-992B-1589-C4A8A10D3EEC}"/>
              </a:ext>
            </a:extLst>
          </p:cNvPr>
          <p:cNvSpPr txBox="1"/>
          <p:nvPr/>
        </p:nvSpPr>
        <p:spPr>
          <a:xfrm>
            <a:off x="4067944" y="6409909"/>
            <a:ext cx="4469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[Georges </a:t>
            </a:r>
            <a:r>
              <a:rPr lang="en-US" sz="1400" i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Rev. Sci, </a:t>
            </a:r>
            <a:r>
              <a:rPr lang="en-US" sz="1400" i="1" dirty="0" err="1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Instrum</a:t>
            </a:r>
            <a:r>
              <a:rPr lang="en-US" sz="1400" i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.</a:t>
            </a:r>
            <a:r>
              <a:rPr lang="en-US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2013</a:t>
            </a:r>
            <a:r>
              <a:rPr lang="en-US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90</a:t>
            </a:r>
            <a:r>
              <a:rPr lang="en-US" sz="1400" dirty="0">
                <a:solidFill>
                  <a:srgbClr val="0070C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, 093103]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B1A6943-1D9B-56DD-AED7-08481E3B4AB6}"/>
              </a:ext>
            </a:extLst>
          </p:cNvPr>
          <p:cNvGrpSpPr/>
          <p:nvPr/>
        </p:nvGrpSpPr>
        <p:grpSpPr>
          <a:xfrm>
            <a:off x="810556" y="4927370"/>
            <a:ext cx="3762099" cy="940771"/>
            <a:chOff x="851741" y="5258936"/>
            <a:chExt cx="3762099" cy="9407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EF4DB59-5A43-CB9F-B165-32D33B8D8757}"/>
                    </a:ext>
                  </a:extLst>
                </p:cNvPr>
                <p:cNvSpPr txBox="1"/>
                <p:nvPr/>
              </p:nvSpPr>
              <p:spPr>
                <a:xfrm>
                  <a:off x="851741" y="5287808"/>
                  <a:ext cx="654153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en-US" sz="1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EF4DB59-5A43-CB9F-B165-32D33B8D87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1741" y="5287808"/>
                  <a:ext cx="713209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15385" b="-14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8B9640F-0FD8-572C-7A89-927F40CDB0F8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>
              <a:off x="1505894" y="5457085"/>
              <a:ext cx="538012" cy="15389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CC87BE-707F-050F-B5F3-348B30A7E112}"/>
                </a:ext>
              </a:extLst>
            </p:cNvPr>
            <p:cNvSpPr txBox="1"/>
            <p:nvPr/>
          </p:nvSpPr>
          <p:spPr>
            <a:xfrm>
              <a:off x="2043906" y="5258936"/>
              <a:ext cx="25699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  <a:cs typeface="Arial" panose="020B0604020202020204" pitchFamily="34" charset="0"/>
                </a:rPr>
                <a:t>absorption cross section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AF5048F-E8FA-8FCE-D16B-56EEA5D53B21}"/>
                    </a:ext>
                  </a:extLst>
                </p:cNvPr>
                <p:cNvSpPr txBox="1"/>
                <p:nvPr/>
              </p:nvSpPr>
              <p:spPr>
                <a:xfrm>
                  <a:off x="853433" y="5529587"/>
                  <a:ext cx="36131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AF5048F-E8FA-8FCE-D16B-56EEA5D53B2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433" y="5529587"/>
                  <a:ext cx="385811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D58A3B66-ED2F-1960-0DCD-604FA1A47397}"/>
                </a:ext>
              </a:extLst>
            </p:cNvPr>
            <p:cNvCxnSpPr>
              <a:cxnSpLocks/>
            </p:cNvCxnSpPr>
            <p:nvPr/>
          </p:nvCxnSpPr>
          <p:spPr>
            <a:xfrm>
              <a:off x="1547532" y="5732546"/>
              <a:ext cx="47895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3FF7674-4F7E-662C-B997-C90111139695}"/>
                </a:ext>
              </a:extLst>
            </p:cNvPr>
            <p:cNvSpPr txBox="1"/>
            <p:nvPr/>
          </p:nvSpPr>
          <p:spPr>
            <a:xfrm>
              <a:off x="2084099" y="5547880"/>
              <a:ext cx="16097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  <a:cs typeface="Arial" panose="020B0604020202020204" pitchFamily="34" charset="0"/>
                </a:rPr>
                <a:t>concentration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44F2D034-F296-B739-44F7-DED2E0ADD428}"/>
                    </a:ext>
                  </a:extLst>
                </p:cNvPr>
                <p:cNvSpPr txBox="1"/>
                <p:nvPr/>
              </p:nvSpPr>
              <p:spPr>
                <a:xfrm>
                  <a:off x="853433" y="5812328"/>
                  <a:ext cx="31143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</m:oMath>
                    </m:oMathPara>
                  </a14:m>
                  <a:endParaRPr lang="en-US" sz="1600" dirty="0">
                    <a:solidFill>
                      <a:schemeClr val="tx1"/>
                    </a:solidFill>
                    <a:latin typeface="Century Gothic" panose="020B0502020202020204" pitchFamily="34" charset="0"/>
                  </a:endParaRPr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44F2D034-F296-B739-44F7-DED2E0ADD4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433" y="5812328"/>
                  <a:ext cx="328231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B80A639F-D0EB-DE63-9D0D-6A8F1B561959}"/>
                </a:ext>
              </a:extLst>
            </p:cNvPr>
            <p:cNvCxnSpPr>
              <a:cxnSpLocks/>
            </p:cNvCxnSpPr>
            <p:nvPr/>
          </p:nvCxnSpPr>
          <p:spPr>
            <a:xfrm>
              <a:off x="1542385" y="6085243"/>
              <a:ext cx="478956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647AF01-2794-3C3A-5FC5-D9323CEF856D}"/>
                </a:ext>
              </a:extLst>
            </p:cNvPr>
            <p:cNvSpPr txBox="1"/>
            <p:nvPr/>
          </p:nvSpPr>
          <p:spPr>
            <a:xfrm>
              <a:off x="2107186" y="5861153"/>
              <a:ext cx="134524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entury Gothic" panose="020B0502020202020204" pitchFamily="34" charset="0"/>
                  <a:cs typeface="Arial" panose="020B0604020202020204" pitchFamily="34" charset="0"/>
                </a:rPr>
                <a:t>path length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1">
                <a:extLst>
                  <a:ext uri="{FF2B5EF4-FFF2-40B4-BE49-F238E27FC236}">
                    <a16:creationId xmlns:a16="http://schemas.microsoft.com/office/drawing/2014/main" id="{2B8BB473-9366-93A6-3039-E25F5115577E}"/>
                  </a:ext>
                </a:extLst>
              </p:cNvPr>
              <p:cNvSpPr txBox="1"/>
              <p:nvPr/>
            </p:nvSpPr>
            <p:spPr>
              <a:xfrm>
                <a:off x="6675667" y="1642102"/>
                <a:ext cx="1524135" cy="385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𝐵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sub>
                        <m:sup>
                          <m: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[1−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7" name="TextBox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B8BB473-9366-93A6-3039-E25F51155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5667" y="1642102"/>
                <a:ext cx="1524135" cy="385939"/>
              </a:xfrm>
              <a:prstGeom prst="rect">
                <a:avLst/>
              </a:prstGeom>
              <a:blipFill rotWithShape="1">
                <a:blip r:embed="rId17"/>
                <a:stretch>
                  <a:fillRect b="-1406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1">
                <a:extLst>
                  <a:ext uri="{FF2B5EF4-FFF2-40B4-BE49-F238E27FC236}">
                    <a16:creationId xmlns:a16="http://schemas.microsoft.com/office/drawing/2014/main" id="{2B8BB473-9366-93A6-3039-E25F5115577E}"/>
                  </a:ext>
                </a:extLst>
              </p:cNvPr>
              <p:cNvSpPr txBox="1"/>
              <p:nvPr/>
            </p:nvSpPr>
            <p:spPr>
              <a:xfrm>
                <a:off x="6625879" y="2028041"/>
                <a:ext cx="1206612" cy="6629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fr-FR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fr-FR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lang="en-US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sub>
                        <m:sup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US" dirty="0">
                  <a:latin typeface="Century Gothic" panose="020B0502020202020204" pitchFamily="34" charset="0"/>
                </a:endParaRPr>
              </a:p>
              <a:p>
                <a:endParaRPr lang="en-US" dirty="0">
                  <a:latin typeface="Century Gothic" panose="020B0502020202020204" pitchFamily="34" charset="0"/>
                </a:endParaRPr>
              </a:p>
            </p:txBody>
          </p:sp>
        </mc:Choice>
        <mc:Fallback xmlns="">
          <p:sp>
            <p:nvSpPr>
              <p:cNvPr id="48" name="TextBox 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B8BB473-9366-93A6-3039-E25F511557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5879" y="2028041"/>
                <a:ext cx="1206612" cy="662938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085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116632"/>
            <a:ext cx="9204960" cy="937106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Self-absorption 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</a:t>
            </a:r>
            <a:r>
              <a:rPr lang="fr-FR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Hot and Optically Thick Medium</a:t>
            </a:r>
            <a:endParaRPr lang="fr-FR" sz="28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/>
        </p:nvGraphicFramePr>
        <p:xfrm>
          <a:off x="755650" y="1484313"/>
          <a:ext cx="7272338" cy="508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52900" imgH="2908300" progId="Origin50.Graph">
                  <p:embed/>
                </p:oleObj>
              </mc:Choice>
              <mc:Fallback>
                <p:oleObj name="Graph" r:id="rId2" imgW="4152900" imgH="2908300" progId="Origin50.Graph">
                  <p:embed/>
                  <p:pic>
                    <p:nvPicPr>
                      <p:cNvPr id="5" name="Obje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84313"/>
                        <a:ext cx="7272338" cy="508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84" name="Picture 9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9" t="18330" r="58061" b="59709"/>
          <a:stretch/>
        </p:blipFill>
        <p:spPr bwMode="auto">
          <a:xfrm>
            <a:off x="7164288" y="2204864"/>
            <a:ext cx="147748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7199667" y="175352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T</a:t>
            </a:r>
            <a:r>
              <a:rPr lang="fr-FR" dirty="0"/>
              <a:t>(K)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1" t="88251" r="526" b="602"/>
          <a:stretch/>
        </p:blipFill>
        <p:spPr bwMode="auto">
          <a:xfrm>
            <a:off x="5868144" y="2204864"/>
            <a:ext cx="1075698" cy="47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7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 noChangeAspect="1"/>
          </p:cNvGraphicFramePr>
          <p:nvPr/>
        </p:nvGraphicFramePr>
        <p:xfrm>
          <a:off x="755576" y="1484784"/>
          <a:ext cx="7272808" cy="5080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54760" imgH="2902320" progId="Origin50.Graph">
                  <p:embed/>
                </p:oleObj>
              </mc:Choice>
              <mc:Fallback>
                <p:oleObj name="Graph" r:id="rId2" imgW="4154760" imgH="2902320" progId="Origin50.Graph">
                  <p:embed/>
                  <p:pic>
                    <p:nvPicPr>
                      <p:cNvPr id="4" name="Obje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576" y="1484784"/>
                        <a:ext cx="7272808" cy="50801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9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9" t="18330" r="58061" b="59709"/>
          <a:stretch/>
        </p:blipFill>
        <p:spPr bwMode="auto">
          <a:xfrm>
            <a:off x="7164288" y="2204864"/>
            <a:ext cx="147748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199667" y="175352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T</a:t>
            </a:r>
            <a:r>
              <a:rPr lang="fr-FR" dirty="0"/>
              <a:t>(K)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1" t="88251" r="526" b="602"/>
          <a:stretch/>
        </p:blipFill>
        <p:spPr bwMode="auto">
          <a:xfrm>
            <a:off x="5868144" y="2204864"/>
            <a:ext cx="1075698" cy="47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F8C9CC97-2DFB-69F0-01CA-93C8220F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632"/>
            <a:ext cx="9204960" cy="937106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Self-absorption 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</a:t>
            </a:r>
            <a:r>
              <a:rPr lang="fr-FR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Hot and Optically Thick Medium</a:t>
            </a:r>
            <a:endParaRPr lang="fr-FR" sz="28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97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 noChangeAspect="1"/>
          </p:cNvGraphicFramePr>
          <p:nvPr/>
        </p:nvGraphicFramePr>
        <p:xfrm>
          <a:off x="771525" y="1484313"/>
          <a:ext cx="7256463" cy="506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54760" imgH="2902320" progId="Origin50.Graph">
                  <p:embed/>
                </p:oleObj>
              </mc:Choice>
              <mc:Fallback>
                <p:oleObj name="Graph" r:id="rId2" imgW="4154760" imgH="2902320" progId="Origin50.Graph">
                  <p:embed/>
                  <p:pic>
                    <p:nvPicPr>
                      <p:cNvPr id="4" name="Obje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1525" y="1484313"/>
                        <a:ext cx="7256463" cy="506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9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9" t="18330" r="58061" b="59709"/>
          <a:stretch/>
        </p:blipFill>
        <p:spPr bwMode="auto">
          <a:xfrm>
            <a:off x="7164288" y="2204864"/>
            <a:ext cx="147748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199667" y="175352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T</a:t>
            </a:r>
            <a:r>
              <a:rPr lang="fr-FR" dirty="0"/>
              <a:t>(K)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1" t="88251" r="526" b="602"/>
          <a:stretch/>
        </p:blipFill>
        <p:spPr bwMode="auto">
          <a:xfrm>
            <a:off x="5868144" y="2204864"/>
            <a:ext cx="1075698" cy="47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785F5FCC-3D15-0F1A-706F-D1F8BD9BA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80" y="108751"/>
            <a:ext cx="9204960" cy="937106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Self-absorption 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</a:t>
            </a:r>
            <a:r>
              <a:rPr lang="fr-FR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Hot and Optically Thick Medium</a:t>
            </a:r>
            <a:endParaRPr lang="fr-FR" sz="28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64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t 3"/>
          <p:cNvGraphicFramePr>
            <a:graphicFrameLocks noChangeAspect="1"/>
          </p:cNvGraphicFramePr>
          <p:nvPr/>
        </p:nvGraphicFramePr>
        <p:xfrm>
          <a:off x="755650" y="1484313"/>
          <a:ext cx="7272338" cy="50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54760" imgH="2902320" progId="Origin50.Graph">
                  <p:embed/>
                </p:oleObj>
              </mc:Choice>
              <mc:Fallback>
                <p:oleObj name="Graph" r:id="rId2" imgW="4154760" imgH="2902320" progId="Origin50.Graph">
                  <p:embed/>
                  <p:pic>
                    <p:nvPicPr>
                      <p:cNvPr id="4" name="Obje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84313"/>
                        <a:ext cx="7272338" cy="508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9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9" t="18330" r="58061" b="59709"/>
          <a:stretch/>
        </p:blipFill>
        <p:spPr bwMode="auto">
          <a:xfrm>
            <a:off x="7164288" y="2204864"/>
            <a:ext cx="147748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199667" y="175352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T</a:t>
            </a:r>
            <a:r>
              <a:rPr lang="fr-FR" dirty="0"/>
              <a:t>(K)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1" t="88251" r="526" b="602"/>
          <a:stretch/>
        </p:blipFill>
        <p:spPr bwMode="auto">
          <a:xfrm>
            <a:off x="5868144" y="2204864"/>
            <a:ext cx="1075698" cy="47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A069275E-FF2E-CA8F-B1B5-7476C62F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418" y="108751"/>
            <a:ext cx="9204960" cy="937106"/>
          </a:xfrm>
        </p:spPr>
        <p:txBody>
          <a:bodyPr>
            <a:norm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Self-absorption 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</a:t>
            </a:r>
            <a:r>
              <a:rPr lang="fr-FR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Hot and Optically Thick Medium</a:t>
            </a:r>
            <a:endParaRPr lang="fr-FR" sz="28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68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F1ADF8-F4B2-4AF0-9DA4-05CF82B0CA69}"/>
              </a:ext>
            </a:extLst>
          </p:cNvPr>
          <p:cNvSpPr txBox="1"/>
          <p:nvPr/>
        </p:nvSpPr>
        <p:spPr>
          <a:xfrm>
            <a:off x="1032650" y="111373"/>
            <a:ext cx="7054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 Evolution in the Interstellar Medium (ISM)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550BAB-B524-4897-A6BE-D8363064D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777" y="2925839"/>
            <a:ext cx="3936173" cy="2290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BCBACF-7D8A-4090-89A4-38CAB5C42F6F}"/>
              </a:ext>
            </a:extLst>
          </p:cNvPr>
          <p:cNvSpPr txBox="1"/>
          <p:nvPr/>
        </p:nvSpPr>
        <p:spPr>
          <a:xfrm>
            <a:off x="-60963" y="538931"/>
            <a:ext cx="9448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ISM is dusty icy and chemically rich.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 grains in the ISM is mainly composed of silicates, oxides, carbonaceous materials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A6775E-AD69-4675-941C-EAE81C8F49E2}"/>
              </a:ext>
            </a:extLst>
          </p:cNvPr>
          <p:cNvSpPr txBox="1"/>
          <p:nvPr/>
        </p:nvSpPr>
        <p:spPr>
          <a:xfrm>
            <a:off x="4584098" y="5192575"/>
            <a:ext cx="4483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Burke at al. Phys. Chem. Chem. Phys. 2010, 12, 5947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3B3CF7B2-3E91-4875-94ED-16C979888404}"/>
              </a:ext>
            </a:extLst>
          </p:cNvPr>
          <p:cNvSpPr txBox="1">
            <a:spLocks/>
          </p:cNvSpPr>
          <p:nvPr/>
        </p:nvSpPr>
        <p:spPr>
          <a:xfrm>
            <a:off x="4584098" y="1520669"/>
            <a:ext cx="4433836" cy="114606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driven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 a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diversity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processes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photon irradiation,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ion </a:t>
            </a:r>
            <a:r>
              <a:rPr lang="fr-FR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bombardment</a:t>
            </a:r>
            <a:r>
              <a:rPr lang="fr-FR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AA23D1-9180-453C-BB64-FF1A5D26EB5C}"/>
              </a:ext>
            </a:extLst>
          </p:cNvPr>
          <p:cNvSpPr txBox="1"/>
          <p:nvPr/>
        </p:nvSpPr>
        <p:spPr>
          <a:xfrm>
            <a:off x="203335" y="5863194"/>
            <a:ext cx="8713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Shock processing of the interstellar dusts is less explored area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What is the fate of the carbonaceous molecules under the exposure of shock wave?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2365CC8-CCD3-40C3-A154-16179F10F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6" y="1240292"/>
            <a:ext cx="4184159" cy="305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EE8B7A-1BA6-496D-86DC-05F0D87DD911}"/>
              </a:ext>
            </a:extLst>
          </p:cNvPr>
          <p:cNvSpPr txBox="1"/>
          <p:nvPr/>
        </p:nvSpPr>
        <p:spPr>
          <a:xfrm>
            <a:off x="1139817" y="5392251"/>
            <a:ext cx="2444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Ehrenfreund</a:t>
            </a: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A&amp;A 1998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786736-38F4-4E74-8446-E5088B1974C2}"/>
              </a:ext>
            </a:extLst>
          </p:cNvPr>
          <p:cNvSpPr txBox="1"/>
          <p:nvPr/>
        </p:nvSpPr>
        <p:spPr>
          <a:xfrm>
            <a:off x="836640" y="4372318"/>
            <a:ext cx="31900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Contreras &amp; Salama </a:t>
            </a:r>
            <a:r>
              <a:rPr lang="fr-FR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ApJ</a:t>
            </a: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2013, 208,1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60551E-D7D2-4D00-A2DA-06ABD50F6721}"/>
              </a:ext>
            </a:extLst>
          </p:cNvPr>
          <p:cNvSpPr txBox="1"/>
          <p:nvPr/>
        </p:nvSpPr>
        <p:spPr>
          <a:xfrm>
            <a:off x="126066" y="5040812"/>
            <a:ext cx="46111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v"/>
            </a:pP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</a:t>
            </a:r>
            <a:r>
              <a:rPr lang="fr-FR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fr-FR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dusts</a:t>
            </a:r>
            <a:r>
              <a:rPr lang="fr-FR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ISM </a:t>
            </a:r>
          </a:p>
        </p:txBody>
      </p:sp>
    </p:spTree>
    <p:extLst>
      <p:ext uri="{BB962C8B-B14F-4D97-AF65-F5344CB8AC3E}">
        <p14:creationId xmlns:p14="http://schemas.microsoft.com/office/powerpoint/2010/main" val="458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6211" y="40989"/>
            <a:ext cx="6631577" cy="669709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 of blackbody-like emission</a:t>
            </a:r>
            <a:endParaRPr lang="en-US" altLang="en-US" sz="28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/>
        </p:nvGraphicFramePr>
        <p:xfrm>
          <a:off x="755576" y="1196752"/>
          <a:ext cx="7319250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54760" imgH="2902320" progId="Origin50.Graph">
                  <p:embed/>
                </p:oleObj>
              </mc:Choice>
              <mc:Fallback>
                <p:oleObj name="Graph" r:id="rId2" imgW="4154760" imgH="2902320" progId="Origin50.Graph">
                  <p:embed/>
                  <p:pic>
                    <p:nvPicPr>
                      <p:cNvPr id="4" name="Objet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55576" y="1196752"/>
                        <a:ext cx="7319250" cy="51125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E75AE41D-22B6-AF20-6F7E-84C964057F79}"/>
                  </a:ext>
                </a:extLst>
              </p:cNvPr>
              <p:cNvSpPr txBox="1"/>
              <p:nvPr/>
            </p:nvSpPr>
            <p:spPr>
              <a:xfrm>
                <a:off x="107504" y="692696"/>
                <a:ext cx="4004644" cy="418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lang="en-US" sz="20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sub>
                        <m:sup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[1−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fr-FR" sz="20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̃"/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fr-FR" sz="2000" b="0" i="1" smtClean="0">
                              <a:latin typeface="Cambria Math"/>
                            </a:rPr>
                            <m:t>)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75AE41D-22B6-AF20-6F7E-84C964057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692696"/>
                <a:ext cx="4004644" cy="418320"/>
              </a:xfrm>
              <a:prstGeom prst="rect">
                <a:avLst/>
              </a:prstGeom>
              <a:blipFill rotWithShape="1">
                <a:blip r:embed="rId5"/>
                <a:stretch>
                  <a:fillRect b="-1470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452320" y="3609020"/>
                <a:ext cx="155818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1600" dirty="0">
                    <a:latin typeface="Century Gothic" panose="020B0502020202020204" pitchFamily="34" charset="0"/>
                    <a:ea typeface="Cambria Math" panose="02040503050406030204" pitchFamily="18" charset="0"/>
                  </a:rPr>
                  <a:t>Increasing</a:t>
                </a:r>
                <a14:m>
                  <m:oMath xmlns:m="http://schemas.openxmlformats.org/officeDocument/2006/math">
                    <m:r>
                      <a:rPr lang="fr-FR" sz="1600" b="0" i="0" smtClean="0"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fr-FR" sz="1100" i="1">
                        <a:latin typeface="Cambria Math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sz="1100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1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fr-FR" sz="1100" i="1">
                        <a:latin typeface="Cambria Math"/>
                      </a:rPr>
                      <m:t>)</m:t>
                    </m:r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320" y="3609020"/>
                <a:ext cx="1558183" cy="338554"/>
              </a:xfrm>
              <a:prstGeom prst="rect">
                <a:avLst/>
              </a:prstGeom>
              <a:blipFill rotWithShape="1">
                <a:blip r:embed="rId6"/>
                <a:stretch>
                  <a:fillRect l="-1953" t="-5357" r="-4297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cteur droit avec flèche 6"/>
          <p:cNvCxnSpPr/>
          <p:nvPr/>
        </p:nvCxnSpPr>
        <p:spPr>
          <a:xfrm flipV="1">
            <a:off x="7308304" y="1916832"/>
            <a:ext cx="0" cy="338437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77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71C1B0DC-51BD-704D-EF2F-C3887E52A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708" y="124597"/>
            <a:ext cx="91527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Inclusion of blackbody-like emission</a:t>
            </a:r>
            <a:endParaRPr lang="en-US" altLang="en-US" sz="28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1204D64-A125-9BEB-9870-60DE1563D4EA}"/>
                  </a:ext>
                </a:extLst>
              </p:cNvPr>
              <p:cNvSpPr txBox="1"/>
              <p:nvPr/>
            </p:nvSpPr>
            <p:spPr>
              <a:xfrm>
                <a:off x="404481" y="1304613"/>
                <a:ext cx="215296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fr-FR" i="1">
                                  <a:latin typeface="Cambria Math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fr-FR" i="1">
                                  <a:latin typeface="Cambria Math"/>
                                </a:rPr>
                                <m:t>)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𝑛𝑙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FR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fr-FR" b="0" i="1" smtClean="0">
                        <a:latin typeface="Cambria Math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fr-FR" i="1">
                        <a:latin typeface="Cambria Math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̃"/>
                        <m:ctrlPr>
                          <a:rPr lang="en-US" i="1">
                            <a:solidFill>
                              <a:srgbClr val="83696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acc>
                    <m:r>
                      <a:rPr lang="fr-FR" i="1">
                        <a:latin typeface="Cambria Math"/>
                      </a:rPr>
                      <m:t>)</m:t>
                    </m:r>
                    <m:r>
                      <a:rPr lang="fr-FR" i="1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p>
                        <m:r>
                          <a:rPr lang="fr-FR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1204D64-A125-9BEB-9870-60DE1563D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81" y="1304613"/>
                <a:ext cx="2152962" cy="646331"/>
              </a:xfrm>
              <a:prstGeom prst="rect">
                <a:avLst/>
              </a:prstGeom>
              <a:blipFill rotWithShape="1">
                <a:blip r:embed="rId3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t 2"/>
          <p:cNvGraphicFramePr>
            <a:graphicFrameLocks noChangeAspect="1"/>
          </p:cNvGraphicFramePr>
          <p:nvPr/>
        </p:nvGraphicFramePr>
        <p:xfrm>
          <a:off x="2267744" y="1176355"/>
          <a:ext cx="6613117" cy="4619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54760" imgH="2902320" progId="Origin50.Graph">
                  <p:embed/>
                </p:oleObj>
              </mc:Choice>
              <mc:Fallback>
                <p:oleObj name="Graph" r:id="rId4" imgW="4154760" imgH="2902320" progId="Origin50.Graph">
                  <p:embed/>
                  <p:pic>
                    <p:nvPicPr>
                      <p:cNvPr id="3" name="Obje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67744" y="1176355"/>
                        <a:ext cx="6613117" cy="46193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842729" y="5877272"/>
            <a:ext cx="62247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lvl="0" indent="-285750">
              <a:buFont typeface="Wingdings"/>
              <a:buChar char="µ"/>
            </a:pP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[C</a:t>
            </a:r>
            <a:r>
              <a:rPr lang="fr-FR" sz="1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]= 2.8x10</a:t>
            </a:r>
            <a:r>
              <a:rPr lang="fr-FR" sz="16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fr-FR" sz="16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3.5 [C</a:t>
            </a:r>
            <a:r>
              <a:rPr lang="fr-FR" sz="1600" baseline="-25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 ~ 8% conversion</a:t>
            </a:r>
          </a:p>
          <a:p>
            <a:pPr marL="285750" lvl="0" indent="-285750">
              <a:buFont typeface="Wingdings"/>
              <a:buChar char="µ"/>
            </a:pP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of the </a:t>
            </a:r>
            <a:r>
              <a:rPr lang="fr-F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spectral component: </a:t>
            </a:r>
            <a:r>
              <a:rPr lang="fr-F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C clusters?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id="{E75AE41D-22B6-AF20-6F7E-84C964057F79}"/>
                  </a:ext>
                </a:extLst>
              </p:cNvPr>
              <p:cNvSpPr txBox="1"/>
              <p:nvPr/>
            </p:nvSpPr>
            <p:spPr>
              <a:xfrm>
                <a:off x="351332" y="764704"/>
                <a:ext cx="4004644" cy="418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acc>
                            <m:accPr>
                              <m:chr m:val="̃"/>
                              <m:ctrlPr>
                                <a:rPr lang="en-US" sz="20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sub>
                        <m:sup>
                          <m:r>
                            <a:rPr lang="en-US" sz="200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2000" b="0" i="1" smtClean="0">
                              <a:latin typeface="Cambria Math"/>
                            </a:rPr>
                            <m:t>𝑇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[1−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fr-FR" sz="2000" b="0" i="1" smtClean="0">
                              <a:latin typeface="Cambria Math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̃"/>
                              <m:ctrlPr>
                                <a:rPr lang="en-US" sz="20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  <m:r>
                            <a:rPr lang="fr-FR" sz="2000" b="0" i="1" smtClean="0">
                              <a:latin typeface="Cambria Math"/>
                            </a:rPr>
                            <m:t>)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75AE41D-22B6-AF20-6F7E-84C964057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332" y="764704"/>
                <a:ext cx="4004644" cy="418320"/>
              </a:xfrm>
              <a:prstGeom prst="rect">
                <a:avLst/>
              </a:prstGeom>
              <a:blipFill rotWithShape="1">
                <a:blip r:embed="rId6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eur droit 5"/>
          <p:cNvCxnSpPr/>
          <p:nvPr/>
        </p:nvCxnSpPr>
        <p:spPr>
          <a:xfrm>
            <a:off x="467544" y="1378664"/>
            <a:ext cx="0" cy="5381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443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4725144"/>
            <a:ext cx="7992888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ct val="20000"/>
              </a:spcBef>
              <a:buFont typeface="Wingdings"/>
              <a:buChar char="µ"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 simulations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a DFT tight binding potential. 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DeMonNano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code. </a:t>
            </a:r>
          </a:p>
          <a:p>
            <a:pPr marL="285750" lvl="0" indent="-285750">
              <a:spcBef>
                <a:spcPct val="20000"/>
              </a:spcBef>
              <a:buFont typeface="Wingdings"/>
              <a:buChar char="µ"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Repulsive wall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included.</a:t>
            </a:r>
          </a:p>
          <a:p>
            <a:pPr marL="285750" lvl="0" indent="-285750">
              <a:spcBef>
                <a:spcPct val="20000"/>
              </a:spcBef>
              <a:buFont typeface="Wingdings"/>
              <a:buChar char="µ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Simulations with random velocities are run and the fragment size distributions are analyzed as a function of time.</a:t>
            </a:r>
          </a:p>
          <a:p>
            <a:pPr marL="285750" lvl="0" indent="-285750">
              <a:spcBef>
                <a:spcPct val="20000"/>
              </a:spcBef>
              <a:buFont typeface="Wingdings"/>
              <a:buChar char="µ"/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Decomposition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starts only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3500 K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times &lt; 4 ns. In experiments (</a:t>
            </a:r>
            <a:r>
              <a:rPr lang="en-US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scale), we see fragments above 2500 K.  </a:t>
            </a:r>
          </a:p>
          <a:p>
            <a:pPr marL="285750" lvl="0" indent="-285750">
              <a:spcBef>
                <a:spcPct val="20000"/>
              </a:spcBef>
              <a:buFont typeface="Wingdings"/>
              <a:buChar char="µ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5000 K, only clusters #C&lt;14 remain 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 the combined emission of these numerous isomers possibly responsible for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blackbody-like emission</a:t>
            </a:r>
            <a:r>
              <a:rPr lang="fr-FR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O. </a:t>
            </a:r>
            <a:r>
              <a:rPr lang="fr-FR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Lacinbala’s</a:t>
            </a:r>
            <a:r>
              <a:rPr lang="fr-FR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talk)</a:t>
            </a:r>
          </a:p>
        </p:txBody>
      </p:sp>
      <p:graphicFrame>
        <p:nvGraphicFramePr>
          <p:cNvPr id="2" name="Objet 1"/>
          <p:cNvGraphicFramePr>
            <a:graphicFrameLocks noChangeAspect="1"/>
          </p:cNvGraphicFramePr>
          <p:nvPr/>
        </p:nvGraphicFramePr>
        <p:xfrm>
          <a:off x="-144016" y="981150"/>
          <a:ext cx="5148064" cy="3605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52900" imgH="2908300" progId="Origin50.Graph">
                  <p:embed/>
                </p:oleObj>
              </mc:Choice>
              <mc:Fallback>
                <p:oleObj name="Graph" r:id="rId2" imgW="4152900" imgH="2908300" progId="Origin50.Graph">
                  <p:embed/>
                  <p:pic>
                    <p:nvPicPr>
                      <p:cNvPr id="2" name="Obje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4016" y="981150"/>
                        <a:ext cx="5148064" cy="36052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4211960" y="1174339"/>
            <a:ext cx="864096" cy="3262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/>
        </p:nvGraphicFramePr>
        <p:xfrm>
          <a:off x="4104456" y="980728"/>
          <a:ext cx="5148064" cy="3605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152900" imgH="2908300" progId="Origin50.Graph">
                  <p:embed/>
                </p:oleObj>
              </mc:Choice>
              <mc:Fallback>
                <p:oleObj name="Graph" r:id="rId4" imgW="4152900" imgH="2908300" progId="Origin50.Graph">
                  <p:embed/>
                  <p:pic>
                    <p:nvPicPr>
                      <p:cNvPr id="7" name="Obje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4456" y="980728"/>
                        <a:ext cx="5148064" cy="36052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40F74026-1892-EF54-C5FA-956904BF1D37}"/>
              </a:ext>
            </a:extLst>
          </p:cNvPr>
          <p:cNvSpPr txBox="1"/>
          <p:nvPr/>
        </p:nvSpPr>
        <p:spPr>
          <a:xfrm>
            <a:off x="0" y="-2738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MD Simulations of C</a:t>
            </a:r>
            <a:r>
              <a:rPr lang="en-US" sz="32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dissociation at constant </a:t>
            </a:r>
            <a:r>
              <a:rPr lang="en-US" sz="32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(A. Simon)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59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>
            <a:extLst>
              <a:ext uri="{FF2B5EF4-FFF2-40B4-BE49-F238E27FC236}">
                <a16:creationId xmlns:a16="http://schemas.microsoft.com/office/drawing/2014/main" id="{FED7BE59-FA0E-B657-9AF7-1686F1305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202807"/>
            <a:ext cx="84969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Energetic considerations</a:t>
            </a:r>
            <a:endParaRPr lang="en-US" altLang="en-US" sz="28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2" descr="https://ars-els-cdn-com.inp.bib.cnrs.fr/content/image/1-s2.0-S0166128004001733-gr4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3" name="AutoShape 4" descr="https://ars-els-cdn-com.inp.bib.cnrs.fr/content/image/1-s2.0-S0166128004001733-gr4a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612775" y="5472682"/>
            <a:ext cx="7776864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Wingdings"/>
              <a:buChar char="µ"/>
            </a:pP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At 5000 K, ~60 eV can </a:t>
            </a:r>
            <a:r>
              <a:rPr lang="fr-FR" dirty="0" err="1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be</a:t>
            </a: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stored</a:t>
            </a: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 in </a:t>
            </a:r>
            <a:r>
              <a:rPr lang="fr-FR" dirty="0" err="1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vibrational</a:t>
            </a: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 modes  of C</a:t>
            </a:r>
            <a:r>
              <a:rPr lang="fr-FR" baseline="-25000" dirty="0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60</a:t>
            </a: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. </a:t>
            </a:r>
          </a:p>
          <a:p>
            <a:pPr marL="342900" lvl="0" indent="-342900">
              <a:spcBef>
                <a:spcPct val="20000"/>
              </a:spcBef>
              <a:buFont typeface="Wingdings"/>
              <a:buChar char="µ"/>
            </a:pPr>
            <a:r>
              <a:rPr lang="fr-FR" dirty="0" err="1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Shocktube</a:t>
            </a: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: </a:t>
            </a:r>
            <a:r>
              <a:rPr lang="fr-FR" dirty="0" err="1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acess</a:t>
            </a: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 to high </a:t>
            </a:r>
            <a:r>
              <a:rPr lang="fr-FR" dirty="0" err="1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energy</a:t>
            </a:r>
            <a:r>
              <a:rPr lang="fr-FR" dirty="0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 </a:t>
            </a:r>
            <a:r>
              <a:rPr lang="fr-FR" dirty="0" err="1">
                <a:solidFill>
                  <a:prstClr val="black"/>
                </a:solidFill>
                <a:latin typeface="Century Gothic" panose="020B0502020202020204" pitchFamily="34" charset="0"/>
                <a:sym typeface="Wingdings"/>
              </a:rPr>
              <a:t>regime</a:t>
            </a:r>
            <a:endParaRPr lang="fr-FR" dirty="0">
              <a:solidFill>
                <a:prstClr val="black"/>
              </a:solidFill>
              <a:latin typeface="Century Gothic" panose="020B0502020202020204" pitchFamily="34" charset="0"/>
              <a:sym typeface="Wingding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/>
          <a:stretch/>
        </p:blipFill>
        <p:spPr bwMode="auto">
          <a:xfrm>
            <a:off x="4512461" y="908720"/>
            <a:ext cx="4596043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FF7E07-C856-A799-415D-E650261E9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0" y="1329959"/>
            <a:ext cx="4441031" cy="328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10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38194" y="123705"/>
            <a:ext cx="4866459" cy="888143"/>
          </a:xfrm>
        </p:spPr>
        <p:txBody>
          <a:bodyPr>
            <a:normAutofit/>
          </a:bodyPr>
          <a:lstStyle/>
          <a:p>
            <a:pPr algn="just"/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1900" y="1319170"/>
            <a:ext cx="4263999" cy="5134166"/>
          </a:xfrm>
        </p:spPr>
        <p:txBody>
          <a:bodyPr>
            <a:normAutofit lnSpcReduction="10000"/>
          </a:bodyPr>
          <a:lstStyle/>
          <a:p>
            <a:pPr>
              <a:buFont typeface="Wingdings"/>
              <a:buChar char="µ"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First applications 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tubes to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laboratory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 Emergence of a new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tool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/>
              <a:buChar char="µ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/>
              <a:buChar char="µ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Complementary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expertise (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combining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physical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tackle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/>
              <a:buChar char="µ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/>
              <a:buChar char="µ"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aims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contribute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cycle &amp;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identify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tracers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/>
              <a:buChar char="µ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/>
              <a:buChar char="µ"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Wide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variety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of IS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dust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analogs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(HAC,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PAHs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graphene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, silicates…)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Time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resolved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profiles of C</a:t>
            </a:r>
            <a:r>
              <a:rPr lang="fr-FR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Multispecies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broadband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spectral monitoring (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/>
              <a:buChar char="µ"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4372945" y="1163928"/>
            <a:ext cx="4663551" cy="2986815"/>
            <a:chOff x="-396832" y="600853"/>
            <a:chExt cx="7749636" cy="4973412"/>
          </a:xfrm>
        </p:grpSpPr>
        <p:pic>
          <p:nvPicPr>
            <p:cNvPr id="5" name="Picture 4" descr="The PAH molecules studied in this work. Above you can see coronene and pyrene in its normal state, below there is the defected form. In C 24 H 12 d and C 16 H 10 d the 5-member rings and 7-member rings are shown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05" r="44875" b="13901"/>
            <a:stretch/>
          </p:blipFill>
          <p:spPr bwMode="auto">
            <a:xfrm>
              <a:off x="4741138" y="2525767"/>
              <a:ext cx="1391368" cy="789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262" y="4521676"/>
              <a:ext cx="688450" cy="1052589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61" t="13276" r="41697" b="65454"/>
            <a:stretch/>
          </p:blipFill>
          <p:spPr>
            <a:xfrm rot="19599353">
              <a:off x="3928930" y="1800330"/>
              <a:ext cx="435836" cy="920822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38" r="41687" b="88712"/>
            <a:stretch/>
          </p:blipFill>
          <p:spPr>
            <a:xfrm>
              <a:off x="3557627" y="1256147"/>
              <a:ext cx="660296" cy="576064"/>
            </a:xfrm>
            <a:prstGeom prst="rect">
              <a:avLst/>
            </a:prstGeom>
          </p:spPr>
        </p:pic>
        <p:grpSp>
          <p:nvGrpSpPr>
            <p:cNvPr id="9" name="Groupe 8"/>
            <p:cNvGrpSpPr/>
            <p:nvPr/>
          </p:nvGrpSpPr>
          <p:grpSpPr>
            <a:xfrm>
              <a:off x="-396832" y="600853"/>
              <a:ext cx="7037228" cy="4720253"/>
              <a:chOff x="208518" y="1066491"/>
              <a:chExt cx="5621123" cy="3770394"/>
            </a:xfrm>
          </p:grpSpPr>
          <p:sp>
            <p:nvSpPr>
              <p:cNvPr id="24" name="Arc 23"/>
              <p:cNvSpPr/>
              <p:nvPr/>
            </p:nvSpPr>
            <p:spPr>
              <a:xfrm rot="2885545">
                <a:off x="36097" y="1238912"/>
                <a:ext cx="3770394" cy="3425552"/>
              </a:xfrm>
              <a:prstGeom prst="arc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pic>
            <p:nvPicPr>
              <p:cNvPr id="25" name="Picture 2" descr="Résultat de recherche d'images pour &quot;red giant&quot;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1600" y="2516805"/>
                <a:ext cx="1799816" cy="1253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Arc 25"/>
              <p:cNvSpPr/>
              <p:nvPr/>
            </p:nvSpPr>
            <p:spPr>
              <a:xfrm rot="2885545">
                <a:off x="746065" y="1238912"/>
                <a:ext cx="3770394" cy="3425552"/>
              </a:xfrm>
              <a:prstGeom prst="arc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27" name="Arc 26"/>
              <p:cNvSpPr/>
              <p:nvPr/>
            </p:nvSpPr>
            <p:spPr>
              <a:xfrm rot="2885545">
                <a:off x="1490110" y="1238912"/>
                <a:ext cx="3770394" cy="3425552"/>
              </a:xfrm>
              <a:prstGeom prst="arc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28" name="Arc 27"/>
              <p:cNvSpPr/>
              <p:nvPr/>
            </p:nvSpPr>
            <p:spPr>
              <a:xfrm rot="2885545">
                <a:off x="2231668" y="1238912"/>
                <a:ext cx="3770394" cy="3425552"/>
              </a:xfrm>
              <a:prstGeom prst="arc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sz="1200"/>
              </a:p>
            </p:txBody>
          </p:sp>
          <p:sp>
            <p:nvSpPr>
              <p:cNvPr id="29" name="Bouée 28"/>
              <p:cNvSpPr/>
              <p:nvPr/>
            </p:nvSpPr>
            <p:spPr>
              <a:xfrm>
                <a:off x="647350" y="2000906"/>
                <a:ext cx="2347201" cy="2307432"/>
              </a:xfrm>
              <a:prstGeom prst="donut">
                <a:avLst/>
              </a:prstGeom>
              <a:gradFill flip="none" rotWithShape="1">
                <a:gsLst>
                  <a:gs pos="24000">
                    <a:srgbClr val="FBEAC7"/>
                  </a:gs>
                  <a:gs pos="17999">
                    <a:srgbClr val="FEE7F2"/>
                  </a:gs>
                  <a:gs pos="48000">
                    <a:srgbClr val="FAC77D"/>
                  </a:gs>
                  <a:gs pos="61000">
                    <a:srgbClr val="FBA97D"/>
                  </a:gs>
                  <a:gs pos="80000">
                    <a:srgbClr val="FBD49C"/>
                  </a:gs>
                  <a:gs pos="42000">
                    <a:srgbClr val="FEE7F2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20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" name="Image 9"/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61" t="23608" r="41697" b="65454"/>
            <a:stretch/>
          </p:blipFill>
          <p:spPr>
            <a:xfrm rot="19599353">
              <a:off x="4891247" y="2079309"/>
              <a:ext cx="435836" cy="473512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461" t="23608" r="41697" b="65454"/>
            <a:stretch/>
          </p:blipFill>
          <p:spPr>
            <a:xfrm rot="17382789">
              <a:off x="4829853" y="1476737"/>
              <a:ext cx="435836" cy="473512"/>
            </a:xfrm>
            <a:prstGeom prst="rect">
              <a:avLst/>
            </a:prstGeom>
          </p:spPr>
        </p:pic>
        <p:sp>
          <p:nvSpPr>
            <p:cNvPr id="12" name="ZoneTexte 11"/>
            <p:cNvSpPr txBox="1"/>
            <p:nvPr/>
          </p:nvSpPr>
          <p:spPr>
            <a:xfrm>
              <a:off x="4411401" y="1205625"/>
              <a:ext cx="562545" cy="856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err="1"/>
                <a:t>SiO</a:t>
              </a:r>
              <a:endParaRPr lang="fr-FR" sz="1100" dirty="0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5344158" y="2146788"/>
              <a:ext cx="562545" cy="52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Si</a:t>
              </a:r>
            </a:p>
          </p:txBody>
        </p:sp>
        <p:pic>
          <p:nvPicPr>
            <p:cNvPr id="14" name="Picture 8" descr="Résultat de recherche d'images pour &quot;fullerene formation&quot;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99" t="70138" r="84429" b="17448"/>
            <a:stretch/>
          </p:blipFill>
          <p:spPr bwMode="auto">
            <a:xfrm>
              <a:off x="3717790" y="3393569"/>
              <a:ext cx="826524" cy="611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Résultat de recherche d'images pour &quot;fullerene formation&quot;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28" t="70138" r="54584" b="16571"/>
            <a:stretch/>
          </p:blipFill>
          <p:spPr bwMode="auto">
            <a:xfrm>
              <a:off x="4831126" y="3454718"/>
              <a:ext cx="853371" cy="557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Résultat de recherche d'images pour &quot;fullerene formation&quot;"/>
            <p:cNvPicPr>
              <a:picLocks noChangeAspect="1" noChangeArrowheads="1"/>
            </p:cNvPicPr>
            <p:nvPr/>
          </p:nvPicPr>
          <p:blipFill rotWithShape="1"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20" t="85069"/>
            <a:stretch/>
          </p:blipFill>
          <p:spPr bwMode="auto">
            <a:xfrm>
              <a:off x="6629304" y="3324790"/>
              <a:ext cx="723500" cy="735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8" descr="Résultat de recherche d'images pour &quot;fullerene formation&quot;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878" t="83377" r="53616"/>
            <a:stretch/>
          </p:blipFill>
          <p:spPr bwMode="auto">
            <a:xfrm>
              <a:off x="5727114" y="3283124"/>
              <a:ext cx="874084" cy="818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17"/>
            <p:cNvSpPr txBox="1"/>
            <p:nvPr/>
          </p:nvSpPr>
          <p:spPr>
            <a:xfrm>
              <a:off x="4761164" y="4211797"/>
              <a:ext cx="786402" cy="520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C</a:t>
              </a:r>
              <a:r>
                <a:rPr lang="fr-FR" sz="1100" baseline="-25000" dirty="0"/>
                <a:t>2</a:t>
              </a:r>
              <a:r>
                <a:rPr lang="fr-FR" sz="1100" dirty="0"/>
                <a:t>H</a:t>
              </a:r>
            </a:p>
          </p:txBody>
        </p:sp>
        <p:pic>
          <p:nvPicPr>
            <p:cNvPr id="19" name="Image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726" y="4254426"/>
              <a:ext cx="1344700" cy="1008525"/>
            </a:xfrm>
            <a:prstGeom prst="rect">
              <a:avLst/>
            </a:prstGeom>
          </p:spPr>
        </p:pic>
        <p:sp>
          <p:nvSpPr>
            <p:cNvPr id="20" name="ZoneTexte 19"/>
            <p:cNvSpPr txBox="1"/>
            <p:nvPr/>
          </p:nvSpPr>
          <p:spPr>
            <a:xfrm>
              <a:off x="5240046" y="4758687"/>
              <a:ext cx="611436" cy="5202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/>
                <a:t>C</a:t>
              </a:r>
              <a:r>
                <a:rPr lang="fr-FR" sz="1100" baseline="-25000" dirty="0"/>
                <a:t>2</a:t>
              </a:r>
              <a:endParaRPr lang="fr-FR" sz="1100" dirty="0"/>
            </a:p>
          </p:txBody>
        </p:sp>
        <p:pic>
          <p:nvPicPr>
            <p:cNvPr id="21" name="Picture 2" descr="Résultat de recherche d'images pour &quot;silicon carbide structure&quot;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colorTemperature colorTemp="81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8169" y="2589324"/>
              <a:ext cx="824185" cy="839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ZoneTexte 21"/>
            <p:cNvSpPr txBox="1"/>
            <p:nvPr/>
          </p:nvSpPr>
          <p:spPr>
            <a:xfrm>
              <a:off x="6319924" y="1205625"/>
              <a:ext cx="562545" cy="7446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H</a:t>
              </a:r>
              <a:r>
                <a:rPr lang="fr-FR" sz="1100" baseline="-25000" dirty="0"/>
                <a:t>2</a:t>
              </a: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2636263" y="1503964"/>
              <a:ext cx="562545" cy="520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H</a:t>
              </a:r>
              <a:endParaRPr lang="fr-FR" sz="11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6873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109509" y="2708920"/>
            <a:ext cx="6924981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40F74026-1892-EF54-C5FA-956904BF1D37}"/>
              </a:ext>
            </a:extLst>
          </p:cNvPr>
          <p:cNvSpPr txBox="1"/>
          <p:nvPr/>
        </p:nvSpPr>
        <p:spPr>
          <a:xfrm>
            <a:off x="0" y="22645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Towards time-resolved spectroscopy</a:t>
            </a:r>
          </a:p>
        </p:txBody>
      </p:sp>
      <p:sp>
        <p:nvSpPr>
          <p:cNvPr id="5" name="Rectangle 4"/>
          <p:cNvSpPr/>
          <p:nvPr/>
        </p:nvSpPr>
        <p:spPr>
          <a:xfrm>
            <a:off x="899591" y="980728"/>
            <a:ext cx="79208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/>
              <a:buChar char="µ"/>
            </a:pPr>
            <a:r>
              <a:rPr lang="fr-F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Multispecies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monitoring </a:t>
            </a:r>
            <a:r>
              <a:rPr lang="fr-F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visible </a:t>
            </a:r>
            <a:r>
              <a:rPr lang="fr-F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Wingdings"/>
              <a:buChar char="µ"/>
            </a:pPr>
            <a:r>
              <a:rPr lang="fr-F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new transportable instrument </a:t>
            </a:r>
            <a:r>
              <a:rPr lang="fr-F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associating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fr-F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grating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fr-F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spining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mirror</a:t>
            </a:r>
            <a:r>
              <a:rPr lang="fr-FR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 CMOS camera</a:t>
            </a:r>
          </a:p>
        </p:txBody>
      </p:sp>
    </p:spTree>
    <p:extLst>
      <p:ext uri="{BB962C8B-B14F-4D97-AF65-F5344CB8AC3E}">
        <p14:creationId xmlns:p14="http://schemas.microsoft.com/office/powerpoint/2010/main" val="100597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4503BD-C605-415B-9DD5-131211965BB8}"/>
              </a:ext>
            </a:extLst>
          </p:cNvPr>
          <p:cNvSpPr txBox="1"/>
          <p:nvPr/>
        </p:nvSpPr>
        <p:spPr>
          <a:xfrm>
            <a:off x="2483768" y="49205"/>
            <a:ext cx="3304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IN" sz="2800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5B5A35-A640-4B06-8DCB-D0CB89E808F4}"/>
              </a:ext>
            </a:extLst>
          </p:cNvPr>
          <p:cNvSpPr txBox="1"/>
          <p:nvPr/>
        </p:nvSpPr>
        <p:spPr>
          <a:xfrm>
            <a:off x="344581" y="2060848"/>
            <a:ext cx="3640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IN" sz="1600" b="1" dirty="0">
                <a:latin typeface="Arial" panose="020B0604020202020204" pitchFamily="34" charset="0"/>
                <a:cs typeface="Arial" panose="020B0604020202020204" pitchFamily="34" charset="0"/>
              </a:rPr>
              <a:t>Financial support</a:t>
            </a:r>
          </a:p>
          <a:p>
            <a:pPr algn="just"/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CEFIPRA, PN PNPS</a:t>
            </a:r>
          </a:p>
        </p:txBody>
      </p:sp>
      <p:pic>
        <p:nvPicPr>
          <p:cNvPr id="4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BC1ECE2D-D3CB-447D-BBDF-75770656B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r="24905"/>
          <a:stretch>
            <a:fillRect/>
          </a:stretch>
        </p:blipFill>
        <p:spPr bwMode="auto">
          <a:xfrm>
            <a:off x="139565" y="414116"/>
            <a:ext cx="148907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E022FDC-1EDD-4550-A87F-555130FE1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635" y="822195"/>
            <a:ext cx="1339363" cy="99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05343600-9684-49DD-A541-94B682BC6B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07" y="664099"/>
            <a:ext cx="2567305" cy="884815"/>
          </a:xfrm>
          <a:prstGeom prst="rect">
            <a:avLst/>
          </a:prstGeom>
        </p:spPr>
      </p:pic>
      <p:pic>
        <p:nvPicPr>
          <p:cNvPr id="7" name="Picture 6" descr="A drawing of a face&#10;&#10;Description automatically generated">
            <a:extLst>
              <a:ext uri="{FF2B5EF4-FFF2-40B4-BE49-F238E27FC236}">
                <a16:creationId xmlns:a16="http://schemas.microsoft.com/office/drawing/2014/main" id="{5D49842A-718C-4526-8A0A-57CF0BF4B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928" y="721203"/>
            <a:ext cx="1146516" cy="1091683"/>
          </a:xfrm>
          <a:prstGeom prst="rect">
            <a:avLst/>
          </a:prstGeom>
        </p:spPr>
      </p:pic>
      <p:sp>
        <p:nvSpPr>
          <p:cNvPr id="8" name="TextBox 12">
            <a:extLst>
              <a:ext uri="{FF2B5EF4-FFF2-40B4-BE49-F238E27FC236}">
                <a16:creationId xmlns:a16="http://schemas.microsoft.com/office/drawing/2014/main" id="{CB4C205D-895F-475E-9E2C-32320F7249C0}"/>
              </a:ext>
            </a:extLst>
          </p:cNvPr>
          <p:cNvSpPr txBox="1"/>
          <p:nvPr/>
        </p:nvSpPr>
        <p:spPr>
          <a:xfrm>
            <a:off x="382180" y="3020092"/>
            <a:ext cx="361310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None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People (France)</a:t>
            </a:r>
          </a:p>
          <a:p>
            <a:pPr lvl="0" algn="just"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Robert Georges – IPR Rennes</a:t>
            </a:r>
          </a:p>
          <a:p>
            <a:pPr lvl="0" algn="just"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Ludovic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Biennier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– IPR Rennes</a:t>
            </a:r>
          </a:p>
          <a:p>
            <a:pPr lvl="0" algn="just">
              <a:buNone/>
            </a:pP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Sergey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Yurchencko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–UCL, London</a:t>
            </a:r>
          </a:p>
          <a:p>
            <a:pPr lvl="0" algn="just"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Lucile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Rutkowski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– IPR Rennes</a:t>
            </a:r>
          </a:p>
          <a:p>
            <a:pPr lvl="0" algn="just"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Nicolas Suas-David  - IPR Rennes</a:t>
            </a:r>
          </a:p>
          <a:p>
            <a:pPr algn="just"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Samir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Kassi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LIPhy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Grenoble</a:t>
            </a:r>
          </a:p>
          <a:p>
            <a:pPr algn="just"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Emmanuel Dartois – IAS Orsay</a:t>
            </a:r>
          </a:p>
          <a:p>
            <a:pPr algn="just"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Antoine Gusdorf – LPENS</a:t>
            </a:r>
          </a:p>
          <a:p>
            <a:pPr algn="just"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Pierre Lesaffre – LPENS</a:t>
            </a:r>
          </a:p>
          <a:p>
            <a:pPr algn="just"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Aude Simon – LCPQ, Toulouse</a:t>
            </a:r>
          </a:p>
          <a:p>
            <a:pPr algn="just"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Jonathan Courbe – IPR Rennes</a:t>
            </a:r>
          </a:p>
          <a:p>
            <a:pPr algn="just"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Jonathan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Thievin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– IPR Rennes</a:t>
            </a:r>
          </a:p>
        </p:txBody>
      </p:sp>
      <p:pic>
        <p:nvPicPr>
          <p:cNvPr id="10" name="Picture 9" descr="Chart, bubble chart&#10;&#10;Description automatically generated with medium confidence">
            <a:extLst>
              <a:ext uri="{FF2B5EF4-FFF2-40B4-BE49-F238E27FC236}">
                <a16:creationId xmlns:a16="http://schemas.microsoft.com/office/drawing/2014/main" id="{96F66571-FE12-452E-A23A-666B512FFB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82"/>
          <a:stretch/>
        </p:blipFill>
        <p:spPr>
          <a:xfrm>
            <a:off x="7435641" y="363296"/>
            <a:ext cx="1460814" cy="18644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B1E5A6-8263-4736-8E70-0E94195B080F}"/>
              </a:ext>
            </a:extLst>
          </p:cNvPr>
          <p:cNvSpPr txBox="1"/>
          <p:nvPr/>
        </p:nvSpPr>
        <p:spPr>
          <a:xfrm>
            <a:off x="5093862" y="4472081"/>
            <a:ext cx="31595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People (</a:t>
            </a:r>
            <a:r>
              <a:rPr lang="fr-F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K.P.J.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Reddy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IISc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Bangalore</a:t>
            </a:r>
          </a:p>
          <a:p>
            <a:pPr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Arunan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IISc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Bangalore</a:t>
            </a:r>
          </a:p>
          <a:p>
            <a:pPr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Jayaram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IISc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Bangalore</a:t>
            </a:r>
          </a:p>
          <a:p>
            <a:pPr>
              <a:buNone/>
            </a:pP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Chandrasekaran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– VIT Vellore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AE5E37E2-F9B9-3D0B-0DBF-8BF83A79F6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35" y="1863155"/>
            <a:ext cx="1375007" cy="193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55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9A448A-D209-46DD-ACC1-1D6B5DC4AFD2}"/>
              </a:ext>
            </a:extLst>
          </p:cNvPr>
          <p:cNvSpPr txBox="1"/>
          <p:nvPr/>
        </p:nvSpPr>
        <p:spPr>
          <a:xfrm>
            <a:off x="2656115" y="166470"/>
            <a:ext cx="4284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Astrophysical shock waves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611560" y="2084054"/>
            <a:ext cx="8270125" cy="2713098"/>
            <a:chOff x="467544" y="1299481"/>
            <a:chExt cx="8270125" cy="2713098"/>
          </a:xfrm>
        </p:grpSpPr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EC1D8DCC-39CE-4761-BBF8-31592FEAED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5326" y="3735580"/>
              <a:ext cx="729897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0070C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Welty, D. E. et al. 2002, </a:t>
              </a:r>
              <a:r>
                <a:rPr lang="en-US" altLang="en-US" sz="1200" dirty="0" err="1">
                  <a:solidFill>
                    <a:srgbClr val="0070C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ApJ</a:t>
              </a:r>
              <a:r>
                <a:rPr lang="en-US" altLang="en-US" sz="1200" dirty="0">
                  <a:solidFill>
                    <a:srgbClr val="0070C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, 579, 304, Díaz-Cano, L. S. &amp; Jones, A. P. 2008, A&amp;A, 492, 127</a:t>
              </a:r>
            </a:p>
          </p:txBody>
        </p:sp>
        <p:grpSp>
          <p:nvGrpSpPr>
            <p:cNvPr id="8" name="Groupe 7"/>
            <p:cNvGrpSpPr/>
            <p:nvPr/>
          </p:nvGrpSpPr>
          <p:grpSpPr>
            <a:xfrm>
              <a:off x="467544" y="1299481"/>
              <a:ext cx="8270125" cy="2262980"/>
              <a:chOff x="467544" y="1299481"/>
              <a:chExt cx="8270125" cy="2262980"/>
            </a:xfrm>
          </p:grpSpPr>
          <p:pic>
            <p:nvPicPr>
              <p:cNvPr id="9" name="Picture 8" descr="A colorful nebula in space&#10;&#10;Description automatically generated with low confidence">
                <a:extLst>
                  <a:ext uri="{FF2B5EF4-FFF2-40B4-BE49-F238E27FC236}">
                    <a16:creationId xmlns:a16="http://schemas.microsoft.com/office/drawing/2014/main" id="{41541C6F-A6B6-BFD7-E8DA-FC0090423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83034" y="1299481"/>
                <a:ext cx="1826623" cy="1826623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A55E080-2CE9-3E3B-138D-0865C0E55F74}"/>
                  </a:ext>
                </a:extLst>
              </p:cNvPr>
              <p:cNvSpPr txBox="1"/>
              <p:nvPr/>
            </p:nvSpPr>
            <p:spPr>
              <a:xfrm>
                <a:off x="6279945" y="3157517"/>
                <a:ext cx="245772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Supernovae explosions</a:t>
                </a:r>
              </a:p>
            </p:txBody>
          </p:sp>
          <p:pic>
            <p:nvPicPr>
              <p:cNvPr id="12" name="Picture 11" descr="A picture containing star, outdoor object, night sky&#10;&#10;Description automatically generated">
                <a:extLst>
                  <a:ext uri="{FF2B5EF4-FFF2-40B4-BE49-F238E27FC236}">
                    <a16:creationId xmlns:a16="http://schemas.microsoft.com/office/drawing/2014/main" id="{4EBB694C-CD9C-5DC8-256F-4880984F93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884" y="1348283"/>
                <a:ext cx="1586357" cy="184017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EC49FC-5DBB-3B9A-E2A3-AFF29AA2E450}"/>
                  </a:ext>
                </a:extLst>
              </p:cNvPr>
              <p:cNvSpPr txBox="1"/>
              <p:nvPr/>
            </p:nvSpPr>
            <p:spPr>
              <a:xfrm>
                <a:off x="467544" y="3215755"/>
                <a:ext cx="18069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Bi-polar outflows</a:t>
                </a:r>
              </a:p>
            </p:txBody>
          </p:sp>
          <p:pic>
            <p:nvPicPr>
              <p:cNvPr id="15" name="Picture 14" descr="A galaxy in space&#10;&#10;Description automatically generated with low confidence">
                <a:extLst>
                  <a:ext uri="{FF2B5EF4-FFF2-40B4-BE49-F238E27FC236}">
                    <a16:creationId xmlns:a16="http://schemas.microsoft.com/office/drawing/2014/main" id="{E5472EAB-6CB0-C636-236F-2CCF2514AC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05" t="19687" r="23333" b="19100"/>
              <a:stretch/>
            </p:blipFill>
            <p:spPr>
              <a:xfrm>
                <a:off x="3203848" y="1348283"/>
                <a:ext cx="2284672" cy="186747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D6F6EF1-402D-0CE4-EA1E-3FC9AFE235E2}"/>
                  </a:ext>
                </a:extLst>
              </p:cNvPr>
              <p:cNvSpPr txBox="1"/>
              <p:nvPr/>
            </p:nvSpPr>
            <p:spPr>
              <a:xfrm>
                <a:off x="3673564" y="3223907"/>
                <a:ext cx="13885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  <a:latin typeface="Century Gothic" panose="020B0502020202020204" pitchFamily="34" charset="0"/>
                    <a:cs typeface="Arial" panose="020B0604020202020204" pitchFamily="34" charset="0"/>
                  </a:rPr>
                  <a:t>Stellar winds</a:t>
                </a:r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533295" y="686295"/>
            <a:ext cx="801100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µ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Shocks are ubiquitous in the interstellar medium ; associated to star formation (through jets and bipolar outflows), evolution (via stellar winds), and death (in AGB stellar winds or supernovae explosion)</a:t>
            </a:r>
            <a:r>
              <a:rPr lang="en-US" dirty="0">
                <a:latin typeface="Century Gothic" panose="020B0502020202020204" pitchFamily="34" charset="0"/>
              </a:rPr>
              <a:t>.</a:t>
            </a:r>
          </a:p>
          <a:p>
            <a:pPr algn="just">
              <a:buFont typeface="Wingdings"/>
              <a:buChar char="µ"/>
            </a:pPr>
            <a:endParaRPr lang="en-US" sz="1400" dirty="0">
              <a:latin typeface="Century Gothic" panose="020B0502020202020204" pitchFamily="34" charset="0"/>
            </a:endParaRPr>
          </a:p>
          <a:p>
            <a:pPr algn="just">
              <a:buFont typeface="Wingdings"/>
              <a:buChar char="µ"/>
            </a:pPr>
            <a:endParaRPr lang="en-US" sz="1400" dirty="0">
              <a:latin typeface="Century Gothic" panose="020B0502020202020204" pitchFamily="34" charset="0"/>
            </a:endParaRPr>
          </a:p>
          <a:p>
            <a:pPr algn="just">
              <a:buFont typeface="Wingdings"/>
              <a:buChar char="µ"/>
            </a:pPr>
            <a:endParaRPr lang="en-US" sz="1400" dirty="0">
              <a:latin typeface="Century Gothic" panose="020B0502020202020204" pitchFamily="34" charset="0"/>
            </a:endParaRPr>
          </a:p>
          <a:p>
            <a:pPr algn="just">
              <a:buFont typeface="Wingdings"/>
              <a:buChar char="µ"/>
            </a:pPr>
            <a:endParaRPr lang="en-US" sz="1400" dirty="0">
              <a:latin typeface="Century Gothic" panose="020B0502020202020204" pitchFamily="34" charset="0"/>
            </a:endParaRPr>
          </a:p>
          <a:p>
            <a:pPr algn="just">
              <a:buFont typeface="Wingdings"/>
              <a:buChar char="µ"/>
            </a:pPr>
            <a:endParaRPr lang="en-US" sz="1400" dirty="0">
              <a:latin typeface="Century Gothic" panose="020B0502020202020204" pitchFamily="34" charset="0"/>
            </a:endParaRPr>
          </a:p>
          <a:p>
            <a:pPr algn="just">
              <a:buFont typeface="Wingdings"/>
              <a:buChar char="µ"/>
            </a:pPr>
            <a:endParaRPr lang="en-US" sz="1400" dirty="0">
              <a:latin typeface="Century Gothic" panose="020B0502020202020204" pitchFamily="34" charset="0"/>
            </a:endParaRPr>
          </a:p>
          <a:p>
            <a:pPr algn="just">
              <a:buFont typeface="Wingdings"/>
              <a:buChar char="µ"/>
            </a:pPr>
            <a:endParaRPr lang="en-US" sz="1400" dirty="0">
              <a:latin typeface="Century Gothic" panose="020B0502020202020204" pitchFamily="34" charset="0"/>
            </a:endParaRPr>
          </a:p>
          <a:p>
            <a:pPr algn="just">
              <a:buFont typeface="Wingdings"/>
              <a:buChar char="µ"/>
            </a:pPr>
            <a:endParaRPr lang="en-US" sz="1400" dirty="0">
              <a:latin typeface="Century Gothic" panose="020B0502020202020204" pitchFamily="34" charset="0"/>
            </a:endParaRPr>
          </a:p>
          <a:p>
            <a:pPr algn="just">
              <a:buFont typeface="Wingdings"/>
              <a:buChar char="µ"/>
            </a:pPr>
            <a:endParaRPr lang="en-US" sz="1400" dirty="0">
              <a:latin typeface="Century Gothic" panose="020B0502020202020204" pitchFamily="34" charset="0"/>
            </a:endParaRPr>
          </a:p>
          <a:p>
            <a:pPr algn="just">
              <a:buFont typeface="Wingdings"/>
              <a:buChar char="µ"/>
            </a:pPr>
            <a:endParaRPr lang="en-US" sz="1400" dirty="0">
              <a:latin typeface="Century Gothic" panose="020B0502020202020204" pitchFamily="34" charset="0"/>
            </a:endParaRPr>
          </a:p>
          <a:p>
            <a:pPr algn="just">
              <a:buFont typeface="Wingdings"/>
              <a:buChar char="µ"/>
            </a:pPr>
            <a:endParaRPr lang="en-US" sz="1400" dirty="0">
              <a:latin typeface="Century Gothic" panose="020B0502020202020204" pitchFamily="34" charset="0"/>
            </a:endParaRPr>
          </a:p>
          <a:p>
            <a:pPr algn="just">
              <a:buFont typeface="Wingdings"/>
              <a:buChar char="µ"/>
            </a:pPr>
            <a:endParaRPr lang="en-US" sz="1400" dirty="0">
              <a:latin typeface="Century Gothic" panose="020B0502020202020204" pitchFamily="34" charset="0"/>
            </a:endParaRPr>
          </a:p>
          <a:p>
            <a:pPr algn="just">
              <a:buFont typeface="Wingdings"/>
              <a:buChar char="µ"/>
            </a:pPr>
            <a:endParaRPr lang="en-US" sz="1400" dirty="0">
              <a:latin typeface="Century Gothic" panose="020B0502020202020204" pitchFamily="34" charset="0"/>
            </a:endParaRPr>
          </a:p>
          <a:p>
            <a:pPr algn="just">
              <a:buFont typeface="Wingdings"/>
              <a:buChar char="µ"/>
            </a:pPr>
            <a:endParaRPr lang="en-US" sz="1400" dirty="0">
              <a:latin typeface="Century Gothic" panose="020B0502020202020204" pitchFamily="34" charset="0"/>
            </a:endParaRPr>
          </a:p>
          <a:p>
            <a:pPr algn="just"/>
            <a:endParaRPr lang="en-US" sz="1400" dirty="0">
              <a:latin typeface="Century Gothic" panose="020B0502020202020204" pitchFamily="34" charset="0"/>
            </a:endParaRPr>
          </a:p>
          <a:p>
            <a:pPr algn="just">
              <a:buFont typeface="Wingdings"/>
              <a:buChar char="µ"/>
            </a:pPr>
            <a:endParaRPr lang="en-US" sz="1400" dirty="0">
              <a:latin typeface="Century Gothic" panose="020B0502020202020204" pitchFamily="34" charset="0"/>
            </a:endParaRPr>
          </a:p>
          <a:p>
            <a:pPr algn="just"/>
            <a:r>
              <a:rPr lang="en-US" sz="1400" dirty="0">
                <a:latin typeface="Century Gothic" panose="020B0502020202020204" pitchFamily="34" charset="0"/>
              </a:rPr>
              <a:t>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Font typeface="Wingdings"/>
              <a:buChar char="µ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Shocks affect strongly dust evolution. </a:t>
            </a:r>
          </a:p>
          <a:p>
            <a:pPr algn="just">
              <a:buFont typeface="Wingdings"/>
              <a:buChar char="µ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Dust in turn plays important roles and can be considered as: </a:t>
            </a:r>
          </a:p>
          <a:p>
            <a:pPr marL="742950" lvl="1" indent="-285750" algn="just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chemical agent (influence on gas chemistry)</a:t>
            </a:r>
          </a:p>
          <a:p>
            <a:pPr marL="742950" lvl="1" indent="-285750" algn="just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dynamical agent (e.g. dust couples the magnetic field to the gas,…) </a:t>
            </a:r>
          </a:p>
          <a:p>
            <a:pPr marL="742950" lvl="1" indent="-285750" algn="just">
              <a:buFontTx/>
              <a:buChar char="-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physical agent (e.g. source of heat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postshock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gas)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Anderl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2016)</a:t>
            </a:r>
          </a:p>
          <a:p>
            <a:pPr algn="just"/>
            <a:r>
              <a:rPr lang="en-US" sz="1400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111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F00E9F-DA41-72ED-860C-C92499D8929D}"/>
              </a:ext>
            </a:extLst>
          </p:cNvPr>
          <p:cNvSpPr txBox="1"/>
          <p:nvPr/>
        </p:nvSpPr>
        <p:spPr>
          <a:xfrm>
            <a:off x="69667" y="35835"/>
            <a:ext cx="898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 tube facilities at the Indian Institute of Science Bengaluru, India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AB8A024-2716-BAC6-EFEF-1AC334FB0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389"/>
            <a:ext cx="9144000" cy="2023968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5181052F-0B00-79C5-06AB-16C6DEBB13AB}"/>
              </a:ext>
            </a:extLst>
          </p:cNvPr>
          <p:cNvSpPr txBox="1">
            <a:spLocks/>
          </p:cNvSpPr>
          <p:nvPr/>
        </p:nvSpPr>
        <p:spPr>
          <a:xfrm>
            <a:off x="5148064" y="3573015"/>
            <a:ext cx="3635896" cy="2104973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en-US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 tubes are widely used for reaction kinetics, combustion studies, ignition delays, vehicle re-entry, hypersonic flights…</a:t>
            </a:r>
          </a:p>
          <a:p>
            <a:pPr algn="just"/>
            <a:r>
              <a:rPr lang="fr-FR" sz="1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IISc</a:t>
            </a:r>
            <a:r>
              <a:rPr lang="fr-FR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fr-FR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tube </a:t>
            </a:r>
            <a:r>
              <a:rPr lang="fr-FR" sz="1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facilities</a:t>
            </a:r>
            <a:r>
              <a:rPr lang="fr-FR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(7-m long, 80 mm </a:t>
            </a:r>
            <a:r>
              <a:rPr lang="fr-FR" sz="1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diameter</a:t>
            </a:r>
            <a:r>
              <a:rPr lang="fr-FR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can </a:t>
            </a:r>
            <a:r>
              <a:rPr lang="fr-FR" sz="1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</a:t>
            </a:r>
            <a:r>
              <a:rPr lang="fr-FR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short (few ms) </a:t>
            </a:r>
            <a:r>
              <a:rPr lang="fr-FR" sz="1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  <a:r>
              <a:rPr lang="fr-FR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waves</a:t>
            </a:r>
            <a:r>
              <a:rPr lang="fr-FR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 </a:t>
            </a:r>
            <a:r>
              <a:rPr lang="fr-FR" sz="1600" i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fr-FR" sz="1600" i="1" kern="0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fr-FR" sz="16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8000 K).</a:t>
            </a:r>
            <a:endParaRPr lang="en-US" sz="1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52F89924-7CA3-A14F-8B21-A740FA02EB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6"/>
          <a:stretch/>
        </p:blipFill>
        <p:spPr>
          <a:xfrm>
            <a:off x="774854" y="2857271"/>
            <a:ext cx="3116579" cy="380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86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69525" y="339000"/>
            <a:ext cx="4404949" cy="557983"/>
          </a:xfrm>
        </p:spPr>
        <p:txBody>
          <a:bodyPr>
            <a:normAutofit/>
          </a:bodyPr>
          <a:lstStyle/>
          <a:p>
            <a:pPr algn="just"/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Basics of a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tube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8840"/>
            <a:ext cx="4707389" cy="288032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624" y="1916833"/>
            <a:ext cx="440494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2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9248" y="112455"/>
            <a:ext cx="4548173" cy="718864"/>
          </a:xfrm>
        </p:spPr>
        <p:txBody>
          <a:bodyPr>
            <a:normAutofit fontScale="90000"/>
          </a:bodyPr>
          <a:lstStyle/>
          <a:p>
            <a:pPr>
              <a:tabLst>
                <a:tab pos="3143250" algn="l"/>
              </a:tabLst>
            </a:pP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Evolution of C</a:t>
            </a:r>
            <a:r>
              <a:rPr lang="fr-FR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611560" y="4159800"/>
            <a:ext cx="8208911" cy="2705827"/>
            <a:chOff x="530807" y="980728"/>
            <a:chExt cx="8208911" cy="2705827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/>
            <a:srcRect t="5884"/>
            <a:stretch>
              <a:fillRect/>
            </a:stretch>
          </p:blipFill>
          <p:spPr bwMode="auto">
            <a:xfrm>
              <a:off x="611560" y="1005391"/>
              <a:ext cx="3193870" cy="24041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9" name="Connecteur droit avec flèche 8"/>
            <p:cNvCxnSpPr/>
            <p:nvPr/>
          </p:nvCxnSpPr>
          <p:spPr bwMode="auto">
            <a:xfrm flipH="1">
              <a:off x="7640569" y="2226754"/>
              <a:ext cx="878889" cy="307611"/>
            </a:xfrm>
            <a:prstGeom prst="straightConnector1">
              <a:avLst/>
            </a:prstGeom>
            <a:noFill/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ZoneTexte 9"/>
            <p:cNvSpPr txBox="1"/>
            <p:nvPr/>
          </p:nvSpPr>
          <p:spPr>
            <a:xfrm>
              <a:off x="530807" y="3409556"/>
              <a:ext cx="1864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err="1">
                  <a:latin typeface="Century Gothic" panose="020B0502020202020204" pitchFamily="34" charset="0"/>
                </a:rPr>
                <a:t>Adapted</a:t>
              </a:r>
              <a:r>
                <a:rPr lang="fr-FR" sz="1200" dirty="0">
                  <a:latin typeface="Century Gothic" panose="020B0502020202020204" pitchFamily="34" charset="0"/>
                </a:rPr>
                <a:t> </a:t>
              </a:r>
              <a:r>
                <a:rPr lang="fr-FR" sz="1200" dirty="0" err="1">
                  <a:latin typeface="Century Gothic" panose="020B0502020202020204" pitchFamily="34" charset="0"/>
                </a:rPr>
                <a:t>from</a:t>
              </a:r>
              <a:r>
                <a:rPr lang="fr-FR" sz="1200" dirty="0">
                  <a:latin typeface="Century Gothic" panose="020B0502020202020204" pitchFamily="34" charset="0"/>
                </a:rPr>
                <a:t> J. </a:t>
              </a:r>
              <a:r>
                <a:rPr lang="fr-FR" sz="1200" dirty="0" err="1">
                  <a:latin typeface="Century Gothic" panose="020B0502020202020204" pitchFamily="34" charset="0"/>
                </a:rPr>
                <a:t>Cami</a:t>
              </a:r>
              <a:endParaRPr lang="fr-FR" sz="1200" dirty="0">
                <a:latin typeface="Century Gothic" panose="020B0502020202020204" pitchFamily="34" charset="0"/>
              </a:endParaRP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3851919" y="980728"/>
              <a:ext cx="488779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fr-FR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detected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emission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in </a:t>
              </a: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PNe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Cami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2010, Garcia Hernandez 2012,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Otuska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2014), </a:t>
              </a: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PDRs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Sellgren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2010, </a:t>
              </a:r>
              <a:r>
                <a:rPr lang="fr-FR" sz="1400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Castellanos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2014)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and C</a:t>
              </a:r>
              <a:r>
                <a:rPr lang="fr-FR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r>
                <a:rPr lang="fr-FR" sz="16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in absorption in diffuse ISM </a:t>
              </a:r>
              <a:r>
                <a:rPr lang="fr-FR" sz="14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(Campbell 2015)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Benchmark system </a:t>
              </a: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because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huge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set of data on </a:t>
              </a:r>
              <a:r>
                <a:rPr lang="fr-FR" sz="16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e.g</a:t>
              </a:r>
              <a:r>
                <a:rPr lang="fr-FR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photophysics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,…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fr-FR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Investigate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link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600" dirty="0" err="1">
                  <a:latin typeface="Arial" panose="020B0604020202020204" pitchFamily="34" charset="0"/>
                  <a:cs typeface="Arial" panose="020B0604020202020204" pitchFamily="34" charset="0"/>
                </a:rPr>
                <a:t>PAHs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 -C</a:t>
              </a:r>
              <a:r>
                <a:rPr lang="fr-FR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60</a:t>
              </a:r>
              <a:r>
                <a:rPr lang="fr-FR" sz="16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172" r="-1008"/>
          <a:stretch/>
        </p:blipFill>
        <p:spPr bwMode="auto">
          <a:xfrm>
            <a:off x="597868" y="908720"/>
            <a:ext cx="7934572" cy="233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http://www.google.fr/url?source=imglanding&amp;ct=img&amp;q=http://fr.cdn.v5.futura-sciences.com/builds/images/thumbs/7/7eab0eba34_Harold_Kroto_Harold_Kroto_02.jpg&amp;sa=X&amp;ei=PI9bVa_tEYm5UcjbgeAM&amp;ved=0CAkQ8wc&amp;usg=AFQjCNF-5Ols_ZRK30tLCIMvTcjOduTJP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995" y="1196751"/>
            <a:ext cx="3600400" cy="2738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67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06485" y="114248"/>
            <a:ext cx="3331029" cy="638944"/>
          </a:xfrm>
        </p:spPr>
        <p:txBody>
          <a:bodyPr>
            <a:noAutofit/>
          </a:bodyPr>
          <a:lstStyle/>
          <a:p>
            <a:pPr algn="just"/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Sublimation of C</a:t>
            </a:r>
            <a:r>
              <a:rPr lang="fr-FR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5724128" y="817227"/>
            <a:ext cx="2999027" cy="2827797"/>
            <a:chOff x="583282" y="836712"/>
            <a:chExt cx="3512940" cy="3312368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282" y="836712"/>
              <a:ext cx="2484276" cy="33123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ZoneTexte 6"/>
            <p:cNvSpPr txBox="1"/>
            <p:nvPr/>
          </p:nvSpPr>
          <p:spPr>
            <a:xfrm>
              <a:off x="3275856" y="1556792"/>
              <a:ext cx="820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C</a:t>
              </a:r>
              <a:r>
                <a:rPr lang="fr-FR" baseline="-25000" dirty="0"/>
                <a:t>60</a:t>
              </a:r>
            </a:p>
          </p:txBody>
        </p:sp>
        <p:cxnSp>
          <p:nvCxnSpPr>
            <p:cNvPr id="9" name="Connecteur droit avec flèche 8"/>
            <p:cNvCxnSpPr/>
            <p:nvPr/>
          </p:nvCxnSpPr>
          <p:spPr bwMode="auto">
            <a:xfrm flipH="1">
              <a:off x="1835696" y="1844824"/>
              <a:ext cx="1440160" cy="504056"/>
            </a:xfrm>
            <a:prstGeom prst="straightConnector1">
              <a:avLst/>
            </a:prstGeom>
            <a:noFill/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337100" y="4289578"/>
            <a:ext cx="6469797" cy="1675669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/>
              <a:buChar char="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Incident shock mixes a small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qty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of C</a:t>
            </a:r>
            <a:r>
              <a:rPr lang="en-US" sz="1800" kern="0" baseline="-250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60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microcrystals (10 mg) - deposited on a plate - with the </a:t>
            </a:r>
            <a:r>
              <a:rPr lang="en-US" sz="1800" kern="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Ar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bath.</a:t>
            </a:r>
          </a:p>
          <a:p>
            <a:pPr>
              <a:buFont typeface="Wingdings"/>
              <a:buChar char="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Behind the reflected shock, </a:t>
            </a:r>
            <a:r>
              <a:rPr lang="en-US" sz="1800" i="1" kern="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</a:t>
            </a:r>
            <a:r>
              <a:rPr lang="en-US" sz="1800" i="1" kern="0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p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catches up with the </a:t>
            </a:r>
            <a:r>
              <a:rPr lang="en-US" sz="1800" i="1" kern="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</a:t>
            </a:r>
            <a:r>
              <a:rPr lang="en-US" sz="1800" kern="0" baseline="-25000" dirty="0" err="1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g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and the leads to sublimation of the crystals.</a:t>
            </a:r>
          </a:p>
          <a:p>
            <a:pPr>
              <a:buFont typeface="Wingdings"/>
              <a:buChar char="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Thermalization occurs within hundreds of 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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s.</a:t>
            </a:r>
          </a:p>
          <a:p>
            <a:pPr>
              <a:buFont typeface="Wingdings"/>
              <a:buChar char=""/>
            </a:pPr>
            <a:endParaRPr lang="en-US" sz="1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D:\Mes Images\Pro\2019 India\IMG_20191015_11021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92753"/>
            <a:ext cx="4211960" cy="2369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40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8BEED6-71E3-DFD9-D476-ACE1876BB2A6}"/>
              </a:ext>
            </a:extLst>
          </p:cNvPr>
          <p:cNvSpPr txBox="1">
            <a:spLocks/>
          </p:cNvSpPr>
          <p:nvPr/>
        </p:nvSpPr>
        <p:spPr>
          <a:xfrm>
            <a:off x="165463" y="2790056"/>
            <a:ext cx="8900160" cy="9023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fr-FR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 situ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fr-FR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H</a:t>
            </a:r>
            <a:r>
              <a:rPr lang="fr-FR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2800" b="1" baseline="-25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24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81756" y="175555"/>
            <a:ext cx="4980487" cy="701227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fr-FR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H</a:t>
            </a:r>
            <a:r>
              <a:rPr lang="fr-FR" sz="2800" b="1" baseline="-25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fr-FR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Shock</a:t>
            </a:r>
            <a:r>
              <a:rPr lang="fr-FR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Tube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95" y="1322998"/>
            <a:ext cx="3175842" cy="45455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6166" y="854650"/>
            <a:ext cx="5656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 micro-</a:t>
            </a:r>
            <a:r>
              <a:rPr lang="fr-FR" sz="2000" kern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fr-FR" sz="20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(SMIS beamline SOLEIL)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20765" y="6205312"/>
            <a:ext cx="23949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fr-FR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Biennier</a:t>
            </a:r>
            <a:r>
              <a:rPr lang="fr-FR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A&amp;A 2017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527" y="1340768"/>
            <a:ext cx="3049777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997</TotalTime>
  <Words>1289</Words>
  <Application>Microsoft Office PowerPoint</Application>
  <PresentationFormat>On-screen Show (4:3)</PresentationFormat>
  <Paragraphs>187</Paragraphs>
  <Slides>26</Slides>
  <Notes>2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Century Gothic</vt:lpstr>
      <vt:lpstr>Wingdings</vt:lpstr>
      <vt:lpstr>Office Theme</vt:lpstr>
      <vt:lpstr>Graph</vt:lpstr>
      <vt:lpstr>PowerPoint Presentation</vt:lpstr>
      <vt:lpstr>PowerPoint Presentation</vt:lpstr>
      <vt:lpstr>PowerPoint Presentation</vt:lpstr>
      <vt:lpstr>PowerPoint Presentation</vt:lpstr>
      <vt:lpstr>Basics of a Shock tube</vt:lpstr>
      <vt:lpstr>Shock Wave Evolution of C60</vt:lpstr>
      <vt:lpstr>Sublimation of C60</vt:lpstr>
      <vt:lpstr>PowerPoint Presentation</vt:lpstr>
      <vt:lpstr>C60 + H2 in the Shock Tube</vt:lpstr>
      <vt:lpstr>PowerPoint Presentation</vt:lpstr>
      <vt:lpstr>PowerPoint Presentation</vt:lpstr>
      <vt:lpstr>In situ shock-induced decomposition of C60</vt:lpstr>
      <vt:lpstr>PowerPoint Presentation</vt:lpstr>
      <vt:lpstr>PowerPoint Presentation</vt:lpstr>
      <vt:lpstr>PowerPoint Presentation</vt:lpstr>
      <vt:lpstr>Self-absorption of C2 in Hot and Optically Thick Medium</vt:lpstr>
      <vt:lpstr>Self-absorption of C2 in Hot and Optically Thick Medium</vt:lpstr>
      <vt:lpstr>Self-absorption of C2 in Hot and Optically Thick Medium</vt:lpstr>
      <vt:lpstr>Self-absorption of C2 in Hot and Optically Thick Medium</vt:lpstr>
      <vt:lpstr>Inclusion of blackbody-like emission</vt:lpstr>
      <vt:lpstr>PowerPoint Presentation</vt:lpstr>
      <vt:lpstr>PowerPoint Presentation</vt:lpstr>
      <vt:lpstr>PowerPoint Presentation</vt:lpstr>
      <vt:lpstr>Summary and perspectives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Shubhadip Chakraborty</dc:creator>
  <cp:lastModifiedBy>Shubhadip Chakraborty</cp:lastModifiedBy>
  <cp:revision>24</cp:revision>
  <dcterms:created xsi:type="dcterms:W3CDTF">2022-10-24T12:37:10Z</dcterms:created>
  <dcterms:modified xsi:type="dcterms:W3CDTF">2022-10-26T12:33:12Z</dcterms:modified>
</cp:coreProperties>
</file>