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82" r:id="rId2"/>
    <p:sldId id="260" r:id="rId3"/>
    <p:sldId id="301" r:id="rId4"/>
    <p:sldId id="291" r:id="rId5"/>
    <p:sldId id="276" r:id="rId6"/>
    <p:sldId id="294" r:id="rId7"/>
    <p:sldId id="295" r:id="rId8"/>
    <p:sldId id="297" r:id="rId9"/>
    <p:sldId id="296" r:id="rId10"/>
    <p:sldId id="299" r:id="rId11"/>
    <p:sldId id="300" r:id="rId12"/>
    <p:sldId id="28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F289D57-8C81-489F-9EFB-D61B31676EA8}">
          <p14:sldIdLst>
            <p14:sldId id="282"/>
            <p14:sldId id="260"/>
            <p14:sldId id="301"/>
            <p14:sldId id="291"/>
            <p14:sldId id="276"/>
            <p14:sldId id="294"/>
            <p14:sldId id="295"/>
            <p14:sldId id="297"/>
            <p14:sldId id="296"/>
            <p14:sldId id="299"/>
            <p14:sldId id="300"/>
            <p14:sldId id="28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CC33"/>
    <a:srgbClr val="66CCFF"/>
    <a:srgbClr val="CCECFF"/>
    <a:srgbClr val="FF9900"/>
    <a:srgbClr val="CC9900"/>
    <a:srgbClr val="99CCFF"/>
    <a:srgbClr val="000066"/>
    <a:srgbClr val="008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64771-8EDB-4FBB-80ED-52A0E8FA9542}" type="datetimeFigureOut">
              <a:rPr lang="fr-FR" smtClean="0"/>
              <a:t>24/10/2022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389C3-0C04-4A79-A926-615639668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05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4.png"/><Relationship Id="rId7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9C303E-D2C2-4372-9A2C-31CB0C1901A5}"/>
              </a:ext>
            </a:extLst>
          </p:cNvPr>
          <p:cNvSpPr/>
          <p:nvPr/>
        </p:nvSpPr>
        <p:spPr>
          <a:xfrm>
            <a:off x="75298" y="4733925"/>
            <a:ext cx="11992877" cy="2038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BA8D00-D788-45A2-9D5B-006AC4D9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68" y="219854"/>
            <a:ext cx="9809378" cy="2199042"/>
          </a:xfrm>
        </p:spPr>
        <p:txBody>
          <a:bodyPr/>
          <a:lstStyle/>
          <a:p>
            <a:pPr algn="ctr"/>
            <a:r>
              <a:rPr lang="en-US" dirty="0"/>
              <a:t>X-ray </a:t>
            </a:r>
            <a:r>
              <a:rPr lang="en-US" dirty="0" err="1"/>
              <a:t>photodesorption</a:t>
            </a:r>
            <a:r>
              <a:rPr lang="en-US" dirty="0"/>
              <a:t> from molecular ices: indirect mechanism and astrophysical implications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52DD1-0596-4F38-BA35-5ECB9ECB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49" y="2931123"/>
            <a:ext cx="9471427" cy="704088"/>
          </a:xfrm>
        </p:spPr>
        <p:txBody>
          <a:bodyPr/>
          <a:lstStyle/>
          <a:p>
            <a:pPr marL="0" indent="0" algn="ctr">
              <a:buNone/>
            </a:pPr>
            <a:r>
              <a:rPr lang="fr-FR" b="1" u="sng" dirty="0"/>
              <a:t>R. Basalgète</a:t>
            </a:r>
            <a:r>
              <a:rPr lang="fr-FR" dirty="0"/>
              <a:t>, D. </a:t>
            </a:r>
            <a:r>
              <a:rPr lang="fr-FR" dirty="0" err="1"/>
              <a:t>Torrez-Díaz</a:t>
            </a:r>
            <a:r>
              <a:rPr lang="fr-FR" dirty="0"/>
              <a:t>, R. Dupuy, G. Féraud, C. </a:t>
            </a:r>
            <a:r>
              <a:rPr lang="fr-FR" dirty="0" err="1"/>
              <a:t>Romanzin</a:t>
            </a:r>
            <a:r>
              <a:rPr lang="fr-FR" dirty="0"/>
              <a:t>, X. </a:t>
            </a:r>
            <a:r>
              <a:rPr lang="fr-FR" dirty="0" err="1"/>
              <a:t>Michaut</a:t>
            </a:r>
            <a:r>
              <a:rPr lang="fr-FR" dirty="0"/>
              <a:t>, J. Michoud, L. Philippe, L. </a:t>
            </a:r>
            <a:r>
              <a:rPr lang="fr-FR" dirty="0" err="1"/>
              <a:t>Amiaud</a:t>
            </a:r>
            <a:r>
              <a:rPr lang="fr-FR" dirty="0"/>
              <a:t>, A. Lafosse, J-H. Fillion, M. Bertin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3A1A05-8B7E-4DF2-8A40-9DB1466DA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49"/>
          <a:stretch/>
        </p:blipFill>
        <p:spPr>
          <a:xfrm>
            <a:off x="5091532" y="5758380"/>
            <a:ext cx="3398703" cy="913066"/>
          </a:xfrm>
          <a:prstGeom prst="rect">
            <a:avLst/>
          </a:prstGeom>
        </p:spPr>
      </p:pic>
      <p:pic>
        <p:nvPicPr>
          <p:cNvPr id="11" name="Picture 2" descr="LERMA/ADMIN">
            <a:extLst>
              <a:ext uri="{FF2B5EF4-FFF2-40B4-BE49-F238E27FC236}">
                <a16:creationId xmlns:a16="http://schemas.microsoft.com/office/drawing/2014/main" id="{7795FFB1-CAEB-46A7-B33E-C2532829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10" y="5788855"/>
            <a:ext cx="3035647" cy="9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0C866BB-505C-4670-96C4-73869D83A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67" y="4942117"/>
            <a:ext cx="1565336" cy="628835"/>
          </a:xfrm>
          <a:prstGeom prst="rect">
            <a:avLst/>
          </a:prstGeom>
        </p:spPr>
      </p:pic>
      <p:pic>
        <p:nvPicPr>
          <p:cNvPr id="13" name="Picture 5" descr="C:\MCF\Logo CNRS.jpg">
            <a:extLst>
              <a:ext uri="{FF2B5EF4-FFF2-40B4-BE49-F238E27FC236}">
                <a16:creationId xmlns:a16="http://schemas.microsoft.com/office/drawing/2014/main" id="{FAD7E394-A144-4717-9D96-122D8BE9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5182" y="4895607"/>
            <a:ext cx="650391" cy="650391"/>
          </a:xfrm>
          <a:prstGeom prst="rect">
            <a:avLst/>
          </a:prstGeom>
          <a:noFill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8E34A5F-C762-45B0-BDC3-9EAD7C9C25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268"/>
          <a:stretch/>
        </p:blipFill>
        <p:spPr>
          <a:xfrm>
            <a:off x="5379716" y="4792232"/>
            <a:ext cx="2822333" cy="92860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8FE975-8FB2-49B3-B1ED-7067915A6A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697" y="5104957"/>
            <a:ext cx="1252794" cy="129628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4D01A78-6FCB-4999-ABB5-353A652FB27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513" t="60096" r="64349" b="24431"/>
          <a:stretch/>
        </p:blipFill>
        <p:spPr>
          <a:xfrm>
            <a:off x="10400081" y="5153901"/>
            <a:ext cx="1165782" cy="12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F8F333-5F4E-485D-B542-C0FD00417BE9}"/>
              </a:ext>
            </a:extLst>
          </p:cNvPr>
          <p:cNvSpPr/>
          <p:nvPr/>
        </p:nvSpPr>
        <p:spPr>
          <a:xfrm>
            <a:off x="144634" y="103992"/>
            <a:ext cx="1028273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X-ray induced chemistry and </a:t>
            </a:r>
            <a:r>
              <a:rPr lang="en-GB" b="1" dirty="0" err="1">
                <a:ea typeface="MS Mincho"/>
              </a:rPr>
              <a:t>photodesorption</a:t>
            </a:r>
            <a:r>
              <a:rPr lang="en-GB" b="1" dirty="0">
                <a:ea typeface="MS Mincho"/>
              </a:rPr>
              <a:t> – The case of HCOOH</a:t>
            </a:r>
            <a:endParaRPr lang="fr-FR" dirty="0">
              <a:ea typeface="MS Mincho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5F29676D-4032-42A0-A4B3-1D59185FC6B1}"/>
              </a:ext>
            </a:extLst>
          </p:cNvPr>
          <p:cNvSpPr txBox="1"/>
          <p:nvPr/>
        </p:nvSpPr>
        <p:spPr>
          <a:xfrm>
            <a:off x="8908870" y="1488014"/>
            <a:ext cx="3175000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clear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sign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a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different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chemistry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pure, CO or H</a:t>
            </a:r>
            <a:r>
              <a:rPr lang="fr-FR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O-dominated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ices</a:t>
            </a: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4FF00F3-6496-4448-BE54-193CDE90B132}"/>
              </a:ext>
            </a:extLst>
          </p:cNvPr>
          <p:cNvSpPr txBox="1"/>
          <p:nvPr/>
        </p:nvSpPr>
        <p:spPr>
          <a:xfrm>
            <a:off x="8908870" y="3489535"/>
            <a:ext cx="3067230" cy="3438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 non-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desorption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HCOOH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from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H</a:t>
            </a:r>
            <a:r>
              <a:rPr lang="fr-FR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O-dominated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ices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might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be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due to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different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adsorption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energies</a:t>
            </a: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sz="2000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00F3A7-2FDA-41CB-90B4-8772EC427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175"/>
            <a:ext cx="8734425" cy="621982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F87C6A9-D1F5-4B07-8566-4D71D6D20117}"/>
              </a:ext>
            </a:extLst>
          </p:cNvPr>
          <p:cNvSpPr/>
          <p:nvPr/>
        </p:nvSpPr>
        <p:spPr>
          <a:xfrm>
            <a:off x="5184742" y="1049471"/>
            <a:ext cx="412601" cy="23189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9D4AD60-9DE4-4F52-8612-6B4D6928F8B6}"/>
              </a:ext>
            </a:extLst>
          </p:cNvPr>
          <p:cNvSpPr/>
          <p:nvPr/>
        </p:nvSpPr>
        <p:spPr>
          <a:xfrm>
            <a:off x="783996" y="3900831"/>
            <a:ext cx="412601" cy="23189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196E394-BFB0-4D8A-BBDE-5BE7D2C37852}"/>
              </a:ext>
            </a:extLst>
          </p:cNvPr>
          <p:cNvSpPr/>
          <p:nvPr/>
        </p:nvSpPr>
        <p:spPr>
          <a:xfrm>
            <a:off x="5184742" y="4049451"/>
            <a:ext cx="412601" cy="231899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915B469-C7EC-4F21-B31F-049D3C52C151}"/>
              </a:ext>
            </a:extLst>
          </p:cNvPr>
          <p:cNvSpPr/>
          <p:nvPr/>
        </p:nvSpPr>
        <p:spPr>
          <a:xfrm>
            <a:off x="101730" y="87018"/>
            <a:ext cx="1034511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Conclusions and astrophysical implications</a:t>
            </a:r>
            <a:endParaRPr lang="fr-FR" dirty="0">
              <a:ea typeface="MS Mincho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5A44696-C763-4740-92E3-243475331393}"/>
              </a:ext>
            </a:extLst>
          </p:cNvPr>
          <p:cNvSpPr txBox="1"/>
          <p:nvPr/>
        </p:nvSpPr>
        <p:spPr>
          <a:xfrm>
            <a:off x="209369" y="726014"/>
            <a:ext cx="11703231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X-ray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photodesorption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an indirect process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mediated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by the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thermalization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</a:t>
            </a:r>
            <a:b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Auger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electrons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and X-ray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induced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chemistry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can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compete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with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the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desorption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COMs</a:t>
            </a: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E2D813C-D16C-47B0-8FEC-0B7120007CB8}"/>
              </a:ext>
            </a:extLst>
          </p:cNvPr>
          <p:cNvSpPr txBox="1"/>
          <p:nvPr/>
        </p:nvSpPr>
        <p:spPr>
          <a:xfrm>
            <a:off x="209367" y="2184314"/>
            <a:ext cx="11703231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Studies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at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higher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energies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are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required</a:t>
            </a: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How the Sun Works | HowStuffWorks">
            <a:extLst>
              <a:ext uri="{FF2B5EF4-FFF2-40B4-BE49-F238E27FC236}">
                <a16:creationId xmlns:a16="http://schemas.microsoft.com/office/drawing/2014/main" id="{55944CE3-4C40-4935-BFBD-0EC5E02D1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9" b="42987"/>
          <a:stretch/>
        </p:blipFill>
        <p:spPr bwMode="auto">
          <a:xfrm>
            <a:off x="0" y="5636530"/>
            <a:ext cx="1173163" cy="12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775BC435-E39E-4A61-A9A8-FB96FDBA610F}"/>
              </a:ext>
            </a:extLst>
          </p:cNvPr>
          <p:cNvSpPr txBox="1"/>
          <p:nvPr/>
        </p:nvSpPr>
        <p:spPr>
          <a:xfrm>
            <a:off x="0" y="4967894"/>
            <a:ext cx="141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PMS star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C6A1A13-C29B-478F-BBB9-E26A21B53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667"/>
          <a:stretch/>
        </p:blipFill>
        <p:spPr>
          <a:xfrm>
            <a:off x="1417455" y="4034915"/>
            <a:ext cx="10344842" cy="2823086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802B393F-9E92-4BE6-B297-D636A8F7958C}"/>
              </a:ext>
            </a:extLst>
          </p:cNvPr>
          <p:cNvSpPr txBox="1"/>
          <p:nvPr/>
        </p:nvSpPr>
        <p:spPr>
          <a:xfrm rot="21009692">
            <a:off x="8952095" y="3767335"/>
            <a:ext cx="263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Disk Gas Phase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CA9B41F-C937-4D55-8EAA-EDB1B2711C50}"/>
              </a:ext>
            </a:extLst>
          </p:cNvPr>
          <p:cNvCxnSpPr/>
          <p:nvPr/>
        </p:nvCxnSpPr>
        <p:spPr>
          <a:xfrm flipV="1">
            <a:off x="1417455" y="6045200"/>
            <a:ext cx="1173345" cy="202254"/>
          </a:xfrm>
          <a:prstGeom prst="straightConnector1">
            <a:avLst/>
          </a:prstGeom>
          <a:ln w="571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573F7F1D-41F3-48F3-BAC6-6F121328BD79}"/>
              </a:ext>
            </a:extLst>
          </p:cNvPr>
          <p:cNvSpPr txBox="1"/>
          <p:nvPr/>
        </p:nvSpPr>
        <p:spPr>
          <a:xfrm>
            <a:off x="822601" y="6278292"/>
            <a:ext cx="263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2"/>
                </a:solidFill>
              </a:rPr>
              <a:t>X-rays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2C051D1-E180-486F-9F28-E836ED0AB0D1}"/>
              </a:ext>
            </a:extLst>
          </p:cNvPr>
          <p:cNvSpPr txBox="1"/>
          <p:nvPr/>
        </p:nvSpPr>
        <p:spPr>
          <a:xfrm>
            <a:off x="209368" y="1707823"/>
            <a:ext cx="11703231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X-ray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photodesorption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COMs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should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be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region-dependent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disks</a:t>
            </a: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36EC698-60AB-44A7-A2F4-53AF67EDC229}"/>
              </a:ext>
            </a:extLst>
          </p:cNvPr>
          <p:cNvSpPr txBox="1"/>
          <p:nvPr/>
        </p:nvSpPr>
        <p:spPr>
          <a:xfrm>
            <a:off x="209367" y="2679411"/>
            <a:ext cx="12198533" cy="49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Disk modeling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mandatory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to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conclude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on the quantitative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role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each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desorption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process</a:t>
            </a: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7B370C-3EBB-4E58-8C92-72D1B51F4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770" b="50000"/>
          <a:stretch/>
        </p:blipFill>
        <p:spPr>
          <a:xfrm>
            <a:off x="4661230" y="4424048"/>
            <a:ext cx="1173346" cy="2389839"/>
          </a:xfrm>
          <a:prstGeom prst="rect">
            <a:avLst/>
          </a:prstGeom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D4E59948-FA8D-4403-98DE-5D974B956E13}"/>
              </a:ext>
            </a:extLst>
          </p:cNvPr>
          <p:cNvSpPr txBox="1"/>
          <p:nvPr/>
        </p:nvSpPr>
        <p:spPr>
          <a:xfrm>
            <a:off x="5686233" y="5015865"/>
            <a:ext cx="263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3333FF"/>
                </a:solidFill>
              </a:rPr>
              <a:t>H</a:t>
            </a:r>
            <a:r>
              <a:rPr lang="fr-FR" sz="2400" baseline="-25000" dirty="0">
                <a:solidFill>
                  <a:srgbClr val="3333FF"/>
                </a:solidFill>
              </a:rPr>
              <a:t>2</a:t>
            </a:r>
            <a:r>
              <a:rPr lang="fr-FR" sz="2400" dirty="0">
                <a:solidFill>
                  <a:srgbClr val="3333FF"/>
                </a:solidFill>
              </a:rPr>
              <a:t>O </a:t>
            </a:r>
            <a:r>
              <a:rPr lang="fr-FR" sz="2400" dirty="0" err="1">
                <a:solidFill>
                  <a:srgbClr val="3333FF"/>
                </a:solidFill>
              </a:rPr>
              <a:t>snowline</a:t>
            </a:r>
            <a:endParaRPr lang="fr-FR" sz="2400" dirty="0">
              <a:solidFill>
                <a:srgbClr val="3333FF"/>
              </a:solidFill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9809291-6DE4-4B0B-A6EB-A44EC64FF389}"/>
              </a:ext>
            </a:extLst>
          </p:cNvPr>
          <p:cNvSpPr txBox="1"/>
          <p:nvPr/>
        </p:nvSpPr>
        <p:spPr>
          <a:xfrm>
            <a:off x="9216374" y="4554200"/>
            <a:ext cx="263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3">
                    <a:lumMod val="75000"/>
                  </a:schemeClr>
                </a:solidFill>
              </a:rPr>
              <a:t>CO </a:t>
            </a:r>
            <a:r>
              <a:rPr lang="fr-FR" sz="2400" dirty="0" err="1">
                <a:solidFill>
                  <a:schemeClr val="accent3">
                    <a:lumMod val="75000"/>
                  </a:schemeClr>
                </a:solidFill>
              </a:rPr>
              <a:t>snowline</a:t>
            </a: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9EDE8F2-4E93-4DDF-97C7-B22860F970E0}"/>
              </a:ext>
            </a:extLst>
          </p:cNvPr>
          <p:cNvSpPr txBox="1"/>
          <p:nvPr/>
        </p:nvSpPr>
        <p:spPr>
          <a:xfrm>
            <a:off x="4829259" y="5594171"/>
            <a:ext cx="3341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X-ray </a:t>
            </a:r>
            <a:r>
              <a:rPr lang="fr-FR" sz="2400" dirty="0" err="1">
                <a:solidFill>
                  <a:srgbClr val="FF0000"/>
                </a:solidFill>
              </a:rPr>
              <a:t>photodesorption</a:t>
            </a:r>
            <a:r>
              <a:rPr lang="fr-FR" sz="2400" dirty="0">
                <a:solidFill>
                  <a:srgbClr val="FF0000"/>
                </a:solidFill>
              </a:rPr>
              <a:t> of </a:t>
            </a:r>
            <a:r>
              <a:rPr lang="fr-FR" sz="2400" dirty="0" err="1">
                <a:solidFill>
                  <a:srgbClr val="FF0000"/>
                </a:solidFill>
              </a:rPr>
              <a:t>COMs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is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b="1" dirty="0" err="1">
                <a:solidFill>
                  <a:srgbClr val="FF0000"/>
                </a:solidFill>
              </a:rPr>
              <a:t>weak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E7056FCE-6F91-4D6A-B1A4-383EB1DE91A9}"/>
              </a:ext>
            </a:extLst>
          </p:cNvPr>
          <p:cNvSpPr txBox="1"/>
          <p:nvPr/>
        </p:nvSpPr>
        <p:spPr>
          <a:xfrm>
            <a:off x="8571296" y="5613558"/>
            <a:ext cx="3341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33CC33"/>
                </a:solidFill>
              </a:rPr>
              <a:t>X-ray </a:t>
            </a:r>
            <a:r>
              <a:rPr lang="fr-FR" sz="2400" dirty="0" err="1">
                <a:solidFill>
                  <a:srgbClr val="33CC33"/>
                </a:solidFill>
              </a:rPr>
              <a:t>photodesorption</a:t>
            </a:r>
            <a:r>
              <a:rPr lang="fr-FR" sz="2400" dirty="0">
                <a:solidFill>
                  <a:srgbClr val="33CC33"/>
                </a:solidFill>
              </a:rPr>
              <a:t> of </a:t>
            </a:r>
            <a:r>
              <a:rPr lang="fr-FR" sz="2400" dirty="0" err="1">
                <a:solidFill>
                  <a:srgbClr val="33CC33"/>
                </a:solidFill>
              </a:rPr>
              <a:t>COMs</a:t>
            </a:r>
            <a:r>
              <a:rPr lang="fr-FR" sz="2400" dirty="0">
                <a:solidFill>
                  <a:srgbClr val="33CC33"/>
                </a:solidFill>
              </a:rPr>
              <a:t> </a:t>
            </a:r>
            <a:r>
              <a:rPr lang="fr-FR" sz="2400" dirty="0" err="1">
                <a:solidFill>
                  <a:srgbClr val="33CC33"/>
                </a:solidFill>
              </a:rPr>
              <a:t>is</a:t>
            </a:r>
            <a:r>
              <a:rPr lang="fr-FR" sz="2400" dirty="0">
                <a:solidFill>
                  <a:srgbClr val="33CC33"/>
                </a:solidFill>
              </a:rPr>
              <a:t> </a:t>
            </a:r>
            <a:r>
              <a:rPr lang="fr-FR" sz="2400" b="1" dirty="0" err="1">
                <a:solidFill>
                  <a:srgbClr val="33CC33"/>
                </a:solidFill>
              </a:rPr>
              <a:t>favored</a:t>
            </a:r>
            <a:endParaRPr lang="fr-FR" sz="2400" b="1" dirty="0">
              <a:solidFill>
                <a:srgbClr val="33CC33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9F7A315-DDAB-4364-93C5-D84C35CDA8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578" b="47800"/>
          <a:stretch/>
        </p:blipFill>
        <p:spPr>
          <a:xfrm>
            <a:off x="8469308" y="4056943"/>
            <a:ext cx="1385892" cy="2801057"/>
          </a:xfrm>
          <a:prstGeom prst="rect">
            <a:avLst/>
          </a:prstGeom>
        </p:spPr>
      </p:pic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209CDF67-035C-479B-88AF-FBE85C4DDBCB}"/>
              </a:ext>
            </a:extLst>
          </p:cNvPr>
          <p:cNvCxnSpPr>
            <a:cxnSpLocks/>
          </p:cNvCxnSpPr>
          <p:nvPr/>
        </p:nvCxnSpPr>
        <p:spPr>
          <a:xfrm>
            <a:off x="3763318" y="4003931"/>
            <a:ext cx="507480" cy="1189754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84F09B7-2A6F-4C7C-B09A-8513B2BC217F}"/>
              </a:ext>
            </a:extLst>
          </p:cNvPr>
          <p:cNvCxnSpPr>
            <a:cxnSpLocks/>
          </p:cNvCxnSpPr>
          <p:nvPr/>
        </p:nvCxnSpPr>
        <p:spPr>
          <a:xfrm>
            <a:off x="4247454" y="4084011"/>
            <a:ext cx="384103" cy="917777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950AA54F-6358-4323-80A7-1BCDAE2AE1EB}"/>
              </a:ext>
            </a:extLst>
          </p:cNvPr>
          <p:cNvCxnSpPr>
            <a:cxnSpLocks/>
          </p:cNvCxnSpPr>
          <p:nvPr/>
        </p:nvCxnSpPr>
        <p:spPr>
          <a:xfrm>
            <a:off x="4631557" y="3860382"/>
            <a:ext cx="467792" cy="1090822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58F9AB5A-B68B-43CD-89D9-B81DC4F68D8D}"/>
              </a:ext>
            </a:extLst>
          </p:cNvPr>
          <p:cNvSpPr txBox="1"/>
          <p:nvPr/>
        </p:nvSpPr>
        <p:spPr>
          <a:xfrm>
            <a:off x="4439897" y="3872143"/>
            <a:ext cx="263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UV, </a:t>
            </a:r>
            <a:r>
              <a:rPr lang="fr-FR" sz="2400" dirty="0" err="1"/>
              <a:t>CRs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422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7" grpId="0"/>
      <p:bldP spid="52" grpId="0"/>
      <p:bldP spid="53" grpId="0"/>
      <p:bldP spid="54" grpId="0"/>
      <p:bldP spid="57" grpId="0"/>
      <p:bldP spid="58" grpId="0"/>
      <p:bldP spid="59" grpId="0"/>
      <p:bldP spid="60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97978E4-F7FC-44A2-B23F-4136E95D9B02}"/>
              </a:ext>
            </a:extLst>
          </p:cNvPr>
          <p:cNvSpPr/>
          <p:nvPr/>
        </p:nvSpPr>
        <p:spPr>
          <a:xfrm>
            <a:off x="132891" y="1216456"/>
            <a:ext cx="11001834" cy="5514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25B2FF-FC37-47A9-AE1F-A4B623A2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1" y="195543"/>
            <a:ext cx="9404723" cy="1400530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 !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586F91B3-2266-4C96-908C-44546F62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716" y="1415095"/>
            <a:ext cx="6855983" cy="51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1DECB4-9457-4CF0-96C6-20097E92CC56}"/>
              </a:ext>
            </a:extLst>
          </p:cNvPr>
          <p:cNvSpPr/>
          <p:nvPr/>
        </p:nvSpPr>
        <p:spPr>
          <a:xfrm>
            <a:off x="0" y="649480"/>
            <a:ext cx="10446849" cy="6121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15B469-C7EC-4F21-B31F-049D3C52C151}"/>
              </a:ext>
            </a:extLst>
          </p:cNvPr>
          <p:cNvSpPr/>
          <p:nvPr/>
        </p:nvSpPr>
        <p:spPr>
          <a:xfrm>
            <a:off x="101730" y="87018"/>
            <a:ext cx="1034511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X-ray </a:t>
            </a:r>
            <a:r>
              <a:rPr lang="en-GB" b="1" dirty="0" err="1">
                <a:ea typeface="MS Mincho"/>
              </a:rPr>
              <a:t>photodesorption</a:t>
            </a:r>
            <a:r>
              <a:rPr lang="en-GB" b="1" dirty="0">
                <a:ea typeface="MS Mincho"/>
              </a:rPr>
              <a:t> experiments at the synchrotron SOLEIL</a:t>
            </a:r>
            <a:endParaRPr lang="fr-FR" dirty="0">
              <a:ea typeface="MS Mincho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985F51F-1069-4297-89FF-B394E23A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851" y="774752"/>
            <a:ext cx="6059949" cy="58709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E29A832-600F-41D5-BB35-482745387600}"/>
              </a:ext>
            </a:extLst>
          </p:cNvPr>
          <p:cNvSpPr/>
          <p:nvPr/>
        </p:nvSpPr>
        <p:spPr>
          <a:xfrm>
            <a:off x="7058826" y="706895"/>
            <a:ext cx="752030" cy="28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68190F-DDB1-4DEF-A549-E6ED8B24D5B1}"/>
              </a:ext>
            </a:extLst>
          </p:cNvPr>
          <p:cNvSpPr txBox="1"/>
          <p:nvPr/>
        </p:nvSpPr>
        <p:spPr>
          <a:xfrm>
            <a:off x="3670802" y="1415982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chemeClr val="bg1"/>
                </a:solidFill>
              </a:rPr>
              <a:t>SPICES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80CD00B7-4678-4E07-A3C4-8CF8E4C4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268"/>
          <a:stretch>
            <a:fillRect/>
          </a:stretch>
        </p:blipFill>
        <p:spPr bwMode="auto">
          <a:xfrm>
            <a:off x="8822441" y="5462844"/>
            <a:ext cx="1624408" cy="62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088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BABE48-AF4E-43ED-9685-A098EE0CA936}"/>
              </a:ext>
            </a:extLst>
          </p:cNvPr>
          <p:cNvSpPr/>
          <p:nvPr/>
        </p:nvSpPr>
        <p:spPr>
          <a:xfrm flipV="1">
            <a:off x="8021" y="616888"/>
            <a:ext cx="5063600" cy="416544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15B469-C7EC-4F21-B31F-049D3C52C151}"/>
              </a:ext>
            </a:extLst>
          </p:cNvPr>
          <p:cNvSpPr/>
          <p:nvPr/>
        </p:nvSpPr>
        <p:spPr>
          <a:xfrm>
            <a:off x="101730" y="87018"/>
            <a:ext cx="1034511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X-ray </a:t>
            </a:r>
            <a:r>
              <a:rPr lang="en-GB" b="1" dirty="0" err="1">
                <a:ea typeface="MS Mincho"/>
              </a:rPr>
              <a:t>photodesorption</a:t>
            </a:r>
            <a:r>
              <a:rPr lang="en-GB" b="1" dirty="0">
                <a:ea typeface="MS Mincho"/>
              </a:rPr>
              <a:t> in the cold and dense interstellar medium</a:t>
            </a:r>
            <a:endParaRPr lang="fr-FR" dirty="0">
              <a:ea typeface="MS Mincho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CD174303-E6B9-4386-B0B5-DFC51F1BD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55"/>
          <a:stretch/>
        </p:blipFill>
        <p:spPr>
          <a:xfrm>
            <a:off x="-11027" y="1176764"/>
            <a:ext cx="2210904" cy="3145809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B1DCBDB8-C4FE-4822-8248-26B3AF512586}"/>
              </a:ext>
            </a:extLst>
          </p:cNvPr>
          <p:cNvSpPr txBox="1"/>
          <p:nvPr/>
        </p:nvSpPr>
        <p:spPr>
          <a:xfrm>
            <a:off x="76834" y="799357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T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Tw Cen MT"/>
              </a:rPr>
              <a:t>≈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 10 - 100K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DADDC01-C9F3-4709-A89E-C3AFF4590154}"/>
              </a:ext>
            </a:extLst>
          </p:cNvPr>
          <p:cNvSpPr txBox="1"/>
          <p:nvPr/>
        </p:nvSpPr>
        <p:spPr>
          <a:xfrm>
            <a:off x="-44068" y="1496048"/>
            <a:ext cx="139974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phase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58CFBF7-70B6-40B1-A619-A81A8E16A9F2}"/>
              </a:ext>
            </a:extLst>
          </p:cNvPr>
          <p:cNvSpPr txBox="1"/>
          <p:nvPr/>
        </p:nvSpPr>
        <p:spPr>
          <a:xfrm>
            <a:off x="-23628" y="3404874"/>
            <a:ext cx="111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H</a:t>
            </a:r>
            <a:r>
              <a:rPr lang="fr-FR" sz="1600" b="1" baseline="-25000" dirty="0">
                <a:solidFill>
                  <a:schemeClr val="bg1"/>
                </a:solidFill>
              </a:rPr>
              <a:t>2</a:t>
            </a:r>
            <a:r>
              <a:rPr lang="fr-FR" sz="1600" b="1" dirty="0">
                <a:solidFill>
                  <a:schemeClr val="bg1"/>
                </a:solidFill>
              </a:rPr>
              <a:t>O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CO, CO</a:t>
            </a:r>
            <a:r>
              <a:rPr lang="fr-FR" sz="1600" b="1" baseline="-25000" dirty="0">
                <a:solidFill>
                  <a:schemeClr val="bg1"/>
                </a:solidFill>
              </a:rPr>
              <a:t>2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CH</a:t>
            </a:r>
            <a:r>
              <a:rPr lang="fr-FR" sz="1600" b="1" baseline="-25000" dirty="0">
                <a:solidFill>
                  <a:schemeClr val="bg1"/>
                </a:solidFill>
              </a:rPr>
              <a:t>3</a:t>
            </a:r>
            <a:r>
              <a:rPr lang="fr-FR" sz="1600" b="1" dirty="0">
                <a:solidFill>
                  <a:schemeClr val="bg1"/>
                </a:solidFill>
              </a:rPr>
              <a:t>OH</a:t>
            </a:r>
          </a:p>
        </p:txBody>
      </p:sp>
      <p:pic>
        <p:nvPicPr>
          <p:cNvPr id="46" name="Picture 6" descr="Fichier:Methanol-3D-vdW.png — Wikipédia">
            <a:extLst>
              <a:ext uri="{FF2B5EF4-FFF2-40B4-BE49-F238E27FC236}">
                <a16:creationId xmlns:a16="http://schemas.microsoft.com/office/drawing/2014/main" id="{632A0B0B-05E4-4323-BEDA-B3B7F66F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087" y="2126950"/>
            <a:ext cx="289170" cy="2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acide formique — Wiktionnaire">
            <a:extLst>
              <a:ext uri="{FF2B5EF4-FFF2-40B4-BE49-F238E27FC236}">
                <a16:creationId xmlns:a16="http://schemas.microsoft.com/office/drawing/2014/main" id="{C9B0C370-5A38-4DB5-81F4-7DCCAAA5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71" y="2962531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985DA9A-43F4-442C-BF9F-9F37D2712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196">
            <a:off x="1554240" y="3017461"/>
            <a:ext cx="387633" cy="39588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94824D8-F970-4951-A1F1-2DB45A86A4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171"/>
          <a:stretch/>
        </p:blipFill>
        <p:spPr>
          <a:xfrm>
            <a:off x="-26615" y="1995459"/>
            <a:ext cx="974946" cy="1383161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F06575AC-E881-42C9-BF43-A914548BA896}"/>
              </a:ext>
            </a:extLst>
          </p:cNvPr>
          <p:cNvSpPr txBox="1"/>
          <p:nvPr/>
        </p:nvSpPr>
        <p:spPr>
          <a:xfrm>
            <a:off x="83550" y="2669628"/>
            <a:ext cx="79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Dust</a:t>
            </a:r>
            <a:r>
              <a:rPr lang="fr-FR" sz="1600" b="1" dirty="0"/>
              <a:t> </a:t>
            </a:r>
            <a:br>
              <a:rPr lang="fr-FR" sz="1600" b="1" dirty="0"/>
            </a:br>
            <a:r>
              <a:rPr lang="fr-FR" sz="1600" b="1" dirty="0"/>
              <a:t>grains</a:t>
            </a:r>
            <a:endParaRPr lang="fr-FR" sz="2400" b="1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8CC29CE-71AE-4362-9456-6CDA36D3F282}"/>
              </a:ext>
            </a:extLst>
          </p:cNvPr>
          <p:cNvSpPr txBox="1"/>
          <p:nvPr/>
        </p:nvSpPr>
        <p:spPr>
          <a:xfrm>
            <a:off x="3496596" y="654721"/>
            <a:ext cx="152317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phase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0D8EC97F-CF27-4E4E-8B2C-88CCA7C42A2D}"/>
              </a:ext>
            </a:extLst>
          </p:cNvPr>
          <p:cNvCxnSpPr/>
          <p:nvPr/>
        </p:nvCxnSpPr>
        <p:spPr>
          <a:xfrm>
            <a:off x="1553376" y="2126950"/>
            <a:ext cx="2160000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8EAE91CE-726B-42B9-93B4-0D74B60DF9EB}"/>
              </a:ext>
            </a:extLst>
          </p:cNvPr>
          <p:cNvSpPr txBox="1"/>
          <p:nvPr/>
        </p:nvSpPr>
        <p:spPr>
          <a:xfrm>
            <a:off x="1952628" y="1193519"/>
            <a:ext cx="1283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Exchanges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E35FEEB-00ED-474C-BA42-8E2CDF681956}"/>
              </a:ext>
            </a:extLst>
          </p:cNvPr>
          <p:cNvSpPr txBox="1"/>
          <p:nvPr/>
        </p:nvSpPr>
        <p:spPr>
          <a:xfrm>
            <a:off x="1774477" y="1677612"/>
            <a:ext cx="1778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Condensation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Non-thermal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desorption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6" name="Picture 2" descr="Horsehead Nebula - Wikipedia">
            <a:extLst>
              <a:ext uri="{FF2B5EF4-FFF2-40B4-BE49-F238E27FC236}">
                <a16:creationId xmlns:a16="http://schemas.microsoft.com/office/drawing/2014/main" id="{4FE7D04B-D18E-46A3-8795-E7A53EE1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5" y="4865302"/>
            <a:ext cx="2050697" cy="1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ZoneTexte 56">
            <a:extLst>
              <a:ext uri="{FF2B5EF4-FFF2-40B4-BE49-F238E27FC236}">
                <a16:creationId xmlns:a16="http://schemas.microsoft.com/office/drawing/2014/main" id="{5520A18C-E252-4541-B9A3-A6ADE1B00825}"/>
              </a:ext>
            </a:extLst>
          </p:cNvPr>
          <p:cNvSpPr txBox="1"/>
          <p:nvPr/>
        </p:nvSpPr>
        <p:spPr>
          <a:xfrm>
            <a:off x="76450" y="6422834"/>
            <a:ext cx="2480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Molecular</a:t>
            </a:r>
            <a:r>
              <a:rPr lang="fr-FR" sz="1600" dirty="0"/>
              <a:t> </a:t>
            </a:r>
            <a:r>
              <a:rPr lang="fr-FR" sz="1600" dirty="0" err="1"/>
              <a:t>clouds</a:t>
            </a:r>
            <a:r>
              <a:rPr lang="fr-FR" sz="1600" dirty="0"/>
              <a:t> - XDR</a:t>
            </a:r>
          </a:p>
        </p:txBody>
      </p:sp>
      <p:pic>
        <p:nvPicPr>
          <p:cNvPr id="59" name="Picture 4" descr="Featured Image: A Gap in TW Hydrae - AAS Nova">
            <a:extLst>
              <a:ext uri="{FF2B5EF4-FFF2-40B4-BE49-F238E27FC236}">
                <a16:creationId xmlns:a16="http://schemas.microsoft.com/office/drawing/2014/main" id="{D89BE6A6-C80B-4B02-9E82-1706CE4E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49" y="4851453"/>
            <a:ext cx="1853557" cy="16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D1AA23B7-7BB2-4527-8A67-A0756A62E620}"/>
              </a:ext>
            </a:extLst>
          </p:cNvPr>
          <p:cNvSpPr txBox="1"/>
          <p:nvPr/>
        </p:nvSpPr>
        <p:spPr>
          <a:xfrm>
            <a:off x="2740856" y="6445268"/>
            <a:ext cx="1886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Protoplanetary</a:t>
            </a:r>
            <a:r>
              <a:rPr lang="fr-FR" sz="1600" dirty="0"/>
              <a:t> </a:t>
            </a:r>
            <a:r>
              <a:rPr lang="fr-FR" sz="1600" dirty="0" err="1"/>
              <a:t>disks</a:t>
            </a:r>
            <a:endParaRPr lang="fr-FR" sz="1600" dirty="0"/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25B40C12-6BF8-4388-AD13-6DD2463E23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71805"/>
          <a:stretch/>
        </p:blipFill>
        <p:spPr>
          <a:xfrm rot="20695079">
            <a:off x="2412383" y="2829012"/>
            <a:ext cx="1354071" cy="2913715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11814159-76CB-418C-91B2-A882E3166F97}"/>
              </a:ext>
            </a:extLst>
          </p:cNvPr>
          <p:cNvSpPr txBox="1"/>
          <p:nvPr/>
        </p:nvSpPr>
        <p:spPr>
          <a:xfrm>
            <a:off x="1854245" y="4051091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</a:rPr>
              <a:t>X-rays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5A26A040-B7E5-4C92-9F71-599245B29B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0896" y="3959044"/>
            <a:ext cx="695867" cy="659380"/>
          </a:xfrm>
          <a:prstGeom prst="rect">
            <a:avLst/>
          </a:prstGeom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393C7995-3F9F-4F66-8B3F-E57A571AB93A}"/>
              </a:ext>
            </a:extLst>
          </p:cNvPr>
          <p:cNvSpPr txBox="1"/>
          <p:nvPr/>
        </p:nvSpPr>
        <p:spPr>
          <a:xfrm>
            <a:off x="3698270" y="3497119"/>
            <a:ext cx="122661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PMS Star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43036D47-9773-4377-B9CB-DB95261CF699}"/>
              </a:ext>
            </a:extLst>
          </p:cNvPr>
          <p:cNvSpPr txBox="1"/>
          <p:nvPr/>
        </p:nvSpPr>
        <p:spPr>
          <a:xfrm>
            <a:off x="2798682" y="2929351"/>
            <a:ext cx="1942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chemeClr val="accent2"/>
                </a:solidFill>
              </a:rPr>
              <a:t>Photodesorption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B9A67BE0-D078-4EC6-BEDF-3EBAC3A8CCF7}"/>
              </a:ext>
            </a:extLst>
          </p:cNvPr>
          <p:cNvCxnSpPr>
            <a:cxnSpLocks/>
          </p:cNvCxnSpPr>
          <p:nvPr/>
        </p:nvCxnSpPr>
        <p:spPr>
          <a:xfrm>
            <a:off x="2227951" y="3176290"/>
            <a:ext cx="521341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 79">
            <a:extLst>
              <a:ext uri="{FF2B5EF4-FFF2-40B4-BE49-F238E27FC236}">
                <a16:creationId xmlns:a16="http://schemas.microsoft.com/office/drawing/2014/main" id="{DF02466C-0BEC-4F0E-9BEA-9392B8BD9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196">
            <a:off x="4079134" y="2057308"/>
            <a:ext cx="387633" cy="395880"/>
          </a:xfrm>
          <a:prstGeom prst="rect">
            <a:avLst/>
          </a:prstGeom>
        </p:spPr>
      </p:pic>
      <p:pic>
        <p:nvPicPr>
          <p:cNvPr id="81" name="Picture 6" descr="Fichier:Methanol-3D-vdW.png — Wikipédia">
            <a:extLst>
              <a:ext uri="{FF2B5EF4-FFF2-40B4-BE49-F238E27FC236}">
                <a16:creationId xmlns:a16="http://schemas.microsoft.com/office/drawing/2014/main" id="{B4CCF081-C99F-47B7-A37A-722B1C4E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6686" y="1530192"/>
            <a:ext cx="289170" cy="2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acide formique — Wiktionnaire">
            <a:extLst>
              <a:ext uri="{FF2B5EF4-FFF2-40B4-BE49-F238E27FC236}">
                <a16:creationId xmlns:a16="http://schemas.microsoft.com/office/drawing/2014/main" id="{49C2FBB6-6C0F-4319-A5ED-A452C525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72" y="1523631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2E3DEE3-42A9-4AD6-968B-FD65EB074ED8}"/>
              </a:ext>
            </a:extLst>
          </p:cNvPr>
          <p:cNvSpPr txBox="1"/>
          <p:nvPr/>
        </p:nvSpPr>
        <p:spPr>
          <a:xfrm>
            <a:off x="5434395" y="1268447"/>
            <a:ext cx="6521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/>
              <a:t>X-rays have been </a:t>
            </a:r>
            <a:r>
              <a:rPr lang="fr-FR" sz="2000" dirty="0" err="1"/>
              <a:t>prooven</a:t>
            </a:r>
            <a:r>
              <a:rPr lang="fr-FR" sz="2000" dirty="0"/>
              <a:t> to </a:t>
            </a:r>
            <a:r>
              <a:rPr lang="fr-FR" sz="2000" dirty="0" err="1"/>
              <a:t>induce</a:t>
            </a:r>
            <a:r>
              <a:rPr lang="fr-FR" sz="2000" dirty="0"/>
              <a:t> </a:t>
            </a:r>
            <a:r>
              <a:rPr lang="fr-FR" sz="2000" dirty="0" err="1"/>
              <a:t>desorption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pure H</a:t>
            </a:r>
            <a:r>
              <a:rPr lang="fr-FR" sz="2000" baseline="-25000" dirty="0"/>
              <a:t>2</a:t>
            </a:r>
            <a:r>
              <a:rPr lang="fr-FR" sz="2000" dirty="0"/>
              <a:t>O and CO </a:t>
            </a:r>
            <a:r>
              <a:rPr lang="fr-FR" sz="2000" dirty="0" err="1"/>
              <a:t>ice</a:t>
            </a:r>
            <a:r>
              <a:rPr lang="fr-FR" sz="2000" b="1" dirty="0"/>
              <a:t> (Dupuy et al. 2018, 2021)</a:t>
            </a:r>
            <a:r>
              <a:rPr lang="fr-FR" sz="2000" dirty="0"/>
              <a:t> and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complex</a:t>
            </a:r>
            <a:r>
              <a:rPr lang="fr-FR" sz="2000" dirty="0"/>
              <a:t> mixtures </a:t>
            </a:r>
            <a:r>
              <a:rPr lang="fr-FR" sz="2000" b="1" dirty="0"/>
              <a:t>(Jiménez-Escobar et al. 2018, </a:t>
            </a:r>
            <a:r>
              <a:rPr lang="fr-FR" b="1" dirty="0" err="1"/>
              <a:t>Ciaravella</a:t>
            </a:r>
            <a:r>
              <a:rPr lang="fr-FR" b="1" dirty="0"/>
              <a:t> et al. 2020</a:t>
            </a:r>
            <a:r>
              <a:rPr lang="fr-FR" sz="2000" b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000" dirty="0" err="1"/>
              <a:t>Recently</a:t>
            </a:r>
            <a:r>
              <a:rPr lang="fr-FR" sz="2000" dirty="0"/>
              <a:t>, a </a:t>
            </a:r>
            <a:r>
              <a:rPr lang="fr-FR" sz="2000" dirty="0" err="1"/>
              <a:t>disk</a:t>
            </a:r>
            <a:r>
              <a:rPr lang="fr-FR" sz="2000" dirty="0"/>
              <a:t> modeling </a:t>
            </a:r>
            <a:r>
              <a:rPr lang="fr-FR" sz="2000" dirty="0" err="1"/>
              <a:t>study</a:t>
            </a:r>
            <a:r>
              <a:rPr lang="fr-FR" sz="2000" dirty="0"/>
              <a:t> </a:t>
            </a:r>
            <a:r>
              <a:rPr lang="fr-FR" sz="2000" dirty="0" err="1"/>
              <a:t>showed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X-ray </a:t>
            </a:r>
            <a:r>
              <a:rPr lang="fr-FR" sz="2000" dirty="0" err="1"/>
              <a:t>photodesorption</a:t>
            </a:r>
            <a:r>
              <a:rPr lang="fr-FR" sz="2000" dirty="0"/>
              <a:t> </a:t>
            </a:r>
            <a:r>
              <a:rPr lang="fr-FR" sz="2000" dirty="0" err="1"/>
              <a:t>significantly</a:t>
            </a:r>
            <a:r>
              <a:rPr lang="fr-FR" sz="2000" dirty="0"/>
              <a:t> influences </a:t>
            </a:r>
            <a:r>
              <a:rPr lang="fr-FR" sz="2000" dirty="0" err="1"/>
              <a:t>gas</a:t>
            </a:r>
            <a:r>
              <a:rPr lang="fr-FR" sz="2000" dirty="0"/>
              <a:t> phase </a:t>
            </a:r>
            <a:r>
              <a:rPr lang="fr-FR" sz="2000" dirty="0" err="1"/>
              <a:t>abundances</a:t>
            </a:r>
            <a:r>
              <a:rPr lang="fr-FR" sz="2000" dirty="0"/>
              <a:t> in cold </a:t>
            </a:r>
            <a:r>
              <a:rPr lang="fr-FR" sz="2000" dirty="0" err="1"/>
              <a:t>regions</a:t>
            </a:r>
            <a:r>
              <a:rPr lang="fr-FR" sz="2000" dirty="0"/>
              <a:t> </a:t>
            </a:r>
            <a:r>
              <a:rPr lang="fr-FR" sz="2000" b="1" dirty="0"/>
              <a:t>(</a:t>
            </a:r>
            <a:r>
              <a:rPr lang="fr-FR" sz="2000" b="1" dirty="0" err="1"/>
              <a:t>Notsu</a:t>
            </a:r>
            <a:r>
              <a:rPr lang="fr-FR" sz="2000" b="1" dirty="0"/>
              <a:t> et al. 2021)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418F6A3E-C258-4FAD-87ED-F6A3E646DB8E}"/>
              </a:ext>
            </a:extLst>
          </p:cNvPr>
          <p:cNvSpPr txBox="1"/>
          <p:nvPr/>
        </p:nvSpPr>
        <p:spPr>
          <a:xfrm>
            <a:off x="5355339" y="4868995"/>
            <a:ext cx="4488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What</a:t>
            </a:r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are the </a:t>
            </a:r>
            <a:r>
              <a:rPr lang="fr-FR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fundamental</a:t>
            </a:r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mechanisms</a:t>
            </a:r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What</a:t>
            </a:r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about </a:t>
            </a:r>
            <a:r>
              <a:rPr lang="fr-FR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COMs</a:t>
            </a:r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?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0707EDA-FB11-49C6-BB61-ED745B372CCC}"/>
              </a:ext>
            </a:extLst>
          </p:cNvPr>
          <p:cNvSpPr txBox="1"/>
          <p:nvPr/>
        </p:nvSpPr>
        <p:spPr>
          <a:xfrm>
            <a:off x="10199873" y="5031193"/>
            <a:ext cx="207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CO:N</a:t>
            </a:r>
            <a:r>
              <a:rPr lang="fr-FR" sz="2000" baseline="-2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76A8F848-13A5-4820-A88B-202CE12E210A}"/>
              </a:ext>
            </a:extLst>
          </p:cNvPr>
          <p:cNvSpPr txBox="1"/>
          <p:nvPr/>
        </p:nvSpPr>
        <p:spPr>
          <a:xfrm>
            <a:off x="9271226" y="5867149"/>
            <a:ext cx="2773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</a:t>
            </a:r>
            <a:r>
              <a:rPr lang="fr-FR" sz="2000" baseline="-2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OH, CH</a:t>
            </a:r>
            <a:r>
              <a:rPr lang="fr-FR" sz="2000" baseline="-2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CN, HCOOH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A0073324-6450-4C35-8B04-44A5119DFB37}"/>
              </a:ext>
            </a:extLst>
          </p:cNvPr>
          <p:cNvSpPr txBox="1"/>
          <p:nvPr/>
        </p:nvSpPr>
        <p:spPr>
          <a:xfrm>
            <a:off x="10306910" y="4344794"/>
            <a:ext cx="114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Ices</a:t>
            </a:r>
            <a:endParaRPr lang="fr-FR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71" grpId="0"/>
      <p:bldP spid="78" grpId="0"/>
      <p:bldP spid="2" grpId="0"/>
      <p:bldP spid="83" grpId="0"/>
      <p:bldP spid="85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FDAB6C9-C4FA-48EB-B496-6EDDDCB1755B}"/>
              </a:ext>
            </a:extLst>
          </p:cNvPr>
          <p:cNvSpPr/>
          <p:nvPr/>
        </p:nvSpPr>
        <p:spPr>
          <a:xfrm>
            <a:off x="0" y="649480"/>
            <a:ext cx="5919537" cy="6208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726BFEC1-49FA-4455-9400-62870593F358}"/>
              </a:ext>
            </a:extLst>
          </p:cNvPr>
          <p:cNvSpPr/>
          <p:nvPr/>
        </p:nvSpPr>
        <p:spPr>
          <a:xfrm rot="10800000">
            <a:off x="2706171" y="2454448"/>
            <a:ext cx="2281686" cy="253102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D8912-942C-4119-9743-A1816D22E488}"/>
              </a:ext>
            </a:extLst>
          </p:cNvPr>
          <p:cNvSpPr/>
          <p:nvPr/>
        </p:nvSpPr>
        <p:spPr>
          <a:xfrm>
            <a:off x="101730" y="87018"/>
            <a:ext cx="1034511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Experiment approach: synchrotron studies</a:t>
            </a:r>
            <a:endParaRPr lang="fr-FR" dirty="0">
              <a:ea typeface="MS Mincho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253BCC-60A0-4953-B638-0C3A3D570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350"/>
            <a:ext cx="2999742" cy="1694330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11795D-A055-4C0D-BBCE-6FC9BD1B1BF3}"/>
              </a:ext>
            </a:extLst>
          </p:cNvPr>
          <p:cNvSpPr/>
          <p:nvPr/>
        </p:nvSpPr>
        <p:spPr>
          <a:xfrm>
            <a:off x="1984477" y="5982671"/>
            <a:ext cx="2703871" cy="2064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38B8C6-31CF-4C66-9B74-E6D15FACB657}"/>
              </a:ext>
            </a:extLst>
          </p:cNvPr>
          <p:cNvSpPr txBox="1"/>
          <p:nvPr/>
        </p:nvSpPr>
        <p:spPr>
          <a:xfrm>
            <a:off x="1984477" y="6277030"/>
            <a:ext cx="283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C9900"/>
                </a:solidFill>
              </a:rPr>
              <a:t>Cu (15 K &lt; T &lt; 300 K)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B79E40-39D5-4624-A3C4-F92876D52822}"/>
              </a:ext>
            </a:extLst>
          </p:cNvPr>
          <p:cNvSpPr/>
          <p:nvPr/>
        </p:nvSpPr>
        <p:spPr>
          <a:xfrm>
            <a:off x="1984477" y="4591252"/>
            <a:ext cx="2703871" cy="139142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2CB7702-7F59-468D-8742-E9298E018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62" r="49669" b="81289"/>
          <a:stretch/>
        </p:blipFill>
        <p:spPr>
          <a:xfrm>
            <a:off x="143007" y="1986083"/>
            <a:ext cx="1217630" cy="8084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2D602B-CB48-41D3-B967-DE80A0B58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196">
            <a:off x="2328779" y="5292059"/>
            <a:ext cx="387633" cy="395880"/>
          </a:xfrm>
          <a:prstGeom prst="rect">
            <a:avLst/>
          </a:prstGeom>
        </p:spPr>
      </p:pic>
      <p:pic>
        <p:nvPicPr>
          <p:cNvPr id="18" name="Picture 6" descr="Fichier:Methanol-3D-vdW.png — Wikipédia">
            <a:extLst>
              <a:ext uri="{FF2B5EF4-FFF2-40B4-BE49-F238E27FC236}">
                <a16:creationId xmlns:a16="http://schemas.microsoft.com/office/drawing/2014/main" id="{6174862F-E2BD-4F2A-8F8A-56E844264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73056" y="4888275"/>
            <a:ext cx="289170" cy="2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acide formique — Wiktionnaire">
            <a:extLst>
              <a:ext uri="{FF2B5EF4-FFF2-40B4-BE49-F238E27FC236}">
                <a16:creationId xmlns:a16="http://schemas.microsoft.com/office/drawing/2014/main" id="{186CE6E7-AF5E-469D-9489-A929A7CC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865" y="4849123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CA58E0-3DAE-4A1A-9A71-C52E4C31B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23298" y="4801335"/>
            <a:ext cx="387633" cy="395880"/>
          </a:xfrm>
          <a:prstGeom prst="rect">
            <a:avLst/>
          </a:prstGeom>
        </p:spPr>
      </p:pic>
      <p:pic>
        <p:nvPicPr>
          <p:cNvPr id="21" name="Picture 6" descr="Fichier:Methanol-3D-vdW.png — Wikipédia">
            <a:extLst>
              <a:ext uri="{FF2B5EF4-FFF2-40B4-BE49-F238E27FC236}">
                <a16:creationId xmlns:a16="http://schemas.microsoft.com/office/drawing/2014/main" id="{7FED3EA3-D43B-4E6F-B7BF-57E21595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3967" flipH="1">
            <a:off x="2931188" y="5542652"/>
            <a:ext cx="289170" cy="2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acide formique — Wiktionnaire">
            <a:extLst>
              <a:ext uri="{FF2B5EF4-FFF2-40B4-BE49-F238E27FC236}">
                <a16:creationId xmlns:a16="http://schemas.microsoft.com/office/drawing/2014/main" id="{BA6D864F-3BDB-4EA0-A5B0-813243CA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0633">
            <a:off x="3614669" y="5378162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acide formique — Wiktionnaire">
            <a:extLst>
              <a:ext uri="{FF2B5EF4-FFF2-40B4-BE49-F238E27FC236}">
                <a16:creationId xmlns:a16="http://schemas.microsoft.com/office/drawing/2014/main" id="{16EF3916-ADF3-4BB2-A1EF-AD0F9A6C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069">
            <a:off x="4185688" y="5051869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FA46C93-60A0-4211-B10F-3A7C910B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94391">
            <a:off x="2729380" y="4429632"/>
            <a:ext cx="387633" cy="39588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6049750-2792-43AE-9BAF-23743362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08501">
            <a:off x="4172854" y="5491034"/>
            <a:ext cx="387633" cy="39588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FC5A928-EB2A-4EA2-9251-40DAC8201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938926">
            <a:off x="4259659" y="4452706"/>
            <a:ext cx="387633" cy="39588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3D1683A-B285-4F1E-A510-B69687D03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81" b="66258"/>
          <a:stretch/>
        </p:blipFill>
        <p:spPr>
          <a:xfrm>
            <a:off x="3216686" y="782449"/>
            <a:ext cx="2879314" cy="145798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458C772-CB3B-4600-94ED-24B97E0FCA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240" b="81289"/>
          <a:stretch/>
        </p:blipFill>
        <p:spPr>
          <a:xfrm>
            <a:off x="94577" y="1323391"/>
            <a:ext cx="1814696" cy="80849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7262D53-3C3D-4233-BAA8-8C2A0B20BAE9}"/>
              </a:ext>
            </a:extLst>
          </p:cNvPr>
          <p:cNvSpPr txBox="1"/>
          <p:nvPr/>
        </p:nvSpPr>
        <p:spPr>
          <a:xfrm>
            <a:off x="-27357" y="4813855"/>
            <a:ext cx="1950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>
                <a:solidFill>
                  <a:srgbClr val="002060"/>
                </a:solidFill>
              </a:rPr>
              <a:t>Molecular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ice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br>
              <a:rPr lang="fr-FR" sz="2000" dirty="0">
                <a:solidFill>
                  <a:srgbClr val="002060"/>
                </a:solidFill>
              </a:rPr>
            </a:br>
            <a:r>
              <a:rPr lang="fr-FR" sz="2000" dirty="0">
                <a:solidFill>
                  <a:srgbClr val="002060"/>
                </a:solidFill>
              </a:rPr>
              <a:t>(~ 100 ML)</a:t>
            </a:r>
            <a:br>
              <a:rPr lang="fr-FR" sz="2000" dirty="0">
                <a:solidFill>
                  <a:srgbClr val="002060"/>
                </a:solidFill>
              </a:rPr>
            </a:br>
            <a:r>
              <a:rPr lang="fr-FR" sz="2000" dirty="0">
                <a:solidFill>
                  <a:srgbClr val="002060"/>
                </a:solidFill>
              </a:rPr>
              <a:t>@15 K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0C64CDC-670A-4DA1-9A21-F8540D55EC7D}"/>
              </a:ext>
            </a:extLst>
          </p:cNvPr>
          <p:cNvSpPr txBox="1"/>
          <p:nvPr/>
        </p:nvSpPr>
        <p:spPr>
          <a:xfrm>
            <a:off x="6222787" y="1463238"/>
            <a:ext cx="591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X-ray </a:t>
            </a:r>
            <a:r>
              <a:rPr lang="fr-FR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Photodesorption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yields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= </a:t>
            </a:r>
            <a:r>
              <a:rPr lang="fr-FR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 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(E)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6273D70-E2C8-482D-95F6-E65184E9C2C1}"/>
              </a:ext>
            </a:extLst>
          </p:cNvPr>
          <p:cNvSpPr txBox="1"/>
          <p:nvPr/>
        </p:nvSpPr>
        <p:spPr>
          <a:xfrm>
            <a:off x="6233018" y="6074282"/>
            <a:ext cx="591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Effect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the </a:t>
            </a:r>
            <a:r>
              <a:rPr lang="fr-FR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ice</a:t>
            </a:r>
            <a:r>
              <a:rPr lang="fr-F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composition ?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5E3F3A4-DD15-4F90-97BC-E8B02B3A94DA}"/>
              </a:ext>
            </a:extLst>
          </p:cNvPr>
          <p:cNvSpPr txBox="1"/>
          <p:nvPr/>
        </p:nvSpPr>
        <p:spPr>
          <a:xfrm rot="17624157">
            <a:off x="3546468" y="2809188"/>
            <a:ext cx="283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3">
                    <a:lumMod val="50000"/>
                  </a:schemeClr>
                </a:solidFill>
              </a:rPr>
              <a:t>Photodesorption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DB6D40D-1694-40F9-BB23-AE4488E1A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196">
            <a:off x="3213769" y="2660925"/>
            <a:ext cx="387633" cy="39588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E6D388D-EDA8-49B0-AE10-9C586E6BC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208467" y="2698982"/>
            <a:ext cx="387633" cy="39588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29533B1-14B9-4DBA-8135-2276DB191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77251">
            <a:off x="3418479" y="3474100"/>
            <a:ext cx="387633" cy="395880"/>
          </a:xfrm>
          <a:prstGeom prst="rect">
            <a:avLst/>
          </a:prstGeom>
        </p:spPr>
      </p:pic>
      <p:pic>
        <p:nvPicPr>
          <p:cNvPr id="40" name="Picture 10" descr="acide formique — Wiktionnaire">
            <a:extLst>
              <a:ext uri="{FF2B5EF4-FFF2-40B4-BE49-F238E27FC236}">
                <a16:creationId xmlns:a16="http://schemas.microsoft.com/office/drawing/2014/main" id="{9ACF84D3-274E-4939-8F0E-A58F8E92C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34" y="2961925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Fichier:Methanol-3D-vdW.png — Wikipédia">
            <a:extLst>
              <a:ext uri="{FF2B5EF4-FFF2-40B4-BE49-F238E27FC236}">
                <a16:creationId xmlns:a16="http://schemas.microsoft.com/office/drawing/2014/main" id="{5A5BBF34-727D-4FE2-A68D-9D3B99CC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194" y="3817345"/>
            <a:ext cx="289170" cy="2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07FB1B5-2C49-49C7-9D38-AE29B640D0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71805"/>
          <a:stretch/>
        </p:blipFill>
        <p:spPr>
          <a:xfrm rot="11599093">
            <a:off x="1576637" y="2263658"/>
            <a:ext cx="1893595" cy="2289421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9CBA6023-BC30-49FB-8545-E97899D3BB59}"/>
              </a:ext>
            </a:extLst>
          </p:cNvPr>
          <p:cNvSpPr txBox="1"/>
          <p:nvPr/>
        </p:nvSpPr>
        <p:spPr>
          <a:xfrm>
            <a:off x="165752" y="2755653"/>
            <a:ext cx="141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rgbClr val="FF0000"/>
                </a:solidFill>
              </a:rPr>
              <a:t>X-rays</a:t>
            </a:r>
            <a:br>
              <a:rPr lang="fr-FR" sz="2400" dirty="0">
                <a:solidFill>
                  <a:srgbClr val="FF0000"/>
                </a:solidFill>
              </a:rPr>
            </a:b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6C6DEB4-84BA-4919-986D-FB9F8BE82417}"/>
              </a:ext>
            </a:extLst>
          </p:cNvPr>
          <p:cNvSpPr txBox="1"/>
          <p:nvPr/>
        </p:nvSpPr>
        <p:spPr>
          <a:xfrm>
            <a:off x="94577" y="3255136"/>
            <a:ext cx="141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~10</a:t>
            </a:r>
            <a:r>
              <a:rPr lang="fr-FR" sz="1600" baseline="30000" dirty="0">
                <a:solidFill>
                  <a:srgbClr val="FF0000"/>
                </a:solidFill>
              </a:rPr>
              <a:t>13</a:t>
            </a:r>
            <a:r>
              <a:rPr lang="fr-FR" sz="1600" dirty="0">
                <a:solidFill>
                  <a:srgbClr val="FF0000"/>
                </a:solidFill>
              </a:rPr>
              <a:t> ph/s</a:t>
            </a:r>
            <a:br>
              <a:rPr lang="fr-FR" sz="1600" dirty="0">
                <a:solidFill>
                  <a:srgbClr val="FF0000"/>
                </a:solidFill>
              </a:rPr>
            </a:br>
            <a:r>
              <a:rPr lang="el-GR" sz="1600" dirty="0">
                <a:solidFill>
                  <a:srgbClr val="FF0000"/>
                </a:solidFill>
              </a:rPr>
              <a:t>Δ</a:t>
            </a:r>
            <a:r>
              <a:rPr lang="fr-FR" sz="1600" dirty="0">
                <a:solidFill>
                  <a:srgbClr val="FF0000"/>
                </a:solidFill>
              </a:rPr>
              <a:t>E ~ 0.1 eV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0A68FDC-90BF-4287-B379-FF8FD0B86D36}"/>
              </a:ext>
            </a:extLst>
          </p:cNvPr>
          <p:cNvSpPr txBox="1"/>
          <p:nvPr/>
        </p:nvSpPr>
        <p:spPr>
          <a:xfrm>
            <a:off x="-688033" y="3917218"/>
            <a:ext cx="2857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rgbClr val="FF0000"/>
                </a:solidFill>
              </a:rPr>
              <a:t>E = 400 – 600 eV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08A1DB1-BAE1-4CAE-BB0A-D048107B88D4}"/>
              </a:ext>
            </a:extLst>
          </p:cNvPr>
          <p:cNvSpPr/>
          <p:nvPr/>
        </p:nvSpPr>
        <p:spPr>
          <a:xfrm>
            <a:off x="6984847" y="2447936"/>
            <a:ext cx="4312118" cy="2189703"/>
          </a:xfrm>
          <a:custGeom>
            <a:avLst/>
            <a:gdLst>
              <a:gd name="connsiteX0" fmla="*/ 0 w 4312118"/>
              <a:gd name="connsiteY0" fmla="*/ 1925199 h 2189703"/>
              <a:gd name="connsiteX1" fmla="*/ 19251 w 4312118"/>
              <a:gd name="connsiteY1" fmla="*/ 1828947 h 2189703"/>
              <a:gd name="connsiteX2" fmla="*/ 57752 w 4312118"/>
              <a:gd name="connsiteY2" fmla="*/ 1886698 h 2189703"/>
              <a:gd name="connsiteX3" fmla="*/ 86627 w 4312118"/>
              <a:gd name="connsiteY3" fmla="*/ 2021452 h 2189703"/>
              <a:gd name="connsiteX4" fmla="*/ 163630 w 4312118"/>
              <a:gd name="connsiteY4" fmla="*/ 1992576 h 2189703"/>
              <a:gd name="connsiteX5" fmla="*/ 192505 w 4312118"/>
              <a:gd name="connsiteY5" fmla="*/ 1963700 h 2189703"/>
              <a:gd name="connsiteX6" fmla="*/ 221381 w 4312118"/>
              <a:gd name="connsiteY6" fmla="*/ 1992576 h 2189703"/>
              <a:gd name="connsiteX7" fmla="*/ 279133 w 4312118"/>
              <a:gd name="connsiteY7" fmla="*/ 2040703 h 2189703"/>
              <a:gd name="connsiteX8" fmla="*/ 308009 w 4312118"/>
              <a:gd name="connsiteY8" fmla="*/ 2050328 h 2189703"/>
              <a:gd name="connsiteX9" fmla="*/ 327259 w 4312118"/>
              <a:gd name="connsiteY9" fmla="*/ 2079204 h 2189703"/>
              <a:gd name="connsiteX10" fmla="*/ 452387 w 4312118"/>
              <a:gd name="connsiteY10" fmla="*/ 2002201 h 2189703"/>
              <a:gd name="connsiteX11" fmla="*/ 481263 w 4312118"/>
              <a:gd name="connsiteY11" fmla="*/ 2021452 h 2189703"/>
              <a:gd name="connsiteX12" fmla="*/ 539015 w 4312118"/>
              <a:gd name="connsiteY12" fmla="*/ 2040703 h 2189703"/>
              <a:gd name="connsiteX13" fmla="*/ 548640 w 4312118"/>
              <a:gd name="connsiteY13" fmla="*/ 2088829 h 2189703"/>
              <a:gd name="connsiteX14" fmla="*/ 577516 w 4312118"/>
              <a:gd name="connsiteY14" fmla="*/ 2069578 h 2189703"/>
              <a:gd name="connsiteX15" fmla="*/ 616017 w 4312118"/>
              <a:gd name="connsiteY15" fmla="*/ 2117705 h 2189703"/>
              <a:gd name="connsiteX16" fmla="*/ 644893 w 4312118"/>
              <a:gd name="connsiteY16" fmla="*/ 2108079 h 2189703"/>
              <a:gd name="connsiteX17" fmla="*/ 673769 w 4312118"/>
              <a:gd name="connsiteY17" fmla="*/ 2117705 h 2189703"/>
              <a:gd name="connsiteX18" fmla="*/ 683394 w 4312118"/>
              <a:gd name="connsiteY18" fmla="*/ 2079204 h 2189703"/>
              <a:gd name="connsiteX19" fmla="*/ 712270 w 4312118"/>
              <a:gd name="connsiteY19" fmla="*/ 2011827 h 2189703"/>
              <a:gd name="connsiteX20" fmla="*/ 731520 w 4312118"/>
              <a:gd name="connsiteY20" fmla="*/ 1915574 h 2189703"/>
              <a:gd name="connsiteX21" fmla="*/ 750771 w 4312118"/>
              <a:gd name="connsiteY21" fmla="*/ 1578690 h 2189703"/>
              <a:gd name="connsiteX22" fmla="*/ 760396 w 4312118"/>
              <a:gd name="connsiteY22" fmla="*/ 1492063 h 2189703"/>
              <a:gd name="connsiteX23" fmla="*/ 789272 w 4312118"/>
              <a:gd name="connsiteY23" fmla="*/ 1434311 h 2189703"/>
              <a:gd name="connsiteX24" fmla="*/ 827773 w 4312118"/>
              <a:gd name="connsiteY24" fmla="*/ 1193679 h 2189703"/>
              <a:gd name="connsiteX25" fmla="*/ 847023 w 4312118"/>
              <a:gd name="connsiteY25" fmla="*/ 1222555 h 2189703"/>
              <a:gd name="connsiteX26" fmla="*/ 856649 w 4312118"/>
              <a:gd name="connsiteY26" fmla="*/ 1251431 h 2189703"/>
              <a:gd name="connsiteX27" fmla="*/ 885524 w 4312118"/>
              <a:gd name="connsiteY27" fmla="*/ 1386185 h 2189703"/>
              <a:gd name="connsiteX28" fmla="*/ 924025 w 4312118"/>
              <a:gd name="connsiteY28" fmla="*/ 1232180 h 2189703"/>
              <a:gd name="connsiteX29" fmla="*/ 924025 w 4312118"/>
              <a:gd name="connsiteY29" fmla="*/ 1164804 h 2189703"/>
              <a:gd name="connsiteX30" fmla="*/ 981777 w 4312118"/>
              <a:gd name="connsiteY30" fmla="*/ 491035 h 2189703"/>
              <a:gd name="connsiteX31" fmla="*/ 1020278 w 4312118"/>
              <a:gd name="connsiteY31" fmla="*/ 365907 h 2189703"/>
              <a:gd name="connsiteX32" fmla="*/ 1049154 w 4312118"/>
              <a:gd name="connsiteY32" fmla="*/ 385157 h 2189703"/>
              <a:gd name="connsiteX33" fmla="*/ 1097280 w 4312118"/>
              <a:gd name="connsiteY33" fmla="*/ 288905 h 2189703"/>
              <a:gd name="connsiteX34" fmla="*/ 1116531 w 4312118"/>
              <a:gd name="connsiteY34" fmla="*/ 260029 h 2189703"/>
              <a:gd name="connsiteX35" fmla="*/ 1155032 w 4312118"/>
              <a:gd name="connsiteY35" fmla="*/ 134900 h 2189703"/>
              <a:gd name="connsiteX36" fmla="*/ 1164657 w 4312118"/>
              <a:gd name="connsiteY36" fmla="*/ 77149 h 2189703"/>
              <a:gd name="connsiteX37" fmla="*/ 1174282 w 4312118"/>
              <a:gd name="connsiteY37" fmla="*/ 29023 h 2189703"/>
              <a:gd name="connsiteX38" fmla="*/ 1232034 w 4312118"/>
              <a:gd name="connsiteY38" fmla="*/ 147 h 2189703"/>
              <a:gd name="connsiteX39" fmla="*/ 1241659 w 4312118"/>
              <a:gd name="connsiteY39" fmla="*/ 48273 h 2189703"/>
              <a:gd name="connsiteX40" fmla="*/ 1251284 w 4312118"/>
              <a:gd name="connsiteY40" fmla="*/ 202277 h 2189703"/>
              <a:gd name="connsiteX41" fmla="*/ 1260910 w 4312118"/>
              <a:gd name="connsiteY41" fmla="*/ 231153 h 2189703"/>
              <a:gd name="connsiteX42" fmla="*/ 1280160 w 4312118"/>
              <a:gd name="connsiteY42" fmla="*/ 317780 h 2189703"/>
              <a:gd name="connsiteX43" fmla="*/ 1309036 w 4312118"/>
              <a:gd name="connsiteY43" fmla="*/ 433284 h 2189703"/>
              <a:gd name="connsiteX44" fmla="*/ 1337912 w 4312118"/>
              <a:gd name="connsiteY44" fmla="*/ 731667 h 2189703"/>
              <a:gd name="connsiteX45" fmla="*/ 1347537 w 4312118"/>
              <a:gd name="connsiteY45" fmla="*/ 770168 h 2189703"/>
              <a:gd name="connsiteX46" fmla="*/ 1376413 w 4312118"/>
              <a:gd name="connsiteY46" fmla="*/ 895296 h 2189703"/>
              <a:gd name="connsiteX47" fmla="*/ 1405289 w 4312118"/>
              <a:gd name="connsiteY47" fmla="*/ 924172 h 2189703"/>
              <a:gd name="connsiteX48" fmla="*/ 1414914 w 4312118"/>
              <a:gd name="connsiteY48" fmla="*/ 962673 h 2189703"/>
              <a:gd name="connsiteX49" fmla="*/ 1424539 w 4312118"/>
              <a:gd name="connsiteY49" fmla="*/ 991549 h 2189703"/>
              <a:gd name="connsiteX50" fmla="*/ 1434164 w 4312118"/>
              <a:gd name="connsiteY50" fmla="*/ 1049300 h 2189703"/>
              <a:gd name="connsiteX51" fmla="*/ 1463040 w 4312118"/>
              <a:gd name="connsiteY51" fmla="*/ 1001174 h 2189703"/>
              <a:gd name="connsiteX52" fmla="*/ 1491916 w 4312118"/>
              <a:gd name="connsiteY52" fmla="*/ 1164804 h 2189703"/>
              <a:gd name="connsiteX53" fmla="*/ 1501541 w 4312118"/>
              <a:gd name="connsiteY53" fmla="*/ 1289932 h 2189703"/>
              <a:gd name="connsiteX54" fmla="*/ 1530417 w 4312118"/>
              <a:gd name="connsiteY54" fmla="*/ 1261056 h 2189703"/>
              <a:gd name="connsiteX55" fmla="*/ 1559293 w 4312118"/>
              <a:gd name="connsiteY55" fmla="*/ 1280307 h 2189703"/>
              <a:gd name="connsiteX56" fmla="*/ 1568918 w 4312118"/>
              <a:gd name="connsiteY56" fmla="*/ 1318808 h 2189703"/>
              <a:gd name="connsiteX57" fmla="*/ 1626670 w 4312118"/>
              <a:gd name="connsiteY57" fmla="*/ 1376559 h 2189703"/>
              <a:gd name="connsiteX58" fmla="*/ 1655545 w 4312118"/>
              <a:gd name="connsiteY58" fmla="*/ 1395810 h 2189703"/>
              <a:gd name="connsiteX59" fmla="*/ 1684421 w 4312118"/>
              <a:gd name="connsiteY59" fmla="*/ 1376559 h 2189703"/>
              <a:gd name="connsiteX60" fmla="*/ 1732547 w 4312118"/>
              <a:gd name="connsiteY60" fmla="*/ 1347684 h 2189703"/>
              <a:gd name="connsiteX61" fmla="*/ 1751798 w 4312118"/>
              <a:gd name="connsiteY61" fmla="*/ 1309183 h 2189703"/>
              <a:gd name="connsiteX62" fmla="*/ 1799924 w 4312118"/>
              <a:gd name="connsiteY62" fmla="*/ 1405435 h 2189703"/>
              <a:gd name="connsiteX63" fmla="*/ 1828800 w 4312118"/>
              <a:gd name="connsiteY63" fmla="*/ 1366934 h 2189703"/>
              <a:gd name="connsiteX64" fmla="*/ 1848051 w 4312118"/>
              <a:gd name="connsiteY64" fmla="*/ 1415060 h 2189703"/>
              <a:gd name="connsiteX65" fmla="*/ 1905802 w 4312118"/>
              <a:gd name="connsiteY65" fmla="*/ 1443936 h 2189703"/>
              <a:gd name="connsiteX66" fmla="*/ 1925053 w 4312118"/>
              <a:gd name="connsiteY66" fmla="*/ 1482437 h 2189703"/>
              <a:gd name="connsiteX67" fmla="*/ 2030931 w 4312118"/>
              <a:gd name="connsiteY67" fmla="*/ 1443936 h 2189703"/>
              <a:gd name="connsiteX68" fmla="*/ 2069432 w 4312118"/>
              <a:gd name="connsiteY68" fmla="*/ 1434311 h 2189703"/>
              <a:gd name="connsiteX69" fmla="*/ 2156059 w 4312118"/>
              <a:gd name="connsiteY69" fmla="*/ 1405435 h 2189703"/>
              <a:gd name="connsiteX70" fmla="*/ 2165684 w 4312118"/>
              <a:gd name="connsiteY70" fmla="*/ 1434311 h 2189703"/>
              <a:gd name="connsiteX71" fmla="*/ 2242686 w 4312118"/>
              <a:gd name="connsiteY71" fmla="*/ 1328433 h 2189703"/>
              <a:gd name="connsiteX72" fmla="*/ 2310063 w 4312118"/>
              <a:gd name="connsiteY72" fmla="*/ 1145553 h 2189703"/>
              <a:gd name="connsiteX73" fmla="*/ 2367815 w 4312118"/>
              <a:gd name="connsiteY73" fmla="*/ 1347684 h 2189703"/>
              <a:gd name="connsiteX74" fmla="*/ 2406316 w 4312118"/>
              <a:gd name="connsiteY74" fmla="*/ 1424686 h 2189703"/>
              <a:gd name="connsiteX75" fmla="*/ 2464067 w 4312118"/>
              <a:gd name="connsiteY75" fmla="*/ 1366934 h 2189703"/>
              <a:gd name="connsiteX76" fmla="*/ 2492943 w 4312118"/>
              <a:gd name="connsiteY76" fmla="*/ 1376559 h 2189703"/>
              <a:gd name="connsiteX77" fmla="*/ 2512194 w 4312118"/>
              <a:gd name="connsiteY77" fmla="*/ 1405435 h 2189703"/>
              <a:gd name="connsiteX78" fmla="*/ 2541070 w 4312118"/>
              <a:gd name="connsiteY78" fmla="*/ 1395810 h 2189703"/>
              <a:gd name="connsiteX79" fmla="*/ 2618072 w 4312118"/>
              <a:gd name="connsiteY79" fmla="*/ 1309183 h 2189703"/>
              <a:gd name="connsiteX80" fmla="*/ 2685449 w 4312118"/>
              <a:gd name="connsiteY80" fmla="*/ 1251431 h 2189703"/>
              <a:gd name="connsiteX81" fmla="*/ 2743200 w 4312118"/>
              <a:gd name="connsiteY81" fmla="*/ 1184054 h 2189703"/>
              <a:gd name="connsiteX82" fmla="*/ 2791326 w 4312118"/>
              <a:gd name="connsiteY82" fmla="*/ 1135928 h 2189703"/>
              <a:gd name="connsiteX83" fmla="*/ 2810577 w 4312118"/>
              <a:gd name="connsiteY83" fmla="*/ 1155178 h 2189703"/>
              <a:gd name="connsiteX84" fmla="*/ 2916455 w 4312118"/>
              <a:gd name="connsiteY84" fmla="*/ 1068551 h 2189703"/>
              <a:gd name="connsiteX85" fmla="*/ 3031958 w 4312118"/>
              <a:gd name="connsiteY85" fmla="*/ 1184054 h 2189703"/>
              <a:gd name="connsiteX86" fmla="*/ 3080084 w 4312118"/>
              <a:gd name="connsiteY86" fmla="*/ 1203305 h 2189703"/>
              <a:gd name="connsiteX87" fmla="*/ 3137836 w 4312118"/>
              <a:gd name="connsiteY87" fmla="*/ 1232180 h 2189703"/>
              <a:gd name="connsiteX88" fmla="*/ 3224463 w 4312118"/>
              <a:gd name="connsiteY88" fmla="*/ 1280307 h 2189703"/>
              <a:gd name="connsiteX89" fmla="*/ 3253339 w 4312118"/>
              <a:gd name="connsiteY89" fmla="*/ 1318808 h 2189703"/>
              <a:gd name="connsiteX90" fmla="*/ 3291840 w 4312118"/>
              <a:gd name="connsiteY90" fmla="*/ 1366934 h 2189703"/>
              <a:gd name="connsiteX91" fmla="*/ 3311091 w 4312118"/>
              <a:gd name="connsiteY91" fmla="*/ 1395810 h 2189703"/>
              <a:gd name="connsiteX92" fmla="*/ 3388093 w 4312118"/>
              <a:gd name="connsiteY92" fmla="*/ 1424686 h 2189703"/>
              <a:gd name="connsiteX93" fmla="*/ 3397718 w 4312118"/>
              <a:gd name="connsiteY93" fmla="*/ 1463187 h 2189703"/>
              <a:gd name="connsiteX94" fmla="*/ 3426594 w 4312118"/>
              <a:gd name="connsiteY94" fmla="*/ 1482437 h 2189703"/>
              <a:gd name="connsiteX95" fmla="*/ 3513221 w 4312118"/>
              <a:gd name="connsiteY95" fmla="*/ 1501688 h 2189703"/>
              <a:gd name="connsiteX96" fmla="*/ 3628724 w 4312118"/>
              <a:gd name="connsiteY96" fmla="*/ 1501688 h 2189703"/>
              <a:gd name="connsiteX97" fmla="*/ 3763478 w 4312118"/>
              <a:gd name="connsiteY97" fmla="*/ 1549814 h 2189703"/>
              <a:gd name="connsiteX98" fmla="*/ 3811604 w 4312118"/>
              <a:gd name="connsiteY98" fmla="*/ 1597940 h 2189703"/>
              <a:gd name="connsiteX99" fmla="*/ 3840480 w 4312118"/>
              <a:gd name="connsiteY99" fmla="*/ 1617191 h 2189703"/>
              <a:gd name="connsiteX100" fmla="*/ 3888606 w 4312118"/>
              <a:gd name="connsiteY100" fmla="*/ 1665317 h 2189703"/>
              <a:gd name="connsiteX101" fmla="*/ 3907857 w 4312118"/>
              <a:gd name="connsiteY101" fmla="*/ 1703818 h 2189703"/>
              <a:gd name="connsiteX102" fmla="*/ 3917482 w 4312118"/>
              <a:gd name="connsiteY102" fmla="*/ 1732694 h 2189703"/>
              <a:gd name="connsiteX103" fmla="*/ 3946358 w 4312118"/>
              <a:gd name="connsiteY103" fmla="*/ 1742319 h 2189703"/>
              <a:gd name="connsiteX104" fmla="*/ 4071486 w 4312118"/>
              <a:gd name="connsiteY104" fmla="*/ 1800071 h 2189703"/>
              <a:gd name="connsiteX105" fmla="*/ 4100362 w 4312118"/>
              <a:gd name="connsiteY105" fmla="*/ 1809696 h 2189703"/>
              <a:gd name="connsiteX106" fmla="*/ 4312118 w 4312118"/>
              <a:gd name="connsiteY106" fmla="*/ 1819321 h 218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312118" h="2189703">
                <a:moveTo>
                  <a:pt x="0" y="1925199"/>
                </a:moveTo>
                <a:cubicBezTo>
                  <a:pt x="6417" y="1893115"/>
                  <a:pt x="-7973" y="1847096"/>
                  <a:pt x="19251" y="1828947"/>
                </a:cubicBezTo>
                <a:cubicBezTo>
                  <a:pt x="38501" y="1816113"/>
                  <a:pt x="51224" y="1864502"/>
                  <a:pt x="57752" y="1886698"/>
                </a:cubicBezTo>
                <a:cubicBezTo>
                  <a:pt x="111116" y="2068136"/>
                  <a:pt x="33784" y="1942185"/>
                  <a:pt x="86627" y="2021452"/>
                </a:cubicBezTo>
                <a:cubicBezTo>
                  <a:pt x="112295" y="2011827"/>
                  <a:pt x="139564" y="2005703"/>
                  <a:pt x="163630" y="1992576"/>
                </a:cubicBezTo>
                <a:cubicBezTo>
                  <a:pt x="175580" y="1986058"/>
                  <a:pt x="178893" y="1963700"/>
                  <a:pt x="192505" y="1963700"/>
                </a:cubicBezTo>
                <a:cubicBezTo>
                  <a:pt x="206117" y="1963700"/>
                  <a:pt x="211756" y="1982951"/>
                  <a:pt x="221381" y="1992576"/>
                </a:cubicBezTo>
                <a:cubicBezTo>
                  <a:pt x="292292" y="2329406"/>
                  <a:pt x="234274" y="2157335"/>
                  <a:pt x="279133" y="2040703"/>
                </a:cubicBezTo>
                <a:cubicBezTo>
                  <a:pt x="282775" y="2031233"/>
                  <a:pt x="298384" y="2047120"/>
                  <a:pt x="308009" y="2050328"/>
                </a:cubicBezTo>
                <a:cubicBezTo>
                  <a:pt x="314426" y="2059953"/>
                  <a:pt x="316136" y="2076026"/>
                  <a:pt x="327259" y="2079204"/>
                </a:cubicBezTo>
                <a:cubicBezTo>
                  <a:pt x="374694" y="2092757"/>
                  <a:pt x="434235" y="2018084"/>
                  <a:pt x="452387" y="2002201"/>
                </a:cubicBezTo>
                <a:cubicBezTo>
                  <a:pt x="462012" y="2008618"/>
                  <a:pt x="470692" y="2016754"/>
                  <a:pt x="481263" y="2021452"/>
                </a:cubicBezTo>
                <a:cubicBezTo>
                  <a:pt x="499806" y="2029693"/>
                  <a:pt x="524666" y="2026354"/>
                  <a:pt x="539015" y="2040703"/>
                </a:cubicBezTo>
                <a:cubicBezTo>
                  <a:pt x="550583" y="2052271"/>
                  <a:pt x="545432" y="2072787"/>
                  <a:pt x="548640" y="2088829"/>
                </a:cubicBezTo>
                <a:cubicBezTo>
                  <a:pt x="558265" y="2082412"/>
                  <a:pt x="569336" y="2077758"/>
                  <a:pt x="577516" y="2069578"/>
                </a:cubicBezTo>
                <a:cubicBezTo>
                  <a:pt x="614835" y="2032259"/>
                  <a:pt x="586201" y="1998443"/>
                  <a:pt x="616017" y="2117705"/>
                </a:cubicBezTo>
                <a:cubicBezTo>
                  <a:pt x="625642" y="2114496"/>
                  <a:pt x="634747" y="2108079"/>
                  <a:pt x="644893" y="2108079"/>
                </a:cubicBezTo>
                <a:cubicBezTo>
                  <a:pt x="655039" y="2108079"/>
                  <a:pt x="665652" y="2123793"/>
                  <a:pt x="673769" y="2117705"/>
                </a:cubicBezTo>
                <a:cubicBezTo>
                  <a:pt x="684352" y="2109768"/>
                  <a:pt x="678873" y="2091636"/>
                  <a:pt x="683394" y="2079204"/>
                </a:cubicBezTo>
                <a:cubicBezTo>
                  <a:pt x="691744" y="2056240"/>
                  <a:pt x="702645" y="2034286"/>
                  <a:pt x="712270" y="2011827"/>
                </a:cubicBezTo>
                <a:cubicBezTo>
                  <a:pt x="718687" y="1979743"/>
                  <a:pt x="730352" y="1948273"/>
                  <a:pt x="731520" y="1915574"/>
                </a:cubicBezTo>
                <a:cubicBezTo>
                  <a:pt x="746382" y="1499435"/>
                  <a:pt x="727314" y="1766341"/>
                  <a:pt x="750771" y="1578690"/>
                </a:cubicBezTo>
                <a:cubicBezTo>
                  <a:pt x="754375" y="1549861"/>
                  <a:pt x="752910" y="1520135"/>
                  <a:pt x="760396" y="1492063"/>
                </a:cubicBezTo>
                <a:cubicBezTo>
                  <a:pt x="765942" y="1471267"/>
                  <a:pt x="779647" y="1453562"/>
                  <a:pt x="789272" y="1434311"/>
                </a:cubicBezTo>
                <a:cubicBezTo>
                  <a:pt x="802106" y="1354100"/>
                  <a:pt x="782715" y="1126090"/>
                  <a:pt x="827773" y="1193679"/>
                </a:cubicBezTo>
                <a:cubicBezTo>
                  <a:pt x="834190" y="1203304"/>
                  <a:pt x="841850" y="1212208"/>
                  <a:pt x="847023" y="1222555"/>
                </a:cubicBezTo>
                <a:cubicBezTo>
                  <a:pt x="851560" y="1231630"/>
                  <a:pt x="854188" y="1241588"/>
                  <a:pt x="856649" y="1251431"/>
                </a:cubicBezTo>
                <a:cubicBezTo>
                  <a:pt x="868048" y="1297027"/>
                  <a:pt x="876403" y="1340579"/>
                  <a:pt x="885524" y="1386185"/>
                </a:cubicBezTo>
                <a:cubicBezTo>
                  <a:pt x="894210" y="1354338"/>
                  <a:pt x="918181" y="1276012"/>
                  <a:pt x="924025" y="1232180"/>
                </a:cubicBezTo>
                <a:cubicBezTo>
                  <a:pt x="940568" y="1108112"/>
                  <a:pt x="941989" y="1110915"/>
                  <a:pt x="924025" y="1164804"/>
                </a:cubicBezTo>
                <a:cubicBezTo>
                  <a:pt x="956156" y="216967"/>
                  <a:pt x="876247" y="842806"/>
                  <a:pt x="981777" y="491035"/>
                </a:cubicBezTo>
                <a:cubicBezTo>
                  <a:pt x="1023707" y="351267"/>
                  <a:pt x="978307" y="449848"/>
                  <a:pt x="1020278" y="365907"/>
                </a:cubicBezTo>
                <a:cubicBezTo>
                  <a:pt x="1029903" y="372324"/>
                  <a:pt x="1045890" y="374059"/>
                  <a:pt x="1049154" y="385157"/>
                </a:cubicBezTo>
                <a:cubicBezTo>
                  <a:pt x="1099041" y="554774"/>
                  <a:pt x="1029407" y="668989"/>
                  <a:pt x="1097280" y="288905"/>
                </a:cubicBezTo>
                <a:cubicBezTo>
                  <a:pt x="1099314" y="277517"/>
                  <a:pt x="1110114" y="269654"/>
                  <a:pt x="1116531" y="260029"/>
                </a:cubicBezTo>
                <a:cubicBezTo>
                  <a:pt x="1129365" y="218319"/>
                  <a:pt x="1143926" y="177103"/>
                  <a:pt x="1155032" y="134900"/>
                </a:cubicBezTo>
                <a:cubicBezTo>
                  <a:pt x="1159999" y="116027"/>
                  <a:pt x="1161166" y="96350"/>
                  <a:pt x="1164657" y="77149"/>
                </a:cubicBezTo>
                <a:cubicBezTo>
                  <a:pt x="1167583" y="61053"/>
                  <a:pt x="1171074" y="45065"/>
                  <a:pt x="1174282" y="29023"/>
                </a:cubicBezTo>
                <a:cubicBezTo>
                  <a:pt x="1199048" y="103320"/>
                  <a:pt x="1159588" y="12221"/>
                  <a:pt x="1232034" y="147"/>
                </a:cubicBezTo>
                <a:cubicBezTo>
                  <a:pt x="1248171" y="-2542"/>
                  <a:pt x="1238451" y="32231"/>
                  <a:pt x="1241659" y="48273"/>
                </a:cubicBezTo>
                <a:cubicBezTo>
                  <a:pt x="1244867" y="99608"/>
                  <a:pt x="1245899" y="151125"/>
                  <a:pt x="1251284" y="202277"/>
                </a:cubicBezTo>
                <a:cubicBezTo>
                  <a:pt x="1252346" y="212367"/>
                  <a:pt x="1258449" y="221310"/>
                  <a:pt x="1260910" y="231153"/>
                </a:cubicBezTo>
                <a:cubicBezTo>
                  <a:pt x="1268084" y="259850"/>
                  <a:pt x="1274359" y="288774"/>
                  <a:pt x="1280160" y="317780"/>
                </a:cubicBezTo>
                <a:cubicBezTo>
                  <a:pt x="1299601" y="414988"/>
                  <a:pt x="1276875" y="336804"/>
                  <a:pt x="1309036" y="433284"/>
                </a:cubicBezTo>
                <a:cubicBezTo>
                  <a:pt x="1335789" y="593804"/>
                  <a:pt x="1301027" y="375113"/>
                  <a:pt x="1337912" y="731667"/>
                </a:cubicBezTo>
                <a:cubicBezTo>
                  <a:pt x="1339273" y="744825"/>
                  <a:pt x="1344667" y="757254"/>
                  <a:pt x="1347537" y="770168"/>
                </a:cubicBezTo>
                <a:cubicBezTo>
                  <a:pt x="1354336" y="800763"/>
                  <a:pt x="1366156" y="872731"/>
                  <a:pt x="1376413" y="895296"/>
                </a:cubicBezTo>
                <a:cubicBezTo>
                  <a:pt x="1382046" y="907688"/>
                  <a:pt x="1395664" y="914547"/>
                  <a:pt x="1405289" y="924172"/>
                </a:cubicBezTo>
                <a:cubicBezTo>
                  <a:pt x="1408497" y="937006"/>
                  <a:pt x="1411280" y="949953"/>
                  <a:pt x="1414914" y="962673"/>
                </a:cubicBezTo>
                <a:cubicBezTo>
                  <a:pt x="1417701" y="972429"/>
                  <a:pt x="1422338" y="981645"/>
                  <a:pt x="1424539" y="991549"/>
                </a:cubicBezTo>
                <a:cubicBezTo>
                  <a:pt x="1428772" y="1010600"/>
                  <a:pt x="1430956" y="1030050"/>
                  <a:pt x="1434164" y="1049300"/>
                </a:cubicBezTo>
                <a:cubicBezTo>
                  <a:pt x="1443789" y="1033258"/>
                  <a:pt x="1454673" y="984441"/>
                  <a:pt x="1463040" y="1001174"/>
                </a:cubicBezTo>
                <a:cubicBezTo>
                  <a:pt x="1487809" y="1050713"/>
                  <a:pt x="1491916" y="1164804"/>
                  <a:pt x="1491916" y="1164804"/>
                </a:cubicBezTo>
                <a:cubicBezTo>
                  <a:pt x="1495124" y="1206513"/>
                  <a:pt x="1486005" y="1251091"/>
                  <a:pt x="1501541" y="1289932"/>
                </a:cubicBezTo>
                <a:cubicBezTo>
                  <a:pt x="1506596" y="1302571"/>
                  <a:pt x="1516990" y="1263294"/>
                  <a:pt x="1530417" y="1261056"/>
                </a:cubicBezTo>
                <a:cubicBezTo>
                  <a:pt x="1541828" y="1259154"/>
                  <a:pt x="1549668" y="1273890"/>
                  <a:pt x="1559293" y="1280307"/>
                </a:cubicBezTo>
                <a:cubicBezTo>
                  <a:pt x="1562501" y="1293141"/>
                  <a:pt x="1563707" y="1306649"/>
                  <a:pt x="1568918" y="1318808"/>
                </a:cubicBezTo>
                <a:cubicBezTo>
                  <a:pt x="1581819" y="1348911"/>
                  <a:pt x="1600059" y="1357551"/>
                  <a:pt x="1626670" y="1376559"/>
                </a:cubicBezTo>
                <a:cubicBezTo>
                  <a:pt x="1636083" y="1383283"/>
                  <a:pt x="1645920" y="1389393"/>
                  <a:pt x="1655545" y="1395810"/>
                </a:cubicBezTo>
                <a:cubicBezTo>
                  <a:pt x="1665170" y="1389393"/>
                  <a:pt x="1674611" y="1382690"/>
                  <a:pt x="1684421" y="1376559"/>
                </a:cubicBezTo>
                <a:cubicBezTo>
                  <a:pt x="1700285" y="1366644"/>
                  <a:pt x="1719318" y="1360912"/>
                  <a:pt x="1732547" y="1347684"/>
                </a:cubicBezTo>
                <a:cubicBezTo>
                  <a:pt x="1742693" y="1337538"/>
                  <a:pt x="1745381" y="1322017"/>
                  <a:pt x="1751798" y="1309183"/>
                </a:cubicBezTo>
                <a:cubicBezTo>
                  <a:pt x="1755034" y="1328599"/>
                  <a:pt x="1756340" y="1405435"/>
                  <a:pt x="1799924" y="1405435"/>
                </a:cubicBezTo>
                <a:cubicBezTo>
                  <a:pt x="1815966" y="1405435"/>
                  <a:pt x="1819175" y="1379768"/>
                  <a:pt x="1828800" y="1366934"/>
                </a:cubicBezTo>
                <a:cubicBezTo>
                  <a:pt x="1835217" y="1382976"/>
                  <a:pt x="1838009" y="1401000"/>
                  <a:pt x="1848051" y="1415060"/>
                </a:cubicBezTo>
                <a:cubicBezTo>
                  <a:pt x="1859714" y="1431388"/>
                  <a:pt x="1888452" y="1438153"/>
                  <a:pt x="1905802" y="1443936"/>
                </a:cubicBezTo>
                <a:cubicBezTo>
                  <a:pt x="1912219" y="1456770"/>
                  <a:pt x="1915867" y="1471414"/>
                  <a:pt x="1925053" y="1482437"/>
                </a:cubicBezTo>
                <a:cubicBezTo>
                  <a:pt x="1966912" y="1532668"/>
                  <a:pt x="1982705" y="1472068"/>
                  <a:pt x="2030931" y="1443936"/>
                </a:cubicBezTo>
                <a:cubicBezTo>
                  <a:pt x="2042358" y="1437270"/>
                  <a:pt x="2056788" y="1438201"/>
                  <a:pt x="2069432" y="1434311"/>
                </a:cubicBezTo>
                <a:cubicBezTo>
                  <a:pt x="2098524" y="1425360"/>
                  <a:pt x="2127183" y="1415060"/>
                  <a:pt x="2156059" y="1405435"/>
                </a:cubicBezTo>
                <a:cubicBezTo>
                  <a:pt x="2159267" y="1415060"/>
                  <a:pt x="2156609" y="1438848"/>
                  <a:pt x="2165684" y="1434311"/>
                </a:cubicBezTo>
                <a:cubicBezTo>
                  <a:pt x="2182052" y="1426127"/>
                  <a:pt x="2233570" y="1350312"/>
                  <a:pt x="2242686" y="1328433"/>
                </a:cubicBezTo>
                <a:cubicBezTo>
                  <a:pt x="2267673" y="1268465"/>
                  <a:pt x="2287604" y="1206513"/>
                  <a:pt x="2310063" y="1145553"/>
                </a:cubicBezTo>
                <a:cubicBezTo>
                  <a:pt x="2329314" y="1212930"/>
                  <a:pt x="2344972" y="1281439"/>
                  <a:pt x="2367815" y="1347684"/>
                </a:cubicBezTo>
                <a:cubicBezTo>
                  <a:pt x="2377170" y="1374813"/>
                  <a:pt x="2378176" y="1419058"/>
                  <a:pt x="2406316" y="1424686"/>
                </a:cubicBezTo>
                <a:cubicBezTo>
                  <a:pt x="2433012" y="1430025"/>
                  <a:pt x="2464067" y="1366934"/>
                  <a:pt x="2464067" y="1366934"/>
                </a:cubicBezTo>
                <a:cubicBezTo>
                  <a:pt x="2473692" y="1370142"/>
                  <a:pt x="2485020" y="1370221"/>
                  <a:pt x="2492943" y="1376559"/>
                </a:cubicBezTo>
                <a:cubicBezTo>
                  <a:pt x="2501976" y="1383786"/>
                  <a:pt x="2501453" y="1401139"/>
                  <a:pt x="2512194" y="1405435"/>
                </a:cubicBezTo>
                <a:cubicBezTo>
                  <a:pt x="2521614" y="1409203"/>
                  <a:pt x="2531445" y="1399018"/>
                  <a:pt x="2541070" y="1395810"/>
                </a:cubicBezTo>
                <a:cubicBezTo>
                  <a:pt x="2561888" y="1333353"/>
                  <a:pt x="2537628" y="1389628"/>
                  <a:pt x="2618072" y="1309183"/>
                </a:cubicBezTo>
                <a:cubicBezTo>
                  <a:pt x="2680548" y="1246707"/>
                  <a:pt x="2610245" y="1289031"/>
                  <a:pt x="2685449" y="1251431"/>
                </a:cubicBezTo>
                <a:cubicBezTo>
                  <a:pt x="2702888" y="1199111"/>
                  <a:pt x="2684483" y="1236900"/>
                  <a:pt x="2743200" y="1184054"/>
                </a:cubicBezTo>
                <a:cubicBezTo>
                  <a:pt x="2760063" y="1168877"/>
                  <a:pt x="2775284" y="1151970"/>
                  <a:pt x="2791326" y="1135928"/>
                </a:cubicBezTo>
                <a:cubicBezTo>
                  <a:pt x="2817259" y="1058134"/>
                  <a:pt x="2781011" y="1150954"/>
                  <a:pt x="2810577" y="1155178"/>
                </a:cubicBezTo>
                <a:cubicBezTo>
                  <a:pt x="2832927" y="1158371"/>
                  <a:pt x="2905193" y="1079813"/>
                  <a:pt x="2916455" y="1068551"/>
                </a:cubicBezTo>
                <a:cubicBezTo>
                  <a:pt x="3066827" y="1106143"/>
                  <a:pt x="2931588" y="1050226"/>
                  <a:pt x="3031958" y="1184054"/>
                </a:cubicBezTo>
                <a:cubicBezTo>
                  <a:pt x="3042325" y="1197876"/>
                  <a:pt x="3064355" y="1196155"/>
                  <a:pt x="3080084" y="1203305"/>
                </a:cubicBezTo>
                <a:cubicBezTo>
                  <a:pt x="3099678" y="1212211"/>
                  <a:pt x="3118168" y="1223439"/>
                  <a:pt x="3137836" y="1232180"/>
                </a:cubicBezTo>
                <a:cubicBezTo>
                  <a:pt x="3173242" y="1247916"/>
                  <a:pt x="3193430" y="1238930"/>
                  <a:pt x="3224463" y="1280307"/>
                </a:cubicBezTo>
                <a:lnTo>
                  <a:pt x="3253339" y="1318808"/>
                </a:lnTo>
                <a:cubicBezTo>
                  <a:pt x="3272077" y="1375023"/>
                  <a:pt x="3248303" y="1323398"/>
                  <a:pt x="3291840" y="1366934"/>
                </a:cubicBezTo>
                <a:cubicBezTo>
                  <a:pt x="3300020" y="1375114"/>
                  <a:pt x="3302911" y="1387630"/>
                  <a:pt x="3311091" y="1395810"/>
                </a:cubicBezTo>
                <a:cubicBezTo>
                  <a:pt x="3335875" y="1420594"/>
                  <a:pt x="3353660" y="1417799"/>
                  <a:pt x="3388093" y="1424686"/>
                </a:cubicBezTo>
                <a:cubicBezTo>
                  <a:pt x="3391301" y="1437520"/>
                  <a:pt x="3390380" y="1452180"/>
                  <a:pt x="3397718" y="1463187"/>
                </a:cubicBezTo>
                <a:cubicBezTo>
                  <a:pt x="3404135" y="1472812"/>
                  <a:pt x="3415961" y="1477880"/>
                  <a:pt x="3426594" y="1482437"/>
                </a:cubicBezTo>
                <a:cubicBezTo>
                  <a:pt x="3438493" y="1487537"/>
                  <a:pt x="3504649" y="1499974"/>
                  <a:pt x="3513221" y="1501688"/>
                </a:cubicBezTo>
                <a:cubicBezTo>
                  <a:pt x="3563645" y="1491603"/>
                  <a:pt x="3572816" y="1484217"/>
                  <a:pt x="3628724" y="1501688"/>
                </a:cubicBezTo>
                <a:cubicBezTo>
                  <a:pt x="3849435" y="1570659"/>
                  <a:pt x="3622688" y="1521657"/>
                  <a:pt x="3763478" y="1549814"/>
                </a:cubicBezTo>
                <a:cubicBezTo>
                  <a:pt x="3840482" y="1601151"/>
                  <a:pt x="3747435" y="1533771"/>
                  <a:pt x="3811604" y="1597940"/>
                </a:cubicBezTo>
                <a:cubicBezTo>
                  <a:pt x="3819784" y="1606120"/>
                  <a:pt x="3831774" y="1609573"/>
                  <a:pt x="3840480" y="1617191"/>
                </a:cubicBezTo>
                <a:cubicBezTo>
                  <a:pt x="3857554" y="1632130"/>
                  <a:pt x="3874678" y="1647409"/>
                  <a:pt x="3888606" y="1665317"/>
                </a:cubicBezTo>
                <a:cubicBezTo>
                  <a:pt x="3897415" y="1676643"/>
                  <a:pt x="3902205" y="1690630"/>
                  <a:pt x="3907857" y="1703818"/>
                </a:cubicBezTo>
                <a:cubicBezTo>
                  <a:pt x="3911854" y="1713144"/>
                  <a:pt x="3910308" y="1725520"/>
                  <a:pt x="3917482" y="1732694"/>
                </a:cubicBezTo>
                <a:cubicBezTo>
                  <a:pt x="3924656" y="1739868"/>
                  <a:pt x="3936733" y="1739111"/>
                  <a:pt x="3946358" y="1742319"/>
                </a:cubicBezTo>
                <a:cubicBezTo>
                  <a:pt x="4105204" y="1726435"/>
                  <a:pt x="4000901" y="1705957"/>
                  <a:pt x="4071486" y="1800071"/>
                </a:cubicBezTo>
                <a:cubicBezTo>
                  <a:pt x="4077574" y="1808188"/>
                  <a:pt x="4090258" y="1808777"/>
                  <a:pt x="4100362" y="1809696"/>
                </a:cubicBezTo>
                <a:cubicBezTo>
                  <a:pt x="4211805" y="1819827"/>
                  <a:pt x="4234977" y="1819321"/>
                  <a:pt x="4312118" y="1819321"/>
                </a:cubicBezTo>
              </a:path>
            </a:pathLst>
          </a:cu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7DFE99E-256B-4011-B86B-D8B1133FF8A6}"/>
              </a:ext>
            </a:extLst>
          </p:cNvPr>
          <p:cNvSpPr/>
          <p:nvPr/>
        </p:nvSpPr>
        <p:spPr>
          <a:xfrm>
            <a:off x="12406668" y="2727486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76FB6E2-6540-4B3B-BD92-FB136DE7E548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2496668" y="2528888"/>
            <a:ext cx="0" cy="1985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4EF314C8-BF9F-42C7-ACD7-EEB04FBEC04E}"/>
              </a:ext>
            </a:extLst>
          </p:cNvPr>
          <p:cNvCxnSpPr>
            <a:cxnSpLocks/>
          </p:cNvCxnSpPr>
          <p:nvPr/>
        </p:nvCxnSpPr>
        <p:spPr>
          <a:xfrm>
            <a:off x="12416080" y="2520665"/>
            <a:ext cx="161175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10631633-64E7-41D1-B973-06FBD5467DDB}"/>
              </a:ext>
            </a:extLst>
          </p:cNvPr>
          <p:cNvCxnSpPr>
            <a:cxnSpLocks/>
          </p:cNvCxnSpPr>
          <p:nvPr/>
        </p:nvCxnSpPr>
        <p:spPr>
          <a:xfrm>
            <a:off x="12416080" y="3106548"/>
            <a:ext cx="161175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B8559003-5115-48D6-8B9D-A7F61AF5F482}"/>
              </a:ext>
            </a:extLst>
          </p:cNvPr>
          <p:cNvCxnSpPr>
            <a:cxnSpLocks/>
          </p:cNvCxnSpPr>
          <p:nvPr/>
        </p:nvCxnSpPr>
        <p:spPr>
          <a:xfrm flipV="1">
            <a:off x="12496667" y="2907950"/>
            <a:ext cx="0" cy="1985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989E4D2B-EDF2-411A-BEA6-40221F048D22}"/>
              </a:ext>
            </a:extLst>
          </p:cNvPr>
          <p:cNvSpPr/>
          <p:nvPr/>
        </p:nvSpPr>
        <p:spPr>
          <a:xfrm>
            <a:off x="12559068" y="2879886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8F540B29-D6CC-43DB-B786-2D10B8B25237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12649068" y="2681288"/>
            <a:ext cx="0" cy="1985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A034C43F-6617-48DF-BDF9-89CEDDA5998B}"/>
              </a:ext>
            </a:extLst>
          </p:cNvPr>
          <p:cNvCxnSpPr>
            <a:cxnSpLocks/>
          </p:cNvCxnSpPr>
          <p:nvPr/>
        </p:nvCxnSpPr>
        <p:spPr>
          <a:xfrm>
            <a:off x="12568480" y="2673065"/>
            <a:ext cx="161175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1983388E-0316-4BC4-8E17-95E07AA1E393}"/>
              </a:ext>
            </a:extLst>
          </p:cNvPr>
          <p:cNvCxnSpPr>
            <a:cxnSpLocks/>
          </p:cNvCxnSpPr>
          <p:nvPr/>
        </p:nvCxnSpPr>
        <p:spPr>
          <a:xfrm>
            <a:off x="12568480" y="3258948"/>
            <a:ext cx="161175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FDAE6D84-ABBA-48CC-8600-E98B3AE15C41}"/>
              </a:ext>
            </a:extLst>
          </p:cNvPr>
          <p:cNvCxnSpPr>
            <a:cxnSpLocks/>
          </p:cNvCxnSpPr>
          <p:nvPr/>
        </p:nvCxnSpPr>
        <p:spPr>
          <a:xfrm flipV="1">
            <a:off x="12649067" y="3060350"/>
            <a:ext cx="0" cy="198598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644B4C2-6556-4967-9CB3-85B9BD2DD0C6}"/>
              </a:ext>
            </a:extLst>
          </p:cNvPr>
          <p:cNvCxnSpPr>
            <a:cxnSpLocks/>
          </p:cNvCxnSpPr>
          <p:nvPr/>
        </p:nvCxnSpPr>
        <p:spPr>
          <a:xfrm>
            <a:off x="6919372" y="2150680"/>
            <a:ext cx="30215" cy="332602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0EC27D6B-543A-4542-9AF8-2DF4ADBD9BED}"/>
              </a:ext>
            </a:extLst>
          </p:cNvPr>
          <p:cNvSpPr txBox="1"/>
          <p:nvPr/>
        </p:nvSpPr>
        <p:spPr>
          <a:xfrm rot="16200000">
            <a:off x="4593962" y="3041980"/>
            <a:ext cx="356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Yield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(</a:t>
            </a:r>
            <a:r>
              <a:rPr lang="fr-FR" sz="2400" dirty="0" err="1"/>
              <a:t>molecule</a:t>
            </a:r>
            <a:r>
              <a:rPr lang="fr-FR" sz="2400" dirty="0"/>
              <a:t>/photon)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CFA396CB-4E32-42C6-A18D-E455DFBD6266}"/>
              </a:ext>
            </a:extLst>
          </p:cNvPr>
          <p:cNvCxnSpPr>
            <a:cxnSpLocks/>
          </p:cNvCxnSpPr>
          <p:nvPr/>
        </p:nvCxnSpPr>
        <p:spPr>
          <a:xfrm flipH="1">
            <a:off x="6607570" y="5060632"/>
            <a:ext cx="4985472" cy="3617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1C2F3F7A-8999-4184-8B04-399A68086058}"/>
              </a:ext>
            </a:extLst>
          </p:cNvPr>
          <p:cNvSpPr txBox="1"/>
          <p:nvPr/>
        </p:nvSpPr>
        <p:spPr>
          <a:xfrm>
            <a:off x="8324939" y="5232435"/>
            <a:ext cx="305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/>
              <a:t>Photon Energy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C3EC08FA-ED25-4C29-B7A2-BA251FBB69E1}"/>
              </a:ext>
            </a:extLst>
          </p:cNvPr>
          <p:cNvSpPr txBox="1"/>
          <p:nvPr/>
        </p:nvSpPr>
        <p:spPr>
          <a:xfrm>
            <a:off x="142415" y="6359128"/>
            <a:ext cx="283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 ~ 10</a:t>
            </a:r>
            <a:r>
              <a:rPr lang="fr-FR" baseline="30000" dirty="0">
                <a:solidFill>
                  <a:schemeClr val="bg1"/>
                </a:solidFill>
              </a:rPr>
              <a:t>-10</a:t>
            </a:r>
            <a:r>
              <a:rPr lang="fr-FR" dirty="0">
                <a:solidFill>
                  <a:schemeClr val="bg1"/>
                </a:solidFill>
              </a:rPr>
              <a:t> Torr</a:t>
            </a:r>
          </a:p>
        </p:txBody>
      </p:sp>
    </p:spTree>
    <p:extLst>
      <p:ext uri="{BB962C8B-B14F-4D97-AF65-F5344CB8AC3E}">
        <p14:creationId xmlns:p14="http://schemas.microsoft.com/office/powerpoint/2010/main" val="41847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1" grpId="0"/>
      <p:bldP spid="32" grpId="0"/>
      <p:bldP spid="33" grpId="0"/>
      <p:bldP spid="35" grpId="0"/>
      <p:bldP spid="43" grpId="0"/>
      <p:bldP spid="44" grpId="0"/>
      <p:bldP spid="45" grpId="0"/>
      <p:bldP spid="14" grpId="0" animBg="1"/>
      <p:bldP spid="76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F311D2-81E9-47EC-9516-D0FA18C42B08}"/>
              </a:ext>
            </a:extLst>
          </p:cNvPr>
          <p:cNvSpPr/>
          <p:nvPr/>
        </p:nvSpPr>
        <p:spPr>
          <a:xfrm>
            <a:off x="0" y="668334"/>
            <a:ext cx="12192000" cy="6208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6836694E-A8A8-4FA5-A44A-BBCC4E83B7AB}"/>
              </a:ext>
            </a:extLst>
          </p:cNvPr>
          <p:cNvSpPr/>
          <p:nvPr/>
        </p:nvSpPr>
        <p:spPr>
          <a:xfrm rot="10800000">
            <a:off x="2119763" y="2266748"/>
            <a:ext cx="2281686" cy="271872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D7E848-FD3C-4477-86EA-468CE0F71EFE}"/>
              </a:ext>
            </a:extLst>
          </p:cNvPr>
          <p:cNvSpPr/>
          <p:nvPr/>
        </p:nvSpPr>
        <p:spPr>
          <a:xfrm>
            <a:off x="1398069" y="4591251"/>
            <a:ext cx="2703871" cy="181880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xplosion : 8 points 5">
            <a:extLst>
              <a:ext uri="{FF2B5EF4-FFF2-40B4-BE49-F238E27FC236}">
                <a16:creationId xmlns:a16="http://schemas.microsoft.com/office/drawing/2014/main" id="{26BC4E4D-D3BA-4784-B6BB-4F28CB5725F9}"/>
              </a:ext>
            </a:extLst>
          </p:cNvPr>
          <p:cNvSpPr/>
          <p:nvPr/>
        </p:nvSpPr>
        <p:spPr>
          <a:xfrm>
            <a:off x="2851993" y="5408560"/>
            <a:ext cx="679174" cy="638036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15B469-C7EC-4F21-B31F-049D3C52C151}"/>
              </a:ext>
            </a:extLst>
          </p:cNvPr>
          <p:cNvSpPr/>
          <p:nvPr/>
        </p:nvSpPr>
        <p:spPr>
          <a:xfrm>
            <a:off x="101730" y="87018"/>
            <a:ext cx="1034511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Indirect X-ray </a:t>
            </a:r>
            <a:r>
              <a:rPr lang="en-GB" b="1" dirty="0" err="1">
                <a:ea typeface="MS Mincho"/>
              </a:rPr>
              <a:t>photodesorption</a:t>
            </a:r>
            <a:r>
              <a:rPr lang="en-GB" b="1" dirty="0">
                <a:ea typeface="MS Mincho"/>
              </a:rPr>
              <a:t> from mixed CO:N</a:t>
            </a:r>
            <a:r>
              <a:rPr lang="en-GB" b="1" baseline="-25000" dirty="0">
                <a:ea typeface="MS Mincho"/>
              </a:rPr>
              <a:t>2</a:t>
            </a:r>
            <a:r>
              <a:rPr lang="en-GB" b="1" dirty="0">
                <a:ea typeface="MS Mincho"/>
              </a:rPr>
              <a:t> (1:1) ice</a:t>
            </a:r>
            <a:endParaRPr lang="fr-FR" dirty="0">
              <a:ea typeface="MS Minch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CC3C8B-6D72-42D4-BCD7-A0C76181FCA4}"/>
              </a:ext>
            </a:extLst>
          </p:cNvPr>
          <p:cNvSpPr/>
          <p:nvPr/>
        </p:nvSpPr>
        <p:spPr>
          <a:xfrm>
            <a:off x="1398069" y="6410053"/>
            <a:ext cx="2703871" cy="2064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44DD84D-BB01-46B4-A0EF-A75A3CC2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79" y="4503106"/>
            <a:ext cx="298730" cy="28092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193AA79-201A-4B2A-93D1-8D517359C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85798">
            <a:off x="2076589" y="5268070"/>
            <a:ext cx="298730" cy="28092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8F2C5AC-CBB0-4581-BD38-39BF823F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25370">
            <a:off x="3053110" y="5573600"/>
            <a:ext cx="298730" cy="28092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B67D008-027A-4A31-8D94-7779F196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42222">
            <a:off x="2416964" y="4515786"/>
            <a:ext cx="298730" cy="268247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6F114E2-3CE5-4090-B906-925DBF987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1958">
            <a:off x="3009916" y="4996970"/>
            <a:ext cx="298730" cy="26824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B542CA2-9F3E-40BA-BC8A-2FE57F7D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54089">
            <a:off x="1528797" y="5525858"/>
            <a:ext cx="298730" cy="26824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8BF4540-D26B-4525-A26D-087AD9D38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73766">
            <a:off x="2241361" y="5966791"/>
            <a:ext cx="298730" cy="26824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2D06929-A3C3-4B5E-ADCF-772C81A7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85060">
            <a:off x="3628043" y="5985924"/>
            <a:ext cx="298730" cy="26824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E050824-5D68-4DF0-B8D7-5245ED09C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81" r="33965" b="66258"/>
          <a:stretch/>
        </p:blipFill>
        <p:spPr>
          <a:xfrm>
            <a:off x="2819792" y="584038"/>
            <a:ext cx="808158" cy="145798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7E50367-DDF1-4F3F-AACB-87F632EE3C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71805"/>
          <a:stretch/>
        </p:blipFill>
        <p:spPr>
          <a:xfrm rot="13213120">
            <a:off x="253010" y="1652341"/>
            <a:ext cx="2900217" cy="228942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96502712-B9DF-470E-95DB-AB8017A235EB}"/>
              </a:ext>
            </a:extLst>
          </p:cNvPr>
          <p:cNvSpPr txBox="1"/>
          <p:nvPr/>
        </p:nvSpPr>
        <p:spPr>
          <a:xfrm>
            <a:off x="101730" y="1313029"/>
            <a:ext cx="141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FF9900"/>
                </a:solidFill>
              </a:rPr>
              <a:t>X-rays</a:t>
            </a:r>
            <a:br>
              <a:rPr lang="fr-FR" sz="2400" b="1" dirty="0">
                <a:solidFill>
                  <a:srgbClr val="FF9900"/>
                </a:solidFill>
              </a:rPr>
            </a:br>
            <a:endParaRPr lang="fr-FR" sz="2400" b="1" dirty="0">
              <a:solidFill>
                <a:srgbClr val="FF9900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7533AD6-5778-493F-ACCE-2E9748A8AD51}"/>
              </a:ext>
            </a:extLst>
          </p:cNvPr>
          <p:cNvSpPr txBox="1"/>
          <p:nvPr/>
        </p:nvSpPr>
        <p:spPr>
          <a:xfrm>
            <a:off x="-164208" y="4696684"/>
            <a:ext cx="141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rgbClr val="002060"/>
                </a:solidFill>
              </a:rPr>
              <a:t>CO:N</a:t>
            </a:r>
            <a:r>
              <a:rPr lang="fr-FR" sz="2400" baseline="-25000" dirty="0">
                <a:solidFill>
                  <a:srgbClr val="002060"/>
                </a:solidFill>
              </a:rPr>
              <a:t>2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err="1">
                <a:solidFill>
                  <a:srgbClr val="002060"/>
                </a:solidFill>
              </a:rPr>
              <a:t>ice</a:t>
            </a:r>
            <a:r>
              <a:rPr lang="fr-FR" sz="2400" dirty="0">
                <a:solidFill>
                  <a:srgbClr val="002060"/>
                </a:solidFill>
              </a:rPr>
              <a:t> 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(1:1)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2410F04-A048-4B4F-BFDE-E68362E24D9C}"/>
              </a:ext>
            </a:extLst>
          </p:cNvPr>
          <p:cNvSpPr txBox="1"/>
          <p:nvPr/>
        </p:nvSpPr>
        <p:spPr>
          <a:xfrm>
            <a:off x="3409088" y="1218938"/>
            <a:ext cx="141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QMS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63CD5DB-D90E-4E1C-B90B-079CBA4F5BDE}"/>
              </a:ext>
            </a:extLst>
          </p:cNvPr>
          <p:cNvSpPr txBox="1"/>
          <p:nvPr/>
        </p:nvSpPr>
        <p:spPr>
          <a:xfrm>
            <a:off x="2975280" y="2607307"/>
            <a:ext cx="652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E3098FB-91E1-4249-B2CD-3F5E48198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85060">
            <a:off x="2497408" y="2423259"/>
            <a:ext cx="298730" cy="26824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16539D90-8AFB-4164-8817-92F388782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55254" y="3196541"/>
            <a:ext cx="298730" cy="268247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B8100A-66A6-49E4-A549-17A222850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22719">
            <a:off x="2941901" y="3060322"/>
            <a:ext cx="298730" cy="2682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DDA904-832B-4B92-9C4E-E32E75625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523" y="865213"/>
            <a:ext cx="5760000" cy="4278329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7A627CC7-A9A8-47F4-8E56-636B49965B9E}"/>
              </a:ext>
            </a:extLst>
          </p:cNvPr>
          <p:cNvSpPr txBox="1"/>
          <p:nvPr/>
        </p:nvSpPr>
        <p:spPr>
          <a:xfrm>
            <a:off x="9885750" y="861301"/>
            <a:ext cx="202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N K </a:t>
            </a:r>
            <a:r>
              <a:rPr lang="fr-FR" sz="2400" dirty="0" err="1">
                <a:solidFill>
                  <a:schemeClr val="bg1"/>
                </a:solidFill>
              </a:rPr>
              <a:t>edge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4C3C020-5DFD-4DE1-81F2-E4A0898F6E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15"/>
          <a:stretch/>
        </p:blipFill>
        <p:spPr>
          <a:xfrm>
            <a:off x="7221241" y="863234"/>
            <a:ext cx="4411282" cy="427837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805F68C0-DEE8-4F58-B283-61522BDB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94023" y="3882020"/>
            <a:ext cx="298730" cy="268247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7968FBFF-71A4-4217-B5C7-92127DC4D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80491" y="2386210"/>
            <a:ext cx="298730" cy="268247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646F289-C88C-4809-BC83-4C4C738F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15556">
            <a:off x="3539285" y="4875649"/>
            <a:ext cx="298730" cy="280927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010AA188-1A78-4E78-BFC0-A5FD23DE1B00}"/>
              </a:ext>
            </a:extLst>
          </p:cNvPr>
          <p:cNvSpPr txBox="1"/>
          <p:nvPr/>
        </p:nvSpPr>
        <p:spPr>
          <a:xfrm>
            <a:off x="7453296" y="5563684"/>
            <a:ext cx="4288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0000"/>
                </a:solidFill>
              </a:rPr>
              <a:t>Indirect </a:t>
            </a:r>
            <a:r>
              <a:rPr lang="fr-FR" sz="2800" b="1" dirty="0" err="1">
                <a:solidFill>
                  <a:srgbClr val="FF0000"/>
                </a:solidFill>
              </a:rPr>
              <a:t>desorption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mechanism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2DC623C0-17C2-41A0-AF95-FFFBBFDC8B23}"/>
              </a:ext>
            </a:extLst>
          </p:cNvPr>
          <p:cNvCxnSpPr>
            <a:cxnSpLocks/>
          </p:cNvCxnSpPr>
          <p:nvPr/>
        </p:nvCxnSpPr>
        <p:spPr>
          <a:xfrm>
            <a:off x="3552323" y="5745770"/>
            <a:ext cx="111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9439053B-90DA-4F4D-92E6-27E76074705E}"/>
              </a:ext>
            </a:extLst>
          </p:cNvPr>
          <p:cNvCxnSpPr>
            <a:cxnSpLocks/>
          </p:cNvCxnSpPr>
          <p:nvPr/>
        </p:nvCxnSpPr>
        <p:spPr>
          <a:xfrm>
            <a:off x="3943833" y="4607481"/>
            <a:ext cx="64783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EF811370-C950-480A-92BE-C231A61119E3}"/>
              </a:ext>
            </a:extLst>
          </p:cNvPr>
          <p:cNvCxnSpPr>
            <a:cxnSpLocks/>
          </p:cNvCxnSpPr>
          <p:nvPr/>
        </p:nvCxnSpPr>
        <p:spPr>
          <a:xfrm>
            <a:off x="4591665" y="4663102"/>
            <a:ext cx="0" cy="10396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B10073EF-74BC-4C88-99D4-5F2303AE41AD}"/>
              </a:ext>
            </a:extLst>
          </p:cNvPr>
          <p:cNvSpPr txBox="1"/>
          <p:nvPr/>
        </p:nvSpPr>
        <p:spPr>
          <a:xfrm>
            <a:off x="4764352" y="4688441"/>
            <a:ext cx="215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Desorption</a:t>
            </a:r>
            <a:r>
              <a:rPr lang="fr-FR" sz="2400" dirty="0">
                <a:solidFill>
                  <a:srgbClr val="FF0000"/>
                </a:solidFill>
              </a:rPr>
              <a:t> relevant </a:t>
            </a:r>
            <a:r>
              <a:rPr lang="fr-FR" sz="2400" dirty="0" err="1">
                <a:solidFill>
                  <a:srgbClr val="FF0000"/>
                </a:solidFill>
              </a:rPr>
              <a:t>depth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el-GR" sz="2400" dirty="0">
                <a:solidFill>
                  <a:srgbClr val="FF0000"/>
                </a:solidFill>
              </a:rPr>
              <a:t>λ</a:t>
            </a:r>
            <a:r>
              <a:rPr lang="fr-FR" sz="2400" baseline="-25000" dirty="0">
                <a:solidFill>
                  <a:srgbClr val="FF0000"/>
                </a:solidFill>
              </a:rPr>
              <a:t>des</a:t>
            </a:r>
            <a:r>
              <a:rPr lang="fr-FR" sz="2400" dirty="0">
                <a:solidFill>
                  <a:srgbClr val="FF0000"/>
                </a:solidFill>
              </a:rPr>
              <a:t>= ?</a:t>
            </a:r>
          </a:p>
        </p:txBody>
      </p:sp>
    </p:spTree>
    <p:extLst>
      <p:ext uri="{BB962C8B-B14F-4D97-AF65-F5344CB8AC3E}">
        <p14:creationId xmlns:p14="http://schemas.microsoft.com/office/powerpoint/2010/main" val="42046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47" grpId="0"/>
      <p:bldP spid="42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1DECB4-9457-4CF0-96C6-20097E92CC56}"/>
              </a:ext>
            </a:extLst>
          </p:cNvPr>
          <p:cNvSpPr/>
          <p:nvPr/>
        </p:nvSpPr>
        <p:spPr>
          <a:xfrm>
            <a:off x="-9945" y="736498"/>
            <a:ext cx="12211889" cy="6121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EBDD0B14-B7AF-4C55-984A-59234EA90BC2}"/>
              </a:ext>
            </a:extLst>
          </p:cNvPr>
          <p:cNvSpPr/>
          <p:nvPr/>
        </p:nvSpPr>
        <p:spPr>
          <a:xfrm rot="16823380">
            <a:off x="3483180" y="1975259"/>
            <a:ext cx="585140" cy="1768292"/>
          </a:xfrm>
          <a:prstGeom prst="triangle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CB8B77-4322-4FEA-87D0-211AF5DDCAAE}"/>
              </a:ext>
            </a:extLst>
          </p:cNvPr>
          <p:cNvSpPr/>
          <p:nvPr/>
        </p:nvSpPr>
        <p:spPr>
          <a:xfrm>
            <a:off x="616318" y="1461506"/>
            <a:ext cx="2320534" cy="1912873"/>
          </a:xfrm>
          <a:prstGeom prst="rect">
            <a:avLst/>
          </a:prstGeom>
          <a:solidFill>
            <a:srgbClr val="CCECFF"/>
          </a:solidFill>
          <a:ln w="31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xplosion : 8 points 57">
            <a:extLst>
              <a:ext uri="{FF2B5EF4-FFF2-40B4-BE49-F238E27FC236}">
                <a16:creationId xmlns:a16="http://schemas.microsoft.com/office/drawing/2014/main" id="{4F359C10-78E5-4046-ADA1-AC77E64970EC}"/>
              </a:ext>
            </a:extLst>
          </p:cNvPr>
          <p:cNvSpPr/>
          <p:nvPr/>
        </p:nvSpPr>
        <p:spPr>
          <a:xfrm>
            <a:off x="2005080" y="2585603"/>
            <a:ext cx="504000" cy="5760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xplosion : 8 points 55">
            <a:extLst>
              <a:ext uri="{FF2B5EF4-FFF2-40B4-BE49-F238E27FC236}">
                <a16:creationId xmlns:a16="http://schemas.microsoft.com/office/drawing/2014/main" id="{EE5853DB-02D9-493F-BF96-CD10E2A9ABD3}"/>
              </a:ext>
            </a:extLst>
          </p:cNvPr>
          <p:cNvSpPr/>
          <p:nvPr/>
        </p:nvSpPr>
        <p:spPr>
          <a:xfrm>
            <a:off x="1419238" y="2083509"/>
            <a:ext cx="504000" cy="5760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xplosion : 8 points 52">
            <a:extLst>
              <a:ext uri="{FF2B5EF4-FFF2-40B4-BE49-F238E27FC236}">
                <a16:creationId xmlns:a16="http://schemas.microsoft.com/office/drawing/2014/main" id="{00AC9714-4856-421A-8420-CA796AF83EF6}"/>
              </a:ext>
            </a:extLst>
          </p:cNvPr>
          <p:cNvSpPr/>
          <p:nvPr/>
        </p:nvSpPr>
        <p:spPr>
          <a:xfrm>
            <a:off x="804443" y="1627040"/>
            <a:ext cx="504000" cy="5760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15B469-C7EC-4F21-B31F-049D3C52C151}"/>
              </a:ext>
            </a:extLst>
          </p:cNvPr>
          <p:cNvSpPr/>
          <p:nvPr/>
        </p:nvSpPr>
        <p:spPr>
          <a:xfrm>
            <a:off x="101730" y="87018"/>
            <a:ext cx="1034511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err="1">
                <a:ea typeface="MS Mincho"/>
              </a:rPr>
              <a:t>Modeling</a:t>
            </a:r>
            <a:r>
              <a:rPr lang="en-GB" b="1" dirty="0">
                <a:ea typeface="MS Mincho"/>
              </a:rPr>
              <a:t> of the energy deposited on the top layer by Auger scattering</a:t>
            </a:r>
            <a:endParaRPr lang="fr-FR" dirty="0">
              <a:ea typeface="MS Minch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29A832-600F-41D5-BB35-482745387600}"/>
              </a:ext>
            </a:extLst>
          </p:cNvPr>
          <p:cNvSpPr/>
          <p:nvPr/>
        </p:nvSpPr>
        <p:spPr>
          <a:xfrm>
            <a:off x="8582389" y="812963"/>
            <a:ext cx="752030" cy="284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06232F-11C7-4632-91A5-FF5254C670DB}"/>
              </a:ext>
            </a:extLst>
          </p:cNvPr>
          <p:cNvSpPr/>
          <p:nvPr/>
        </p:nvSpPr>
        <p:spPr>
          <a:xfrm>
            <a:off x="2962019" y="1461507"/>
            <a:ext cx="209843" cy="1912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A060B7-C173-4DF6-B124-73D3CAA34C7A}"/>
              </a:ext>
            </a:extLst>
          </p:cNvPr>
          <p:cNvSpPr/>
          <p:nvPr/>
        </p:nvSpPr>
        <p:spPr>
          <a:xfrm>
            <a:off x="3205418" y="1461506"/>
            <a:ext cx="209843" cy="1912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B4EBCCB-A68E-47C1-A155-9E202BD3D853}"/>
              </a:ext>
            </a:extLst>
          </p:cNvPr>
          <p:cNvSpPr/>
          <p:nvPr/>
        </p:nvSpPr>
        <p:spPr>
          <a:xfrm>
            <a:off x="3615592" y="1461506"/>
            <a:ext cx="376170" cy="1912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E448157-F65C-4718-9085-3FC06794B1BC}"/>
              </a:ext>
            </a:extLst>
          </p:cNvPr>
          <p:cNvSpPr txBox="1"/>
          <p:nvPr/>
        </p:nvSpPr>
        <p:spPr>
          <a:xfrm>
            <a:off x="3342252" y="2164560"/>
            <a:ext cx="14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996633"/>
                </a:solidFill>
              </a:rPr>
              <a:t>•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9F15F21-2BE5-4BDF-A1DE-C7709A5E8E82}"/>
              </a:ext>
            </a:extLst>
          </p:cNvPr>
          <p:cNvSpPr txBox="1"/>
          <p:nvPr/>
        </p:nvSpPr>
        <p:spPr>
          <a:xfrm>
            <a:off x="903684" y="1762064"/>
            <a:ext cx="26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064B6D1-4863-4CB9-A0DB-46D6D3FF9D8D}"/>
              </a:ext>
            </a:extLst>
          </p:cNvPr>
          <p:cNvSpPr txBox="1"/>
          <p:nvPr/>
        </p:nvSpPr>
        <p:spPr>
          <a:xfrm>
            <a:off x="1529022" y="2208972"/>
            <a:ext cx="26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C5CDE34-74B4-4201-8193-A564B6701084}"/>
              </a:ext>
            </a:extLst>
          </p:cNvPr>
          <p:cNvSpPr txBox="1"/>
          <p:nvPr/>
        </p:nvSpPr>
        <p:spPr>
          <a:xfrm>
            <a:off x="2121425" y="2721291"/>
            <a:ext cx="26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*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A5D8FD6-51F7-45B9-8A39-1F351EEAC7C6}"/>
              </a:ext>
            </a:extLst>
          </p:cNvPr>
          <p:cNvCxnSpPr>
            <a:cxnSpLocks/>
          </p:cNvCxnSpPr>
          <p:nvPr/>
        </p:nvCxnSpPr>
        <p:spPr>
          <a:xfrm>
            <a:off x="1163979" y="1903399"/>
            <a:ext cx="365043" cy="1203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F7622EA-5659-4411-BADB-8CB4FD2F0216}"/>
              </a:ext>
            </a:extLst>
          </p:cNvPr>
          <p:cNvCxnSpPr>
            <a:cxnSpLocks/>
          </p:cNvCxnSpPr>
          <p:nvPr/>
        </p:nvCxnSpPr>
        <p:spPr>
          <a:xfrm flipV="1">
            <a:off x="1524955" y="1772553"/>
            <a:ext cx="386924" cy="251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73DC63E9-6CD9-4C30-8811-10F36A5A17A3}"/>
              </a:ext>
            </a:extLst>
          </p:cNvPr>
          <p:cNvCxnSpPr>
            <a:cxnSpLocks/>
          </p:cNvCxnSpPr>
          <p:nvPr/>
        </p:nvCxnSpPr>
        <p:spPr>
          <a:xfrm>
            <a:off x="1917552" y="1770235"/>
            <a:ext cx="428601" cy="13109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2585B42-1A07-4583-8FEB-BBFAD2974E2F}"/>
              </a:ext>
            </a:extLst>
          </p:cNvPr>
          <p:cNvCxnSpPr>
            <a:cxnSpLocks/>
          </p:cNvCxnSpPr>
          <p:nvPr/>
        </p:nvCxnSpPr>
        <p:spPr>
          <a:xfrm flipV="1">
            <a:off x="1765040" y="2232100"/>
            <a:ext cx="396822" cy="108824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C459FDD-2D5A-491B-8ECB-DDD3DFD13005}"/>
              </a:ext>
            </a:extLst>
          </p:cNvPr>
          <p:cNvCxnSpPr>
            <a:cxnSpLocks/>
          </p:cNvCxnSpPr>
          <p:nvPr/>
        </p:nvCxnSpPr>
        <p:spPr>
          <a:xfrm>
            <a:off x="2153473" y="2234966"/>
            <a:ext cx="475852" cy="174061"/>
          </a:xfrm>
          <a:prstGeom prst="line">
            <a:avLst/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9A52AFC1-580A-4FA8-AF42-471FDB5501A7}"/>
              </a:ext>
            </a:extLst>
          </p:cNvPr>
          <p:cNvCxnSpPr>
            <a:cxnSpLocks/>
          </p:cNvCxnSpPr>
          <p:nvPr/>
        </p:nvCxnSpPr>
        <p:spPr>
          <a:xfrm flipV="1">
            <a:off x="2629259" y="2289687"/>
            <a:ext cx="477080" cy="119429"/>
          </a:xfrm>
          <a:prstGeom prst="line">
            <a:avLst/>
          </a:prstGeom>
          <a:ln w="28575">
            <a:solidFill>
              <a:srgbClr val="3333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07321B78-6263-484F-994B-E5615A55E710}"/>
              </a:ext>
            </a:extLst>
          </p:cNvPr>
          <p:cNvCxnSpPr>
            <a:cxnSpLocks/>
          </p:cNvCxnSpPr>
          <p:nvPr/>
        </p:nvCxnSpPr>
        <p:spPr>
          <a:xfrm flipV="1">
            <a:off x="2352503" y="2739938"/>
            <a:ext cx="396822" cy="108824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70743D3C-23BD-49C7-803B-B6F31AFD64CC}"/>
              </a:ext>
            </a:extLst>
          </p:cNvPr>
          <p:cNvCxnSpPr>
            <a:cxnSpLocks/>
          </p:cNvCxnSpPr>
          <p:nvPr/>
        </p:nvCxnSpPr>
        <p:spPr>
          <a:xfrm>
            <a:off x="2749704" y="2741043"/>
            <a:ext cx="358674" cy="200054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84D3A164-CEDA-4A31-AD7F-F22E96E1B29A}"/>
              </a:ext>
            </a:extLst>
          </p:cNvPr>
          <p:cNvCxnSpPr>
            <a:cxnSpLocks/>
          </p:cNvCxnSpPr>
          <p:nvPr/>
        </p:nvCxnSpPr>
        <p:spPr>
          <a:xfrm>
            <a:off x="3113733" y="2941097"/>
            <a:ext cx="343579" cy="0"/>
          </a:xfrm>
          <a:prstGeom prst="line">
            <a:avLst/>
          </a:prstGeom>
          <a:ln w="28575">
            <a:solidFill>
              <a:srgbClr val="CC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D70CD40E-D920-4081-B983-D4E27BA9CD91}"/>
              </a:ext>
            </a:extLst>
          </p:cNvPr>
          <p:cNvSpPr txBox="1"/>
          <p:nvPr/>
        </p:nvSpPr>
        <p:spPr>
          <a:xfrm flipH="1">
            <a:off x="1351894" y="1467140"/>
            <a:ext cx="1598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Auger e</a:t>
            </a:r>
            <a:r>
              <a:rPr lang="fr-FR" sz="1200" b="1" baseline="30000" dirty="0">
                <a:solidFill>
                  <a:srgbClr val="FF0000"/>
                </a:solidFill>
              </a:rPr>
              <a:t>-  </a:t>
            </a:r>
            <a:r>
              <a:rPr lang="fr-FR" sz="1200" b="1" dirty="0">
                <a:solidFill>
                  <a:srgbClr val="FF0000"/>
                </a:solidFill>
              </a:rPr>
              <a:t>(380 eV)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B86288E-F693-4C23-8005-1F2BB9B84CF3}"/>
              </a:ext>
            </a:extLst>
          </p:cNvPr>
          <p:cNvSpPr txBox="1"/>
          <p:nvPr/>
        </p:nvSpPr>
        <p:spPr>
          <a:xfrm flipH="1">
            <a:off x="2145572" y="2005313"/>
            <a:ext cx="1001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3333FF"/>
                </a:solidFill>
              </a:rPr>
              <a:t>Auger e</a:t>
            </a:r>
            <a:r>
              <a:rPr lang="fr-FR" sz="1200" b="1" baseline="30000" dirty="0">
                <a:solidFill>
                  <a:srgbClr val="3333FF"/>
                </a:solidFill>
              </a:rPr>
              <a:t>-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85BB394C-A22B-4554-87A4-1601D0A54AE3}"/>
              </a:ext>
            </a:extLst>
          </p:cNvPr>
          <p:cNvSpPr txBox="1"/>
          <p:nvPr/>
        </p:nvSpPr>
        <p:spPr>
          <a:xfrm flipH="1">
            <a:off x="2443795" y="2947625"/>
            <a:ext cx="1001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C0099"/>
                </a:solidFill>
              </a:rPr>
              <a:t>Auger e</a:t>
            </a:r>
            <a:r>
              <a:rPr lang="fr-FR" sz="1200" b="1" baseline="30000" dirty="0">
                <a:solidFill>
                  <a:srgbClr val="CC0099"/>
                </a:solidFill>
              </a:rPr>
              <a:t>-</a:t>
            </a: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E301882F-1F27-4143-81D8-64D5636A4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05"/>
          <a:stretch/>
        </p:blipFill>
        <p:spPr>
          <a:xfrm>
            <a:off x="616318" y="3471958"/>
            <a:ext cx="3880177" cy="2990189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F0785B8-379D-4525-B841-3F7668247C0E}"/>
              </a:ext>
            </a:extLst>
          </p:cNvPr>
          <p:cNvSpPr/>
          <p:nvPr/>
        </p:nvSpPr>
        <p:spPr>
          <a:xfrm>
            <a:off x="3574634" y="1461506"/>
            <a:ext cx="440833" cy="4603756"/>
          </a:xfrm>
          <a:prstGeom prst="rect">
            <a:avLst/>
          </a:prstGeom>
          <a:solidFill>
            <a:srgbClr val="33CC33">
              <a:alpha val="14000"/>
            </a:srgbClr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5C7A909D-E619-41B5-A82D-851A080E7721}"/>
              </a:ext>
            </a:extLst>
          </p:cNvPr>
          <p:cNvSpPr txBox="1"/>
          <p:nvPr/>
        </p:nvSpPr>
        <p:spPr>
          <a:xfrm rot="5400000" flipH="1">
            <a:off x="3709498" y="1867674"/>
            <a:ext cx="1001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008000"/>
                </a:solidFill>
              </a:rPr>
              <a:t>Top layer</a:t>
            </a:r>
            <a:endParaRPr lang="fr-FR" sz="1400" b="1" baseline="30000" dirty="0">
              <a:solidFill>
                <a:srgbClr val="008000"/>
              </a:solidFill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6B5EE8B3-6B63-4436-8F3D-4D6BF1ECEB9C}"/>
              </a:ext>
            </a:extLst>
          </p:cNvPr>
          <p:cNvSpPr txBox="1"/>
          <p:nvPr/>
        </p:nvSpPr>
        <p:spPr>
          <a:xfrm flipH="1">
            <a:off x="4048028" y="5727233"/>
            <a:ext cx="1946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Valkealahti</a:t>
            </a:r>
            <a:r>
              <a:rPr lang="fr-FR" sz="1200" dirty="0">
                <a:solidFill>
                  <a:schemeClr val="bg1"/>
                </a:solidFill>
              </a:rPr>
              <a:t> (1989)</a:t>
            </a:r>
            <a:endParaRPr lang="fr-FR" sz="1200" baseline="30000" dirty="0">
              <a:solidFill>
                <a:schemeClr val="bg1"/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D6000C5-5C3C-4C21-89B1-DEFB4D3AE0A3}"/>
              </a:ext>
            </a:extLst>
          </p:cNvPr>
          <p:cNvSpPr txBox="1"/>
          <p:nvPr/>
        </p:nvSpPr>
        <p:spPr>
          <a:xfrm>
            <a:off x="7124598" y="5968272"/>
            <a:ext cx="4459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1"/>
                </a:solidFill>
              </a:rPr>
              <a:t>Consistent </a:t>
            </a:r>
            <a:r>
              <a:rPr lang="fr-FR" b="1" dirty="0" err="1">
                <a:solidFill>
                  <a:schemeClr val="accent1"/>
                </a:solidFill>
              </a:rPr>
              <a:t>with</a:t>
            </a:r>
            <a:r>
              <a:rPr lang="fr-FR" b="1" dirty="0">
                <a:solidFill>
                  <a:schemeClr val="accent1"/>
                </a:solidFill>
              </a:rPr>
              <a:t> X-ray </a:t>
            </a:r>
            <a:r>
              <a:rPr lang="fr-FR" b="1" dirty="0" err="1">
                <a:solidFill>
                  <a:schemeClr val="accent1"/>
                </a:solidFill>
              </a:rPr>
              <a:t>induced</a:t>
            </a: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 Electron-</a:t>
            </a:r>
            <a:r>
              <a:rPr lang="fr-FR" b="1" dirty="0" err="1">
                <a:solidFill>
                  <a:schemeClr val="accent1"/>
                </a:solidFill>
              </a:rPr>
              <a:t>stimulated</a:t>
            </a: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err="1">
                <a:solidFill>
                  <a:schemeClr val="accent1"/>
                </a:solidFill>
              </a:rPr>
              <a:t>Desorption</a:t>
            </a:r>
            <a:r>
              <a:rPr lang="fr-FR" b="1" dirty="0">
                <a:solidFill>
                  <a:schemeClr val="accent1"/>
                </a:solidFill>
              </a:rPr>
              <a:t> (XESD)</a:t>
            </a:r>
            <a:endParaRPr lang="fr-FR" sz="1200" b="1" dirty="0">
              <a:solidFill>
                <a:schemeClr val="accent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83D59E-64D8-42D6-9031-6B6BD4C1A522}"/>
              </a:ext>
            </a:extLst>
          </p:cNvPr>
          <p:cNvSpPr/>
          <p:nvPr/>
        </p:nvSpPr>
        <p:spPr>
          <a:xfrm>
            <a:off x="2976220" y="1472079"/>
            <a:ext cx="186508" cy="4603756"/>
          </a:xfrm>
          <a:prstGeom prst="rect">
            <a:avLst/>
          </a:prstGeom>
          <a:solidFill>
            <a:srgbClr val="33CC33">
              <a:alpha val="14000"/>
            </a:srgbClr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F201CA-25E1-408F-B9D5-68D7890E185F}"/>
              </a:ext>
            </a:extLst>
          </p:cNvPr>
          <p:cNvSpPr/>
          <p:nvPr/>
        </p:nvSpPr>
        <p:spPr>
          <a:xfrm>
            <a:off x="3225663" y="1469317"/>
            <a:ext cx="186508" cy="4603756"/>
          </a:xfrm>
          <a:prstGeom prst="rect">
            <a:avLst/>
          </a:prstGeom>
          <a:solidFill>
            <a:srgbClr val="33CC33">
              <a:alpha val="14000"/>
            </a:srgbClr>
          </a:solidFill>
          <a:ln w="31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93D61D33-D4DD-4600-9574-E2A62DA97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83033">
            <a:off x="913589" y="1775220"/>
            <a:ext cx="298730" cy="280927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E2290DD-51EA-4C97-8772-2DB59B4A6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83033">
            <a:off x="1513929" y="2231046"/>
            <a:ext cx="298730" cy="280927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F3C6EACB-823F-403C-82BB-F6C3F8C2C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83033">
            <a:off x="2102207" y="2726220"/>
            <a:ext cx="298730" cy="280927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DF72B176-2DA6-4384-85AE-DA6F72394C96}"/>
              </a:ext>
            </a:extLst>
          </p:cNvPr>
          <p:cNvSpPr txBox="1"/>
          <p:nvPr/>
        </p:nvSpPr>
        <p:spPr>
          <a:xfrm>
            <a:off x="539193" y="981953"/>
            <a:ext cx="192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2060"/>
                </a:solidFill>
              </a:rPr>
              <a:t>Thick</a:t>
            </a:r>
            <a:r>
              <a:rPr lang="fr-FR" dirty="0">
                <a:solidFill>
                  <a:srgbClr val="002060"/>
                </a:solidFill>
              </a:rPr>
              <a:t> N</a:t>
            </a:r>
            <a:r>
              <a:rPr lang="fr-FR" baseline="-25000" dirty="0">
                <a:solidFill>
                  <a:srgbClr val="002060"/>
                </a:solidFill>
              </a:rPr>
              <a:t>2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ice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A3ADB75-72A6-4476-94B7-0B4253051191}"/>
              </a:ext>
            </a:extLst>
          </p:cNvPr>
          <p:cNvSpPr txBox="1"/>
          <p:nvPr/>
        </p:nvSpPr>
        <p:spPr>
          <a:xfrm>
            <a:off x="2906471" y="795471"/>
            <a:ext cx="131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Layers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 of CO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3FA8D5A7-53CD-4389-810A-D6BE7ECF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54089">
            <a:off x="3002327" y="1600339"/>
            <a:ext cx="298730" cy="268247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E14583E3-5AEF-47BB-B7A5-A430E1E0B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30324">
            <a:off x="3035573" y="2470730"/>
            <a:ext cx="298730" cy="268247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7DB93323-651C-43ED-B899-76374233E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99189">
            <a:off x="3675934" y="1906969"/>
            <a:ext cx="298730" cy="26824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347614D3-DB82-490A-A643-72C64E012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67067">
            <a:off x="3623254" y="2799943"/>
            <a:ext cx="298730" cy="268247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C0D31A38-41AB-4EB6-A10B-02D2B4E978BF}"/>
              </a:ext>
            </a:extLst>
          </p:cNvPr>
          <p:cNvSpPr txBox="1"/>
          <p:nvPr/>
        </p:nvSpPr>
        <p:spPr>
          <a:xfrm>
            <a:off x="9740843" y="3866731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1"/>
                </a:solidFill>
              </a:rPr>
              <a:t>λ</a:t>
            </a:r>
            <a:r>
              <a:rPr lang="fr-FR" sz="2000" b="1" baseline="-25000" dirty="0">
                <a:solidFill>
                  <a:schemeClr val="accent1"/>
                </a:solidFill>
              </a:rPr>
              <a:t>des</a:t>
            </a:r>
            <a:r>
              <a:rPr lang="fr-FR" sz="2000" b="1" dirty="0">
                <a:solidFill>
                  <a:schemeClr val="accent1"/>
                </a:solidFill>
              </a:rPr>
              <a:t> = 30 – 40 ML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DC6F60ED-95A5-40D4-B1AA-957A4FC086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81" r="33965" b="66258"/>
          <a:stretch/>
        </p:blipFill>
        <p:spPr>
          <a:xfrm rot="5909552">
            <a:off x="5123062" y="2432612"/>
            <a:ext cx="808158" cy="1457983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3C7E0CA0-A715-47DA-8C6C-80FDA3BDEA20}"/>
              </a:ext>
            </a:extLst>
          </p:cNvPr>
          <p:cNvSpPr txBox="1"/>
          <p:nvPr/>
        </p:nvSpPr>
        <p:spPr>
          <a:xfrm>
            <a:off x="4496495" y="3583413"/>
            <a:ext cx="141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QMS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8F4FD497-64B0-4C41-91D1-2A305FE646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71805"/>
          <a:stretch/>
        </p:blipFill>
        <p:spPr>
          <a:xfrm rot="18741911">
            <a:off x="4906305" y="1403146"/>
            <a:ext cx="1106467" cy="1439958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3D4ED265-7089-4354-9618-FBA83C1015F9}"/>
              </a:ext>
            </a:extLst>
          </p:cNvPr>
          <p:cNvSpPr txBox="1"/>
          <p:nvPr/>
        </p:nvSpPr>
        <p:spPr>
          <a:xfrm>
            <a:off x="4724123" y="696798"/>
            <a:ext cx="1417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FF9900"/>
                </a:solidFill>
              </a:rPr>
              <a:t>X-rays</a:t>
            </a:r>
            <a:br>
              <a:rPr lang="fr-FR" sz="2400" b="1" dirty="0">
                <a:solidFill>
                  <a:srgbClr val="FF9900"/>
                </a:solidFill>
              </a:rPr>
            </a:br>
            <a:r>
              <a:rPr lang="fr-FR" sz="2400" dirty="0">
                <a:solidFill>
                  <a:srgbClr val="FF9900"/>
                </a:solidFill>
              </a:rPr>
              <a:t>(401 eV)</a:t>
            </a:r>
            <a:br>
              <a:rPr lang="fr-FR" sz="2400" dirty="0">
                <a:solidFill>
                  <a:srgbClr val="FF9900"/>
                </a:solidFill>
              </a:rPr>
            </a:br>
            <a:endParaRPr lang="fr-FR" sz="2400" dirty="0">
              <a:solidFill>
                <a:srgbClr val="FF99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90D0A5-B0D4-40D7-B69B-4DF6B43B0B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429" y="902750"/>
            <a:ext cx="5184000" cy="49432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8AE5DD-B7C0-4A3C-874F-14FFC766F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4035" y="901304"/>
            <a:ext cx="5184000" cy="49432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46C9CAF-2BDE-4E50-9029-5F7B8EF2E4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0016" y="894568"/>
            <a:ext cx="5184000" cy="49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4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8" grpId="0" animBg="1"/>
      <p:bldP spid="56" grpId="0" animBg="1"/>
      <p:bldP spid="53" grpId="0" animBg="1"/>
      <p:bldP spid="37" grpId="0" animBg="1"/>
      <p:bldP spid="38" grpId="0" animBg="1"/>
      <p:bldP spid="39" grpId="0" animBg="1"/>
      <p:bldP spid="40" grpId="0"/>
      <p:bldP spid="59" grpId="0"/>
      <p:bldP spid="60" grpId="0"/>
      <p:bldP spid="61" grpId="0"/>
      <p:bldP spid="69" grpId="0" animBg="1"/>
      <p:bldP spid="71" grpId="0"/>
      <p:bldP spid="72" grpId="0"/>
      <p:bldP spid="73" grpId="0"/>
      <p:bldP spid="32" grpId="0" animBg="1"/>
      <p:bldP spid="33" grpId="0" animBg="1"/>
      <p:bldP spid="64" grpId="0"/>
      <p:bldP spid="70" grpId="0"/>
      <p:bldP spid="75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C7CA377B-F3AD-46EE-9980-706A864FCB1A}"/>
              </a:ext>
            </a:extLst>
          </p:cNvPr>
          <p:cNvSpPr/>
          <p:nvPr/>
        </p:nvSpPr>
        <p:spPr>
          <a:xfrm rot="16864874">
            <a:off x="3465796" y="1160950"/>
            <a:ext cx="1585071" cy="3828102"/>
          </a:xfrm>
          <a:prstGeom prst="triangle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5E97CF-D20A-4912-8061-6581B3D11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7"/>
          <a:stretch/>
        </p:blipFill>
        <p:spPr>
          <a:xfrm>
            <a:off x="-1" y="1002963"/>
            <a:ext cx="4064705" cy="3761558"/>
          </a:xfrm>
          <a:prstGeom prst="rect">
            <a:avLst/>
          </a:prstGeom>
        </p:spPr>
      </p:pic>
      <p:sp>
        <p:nvSpPr>
          <p:cNvPr id="75" name="Explosion : 8 points 74">
            <a:extLst>
              <a:ext uri="{FF2B5EF4-FFF2-40B4-BE49-F238E27FC236}">
                <a16:creationId xmlns:a16="http://schemas.microsoft.com/office/drawing/2014/main" id="{160B201C-B87A-4737-AE69-E21CE61149C0}"/>
              </a:ext>
            </a:extLst>
          </p:cNvPr>
          <p:cNvSpPr/>
          <p:nvPr/>
        </p:nvSpPr>
        <p:spPr>
          <a:xfrm>
            <a:off x="2967196" y="2698145"/>
            <a:ext cx="679174" cy="638036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xplosion : 8 points 73">
            <a:extLst>
              <a:ext uri="{FF2B5EF4-FFF2-40B4-BE49-F238E27FC236}">
                <a16:creationId xmlns:a16="http://schemas.microsoft.com/office/drawing/2014/main" id="{88C28636-0FA3-4125-8E0B-6210F950666A}"/>
              </a:ext>
            </a:extLst>
          </p:cNvPr>
          <p:cNvSpPr/>
          <p:nvPr/>
        </p:nvSpPr>
        <p:spPr>
          <a:xfrm>
            <a:off x="1708100" y="2203657"/>
            <a:ext cx="679174" cy="638036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915B469-C7EC-4F21-B31F-049D3C52C151}"/>
              </a:ext>
            </a:extLst>
          </p:cNvPr>
          <p:cNvSpPr/>
          <p:nvPr/>
        </p:nvSpPr>
        <p:spPr>
          <a:xfrm>
            <a:off x="101730" y="87018"/>
            <a:ext cx="1034511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Astrophysical implications</a:t>
            </a:r>
            <a:endParaRPr lang="fr-FR" dirty="0">
              <a:ea typeface="MS Mincho"/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18610AC9-4C2B-4864-9322-8F624A12C9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1"/>
          <a:stretch/>
        </p:blipFill>
        <p:spPr>
          <a:xfrm>
            <a:off x="0" y="2004336"/>
            <a:ext cx="1333500" cy="1758813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E2F759E7-1C72-4905-852B-3DEF52EA8074}"/>
              </a:ext>
            </a:extLst>
          </p:cNvPr>
          <p:cNvSpPr txBox="1"/>
          <p:nvPr/>
        </p:nvSpPr>
        <p:spPr>
          <a:xfrm>
            <a:off x="101730" y="3017163"/>
            <a:ext cx="248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Dust</a:t>
            </a:r>
            <a:r>
              <a:rPr lang="fr-FR" sz="2000" b="1" dirty="0"/>
              <a:t> </a:t>
            </a:r>
            <a:br>
              <a:rPr lang="fr-FR" sz="2000" b="1" dirty="0"/>
            </a:br>
            <a:r>
              <a:rPr lang="fr-FR" sz="2000" b="1" dirty="0"/>
              <a:t>grains</a:t>
            </a:r>
            <a:endParaRPr lang="fr-FR" sz="3200" b="1" dirty="0"/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9807D6B1-23F8-4157-B3C1-56390941F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24" y="1778500"/>
            <a:ext cx="298730" cy="280927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BA2934AC-A188-4FF4-9B0B-204261ECB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42222">
            <a:off x="3157418" y="2847267"/>
            <a:ext cx="298730" cy="26824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77969E6F-D377-416D-84BD-70E7FC746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42222">
            <a:off x="733284" y="1263929"/>
            <a:ext cx="298730" cy="268247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C3E3B3B4-9FE5-4280-99B9-12476B899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01" y="4197286"/>
            <a:ext cx="298730" cy="280927"/>
          </a:xfrm>
          <a:prstGeom prst="rect">
            <a:avLst/>
          </a:prstGeom>
        </p:spPr>
      </p:pic>
      <p:pic>
        <p:nvPicPr>
          <p:cNvPr id="70" name="Picture 10" descr="acide formique — Wiktionnaire">
            <a:extLst>
              <a:ext uri="{FF2B5EF4-FFF2-40B4-BE49-F238E27FC236}">
                <a16:creationId xmlns:a16="http://schemas.microsoft.com/office/drawing/2014/main" id="{9CE3CF08-AF1C-4997-BC6E-B9BAFE8E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51" y="1601022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Fichier:Methanol-3D-vdW.png — Wikipédia">
            <a:extLst>
              <a:ext uri="{FF2B5EF4-FFF2-40B4-BE49-F238E27FC236}">
                <a16:creationId xmlns:a16="http://schemas.microsoft.com/office/drawing/2014/main" id="{8ACDA5B9-2A4E-44B4-8509-7C93AF2C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3269" y="3543048"/>
            <a:ext cx="289170" cy="2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Fichier:Methanol-3D-vdW.png — Wikipédia">
            <a:extLst>
              <a:ext uri="{FF2B5EF4-FFF2-40B4-BE49-F238E27FC236}">
                <a16:creationId xmlns:a16="http://schemas.microsoft.com/office/drawing/2014/main" id="{38671B1F-4641-4FAF-B8AE-D0F7129D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7563" y="4337749"/>
            <a:ext cx="289170" cy="2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acide formique — Wiktionnaire">
            <a:extLst>
              <a:ext uri="{FF2B5EF4-FFF2-40B4-BE49-F238E27FC236}">
                <a16:creationId xmlns:a16="http://schemas.microsoft.com/office/drawing/2014/main" id="{A4D4DCE5-035B-4879-96E9-4F5348E8F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91" y="3763149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D1B23E-8C05-44B1-8A45-E04599DD20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728" y="2388551"/>
            <a:ext cx="292633" cy="268247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24DACAAB-1C4A-4BD6-8552-D92FE0557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784657">
            <a:off x="1542869" y="3059959"/>
            <a:ext cx="292633" cy="268247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892CED50-4A1D-4A97-9FD1-9712928C8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163325">
            <a:off x="275595" y="3893211"/>
            <a:ext cx="292633" cy="268247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EEFC9F88-515D-4074-B5F8-3569BA2F2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850" y="1736089"/>
            <a:ext cx="292633" cy="268247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01F0E471-C277-4DFD-A020-0A6BEBBAE45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71805"/>
          <a:stretch/>
        </p:blipFill>
        <p:spPr>
          <a:xfrm rot="18165878">
            <a:off x="4208042" y="486956"/>
            <a:ext cx="1818336" cy="2366386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823A5C72-75C5-476D-A3BE-0F971984A09B}"/>
              </a:ext>
            </a:extLst>
          </p:cNvPr>
          <p:cNvSpPr txBox="1"/>
          <p:nvPr/>
        </p:nvSpPr>
        <p:spPr>
          <a:xfrm>
            <a:off x="5506965" y="786887"/>
            <a:ext cx="141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FF9900"/>
                </a:solidFill>
              </a:rPr>
              <a:t>X-rays</a:t>
            </a:r>
            <a:endParaRPr lang="fr-FR" sz="2400" dirty="0">
              <a:solidFill>
                <a:srgbClr val="FF9900"/>
              </a:solidFill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10B57C46-D621-40BC-A4A0-204C4A1812A5}"/>
              </a:ext>
            </a:extLst>
          </p:cNvPr>
          <p:cNvSpPr txBox="1"/>
          <p:nvPr/>
        </p:nvSpPr>
        <p:spPr>
          <a:xfrm rot="1426768">
            <a:off x="3830457" y="4005391"/>
            <a:ext cx="283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1">
                    <a:lumMod val="95000"/>
                  </a:schemeClr>
                </a:solidFill>
              </a:rPr>
              <a:t>Photodesorption</a:t>
            </a:r>
            <a:endParaRPr lang="fr-FR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5" name="Picture 10" descr="acide formique — Wiktionnaire">
            <a:extLst>
              <a:ext uri="{FF2B5EF4-FFF2-40B4-BE49-F238E27FC236}">
                <a16:creationId xmlns:a16="http://schemas.microsoft.com/office/drawing/2014/main" id="{A5340398-E31E-4F4B-B79F-98C618B0D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81" y="2837385"/>
            <a:ext cx="287046" cy="2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4BEB03F6-A2F8-43B6-AEEC-297B8D338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600" y="3552145"/>
            <a:ext cx="298730" cy="280927"/>
          </a:xfrm>
          <a:prstGeom prst="rect">
            <a:avLst/>
          </a:prstGeom>
        </p:spPr>
      </p:pic>
      <p:pic>
        <p:nvPicPr>
          <p:cNvPr id="87" name="Picture 6" descr="Fichier:Methanol-3D-vdW.png — Wikipédia">
            <a:extLst>
              <a:ext uri="{FF2B5EF4-FFF2-40B4-BE49-F238E27FC236}">
                <a16:creationId xmlns:a16="http://schemas.microsoft.com/office/drawing/2014/main" id="{7E70FCCE-37B4-4222-8DE4-266D4FE4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640" y="2855405"/>
            <a:ext cx="289170" cy="2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EB9F4FC9-E1E9-4CBF-B73C-0EFB7AE3D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42222">
            <a:off x="4741456" y="3191559"/>
            <a:ext cx="298730" cy="268247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15837E98-706C-4E06-87DB-C7B5D0AA8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784657">
            <a:off x="4312057" y="2777477"/>
            <a:ext cx="292633" cy="268247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4163E93-2B2A-4816-A81F-AE7E020C395E}"/>
              </a:ext>
            </a:extLst>
          </p:cNvPr>
          <p:cNvCxnSpPr>
            <a:cxnSpLocks/>
          </p:cNvCxnSpPr>
          <p:nvPr/>
        </p:nvCxnSpPr>
        <p:spPr>
          <a:xfrm flipV="1">
            <a:off x="2917018" y="2373125"/>
            <a:ext cx="541377" cy="52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08281CA7-1438-484D-BEF4-354EC670DAA4}"/>
              </a:ext>
            </a:extLst>
          </p:cNvPr>
          <p:cNvCxnSpPr>
            <a:cxnSpLocks/>
          </p:cNvCxnSpPr>
          <p:nvPr/>
        </p:nvCxnSpPr>
        <p:spPr>
          <a:xfrm>
            <a:off x="2286586" y="2520670"/>
            <a:ext cx="332326" cy="1043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5808A804-27FE-41FC-ACC9-40030A7BB9CE}"/>
              </a:ext>
            </a:extLst>
          </p:cNvPr>
          <p:cNvCxnSpPr>
            <a:cxnSpLocks/>
          </p:cNvCxnSpPr>
          <p:nvPr/>
        </p:nvCxnSpPr>
        <p:spPr>
          <a:xfrm flipV="1">
            <a:off x="2625808" y="2426156"/>
            <a:ext cx="291209" cy="1914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18047AA3-FC34-4FE2-B0DA-C5125A72B800}"/>
              </a:ext>
            </a:extLst>
          </p:cNvPr>
          <p:cNvSpPr txBox="1"/>
          <p:nvPr/>
        </p:nvSpPr>
        <p:spPr>
          <a:xfrm>
            <a:off x="1557358" y="2065272"/>
            <a:ext cx="141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dirty="0">
                <a:solidFill>
                  <a:srgbClr val="FF0000"/>
                </a:solidFill>
              </a:rPr>
              <a:t>e</a:t>
            </a:r>
            <a:r>
              <a:rPr lang="fr-FR" sz="2400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5F51805C-6104-4B3D-895D-DB52DECD98D7}"/>
              </a:ext>
            </a:extLst>
          </p:cNvPr>
          <p:cNvSpPr txBox="1"/>
          <p:nvPr/>
        </p:nvSpPr>
        <p:spPr>
          <a:xfrm>
            <a:off x="7255430" y="1407481"/>
            <a:ext cx="4621523" cy="1746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Any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photo-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absorbing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molecule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can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induce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desorption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surface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molecules</a:t>
            </a:r>
            <a:b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67F8EA15-E0EF-4965-87F7-C6BAB4F24173}"/>
              </a:ext>
            </a:extLst>
          </p:cNvPr>
          <p:cNvSpPr txBox="1"/>
          <p:nvPr/>
        </p:nvSpPr>
        <p:spPr>
          <a:xfrm>
            <a:off x="542352" y="5350381"/>
            <a:ext cx="371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λ</a:t>
            </a:r>
            <a:r>
              <a:rPr lang="fr-FR" sz="24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des</a:t>
            </a:r>
            <a:r>
              <a:rPr lang="fr-FR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= a few </a:t>
            </a:r>
            <a:r>
              <a:rPr lang="fr-FR" sz="2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tens</a:t>
            </a:r>
            <a:r>
              <a:rPr lang="fr-FR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ML in the soft X-ray range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10677DA3-32C9-4FAB-B8AB-7DB8708E85FE}"/>
              </a:ext>
            </a:extLst>
          </p:cNvPr>
          <p:cNvSpPr txBox="1"/>
          <p:nvPr/>
        </p:nvSpPr>
        <p:spPr>
          <a:xfrm>
            <a:off x="6990052" y="3371106"/>
            <a:ext cx="5045852" cy="207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2. </a:t>
            </a:r>
            <a:r>
              <a:rPr lang="fr-F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What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is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the </a:t>
            </a:r>
            <a:r>
              <a:rPr lang="fr-F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role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of the Auger </a:t>
            </a:r>
            <a:r>
              <a:rPr lang="fr-F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electron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for the X-ray </a:t>
            </a:r>
            <a:r>
              <a:rPr lang="fr-F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photodesorption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of </a:t>
            </a:r>
            <a:r>
              <a:rPr lang="fr-F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COMs</a:t>
            </a:r>
            <a: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?</a:t>
            </a:r>
            <a:br>
              <a:rPr lang="fr-FR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fr-FR" sz="2400" b="1" baseline="30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5" grpId="0" animBg="1"/>
      <p:bldP spid="74" grpId="0" animBg="1"/>
      <p:bldP spid="84" grpId="0"/>
      <p:bldP spid="95" grpId="0"/>
      <p:bldP spid="96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F8F333-5F4E-485D-B542-C0FD00417BE9}"/>
              </a:ext>
            </a:extLst>
          </p:cNvPr>
          <p:cNvSpPr/>
          <p:nvPr/>
        </p:nvSpPr>
        <p:spPr>
          <a:xfrm>
            <a:off x="144634" y="103992"/>
            <a:ext cx="1028273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X-ray </a:t>
            </a:r>
            <a:r>
              <a:rPr lang="en-GB" b="1" dirty="0" err="1">
                <a:ea typeface="MS Mincho"/>
              </a:rPr>
              <a:t>photodesorption</a:t>
            </a:r>
            <a:r>
              <a:rPr lang="en-GB" b="1" dirty="0">
                <a:ea typeface="MS Mincho"/>
              </a:rPr>
              <a:t> from COMs-containing ices</a:t>
            </a:r>
            <a:endParaRPr lang="fr-FR" dirty="0">
              <a:ea typeface="MS Minch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3A569-396C-4BEB-A478-D0428017001D}"/>
              </a:ext>
            </a:extLst>
          </p:cNvPr>
          <p:cNvSpPr/>
          <p:nvPr/>
        </p:nvSpPr>
        <p:spPr>
          <a:xfrm>
            <a:off x="0" y="661267"/>
            <a:ext cx="12192000" cy="6357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9ED3CFF6-61B4-4B5C-95C3-DD35C4B02011}"/>
              </a:ext>
            </a:extLst>
          </p:cNvPr>
          <p:cNvSpPr/>
          <p:nvPr/>
        </p:nvSpPr>
        <p:spPr>
          <a:xfrm rot="11679321">
            <a:off x="1106353" y="1576701"/>
            <a:ext cx="1430437" cy="271872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5CDCC-A7E2-43B0-B351-F154BAF76ADC}"/>
              </a:ext>
            </a:extLst>
          </p:cNvPr>
          <p:cNvSpPr/>
          <p:nvPr/>
        </p:nvSpPr>
        <p:spPr>
          <a:xfrm>
            <a:off x="328175" y="3244357"/>
            <a:ext cx="1982087" cy="1818801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4924BA-AACA-4EAD-8540-2548D19E2C1B}"/>
              </a:ext>
            </a:extLst>
          </p:cNvPr>
          <p:cNvSpPr/>
          <p:nvPr/>
        </p:nvSpPr>
        <p:spPr>
          <a:xfrm>
            <a:off x="328175" y="5063158"/>
            <a:ext cx="1982087" cy="2064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DA89E89-07CA-4FFC-AAA1-BD323C4B6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71805"/>
          <a:stretch/>
        </p:blipFill>
        <p:spPr>
          <a:xfrm rot="13213120">
            <a:off x="402000" y="919670"/>
            <a:ext cx="1638604" cy="228942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49DFDA6-C08F-443D-8655-211FA4F1D3F8}"/>
              </a:ext>
            </a:extLst>
          </p:cNvPr>
          <p:cNvSpPr txBox="1"/>
          <p:nvPr/>
        </p:nvSpPr>
        <p:spPr>
          <a:xfrm>
            <a:off x="-6120" y="774190"/>
            <a:ext cx="14174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FF9900"/>
                </a:solidFill>
              </a:rPr>
              <a:t>X-rays</a:t>
            </a:r>
            <a:br>
              <a:rPr lang="fr-FR" sz="2400" b="1" dirty="0">
                <a:solidFill>
                  <a:srgbClr val="FF9900"/>
                </a:solidFill>
              </a:rPr>
            </a:br>
            <a:r>
              <a:rPr lang="fr-FR" sz="2000" b="1" dirty="0">
                <a:solidFill>
                  <a:srgbClr val="FF9900"/>
                </a:solidFill>
              </a:rPr>
              <a:t>(560 eV)</a:t>
            </a:r>
            <a:br>
              <a:rPr lang="fr-FR" sz="2400" b="1" dirty="0">
                <a:solidFill>
                  <a:srgbClr val="FF9900"/>
                </a:solidFill>
              </a:rPr>
            </a:br>
            <a:endParaRPr lang="fr-FR" sz="2400" b="1" dirty="0">
              <a:solidFill>
                <a:srgbClr val="FF9900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892A24B-4A72-4AD8-8150-1C5DEF84101C}"/>
              </a:ext>
            </a:extLst>
          </p:cNvPr>
          <p:cNvSpPr txBox="1"/>
          <p:nvPr/>
        </p:nvSpPr>
        <p:spPr>
          <a:xfrm>
            <a:off x="2464691" y="996595"/>
            <a:ext cx="141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QMS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E298F298-D2F2-4EE3-8554-68A3C7FE7A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81" r="33965" b="66258"/>
          <a:stretch/>
        </p:blipFill>
        <p:spPr>
          <a:xfrm rot="1196313">
            <a:off x="2088112" y="515786"/>
            <a:ext cx="592916" cy="1069669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47E8718B-1E3E-4738-9245-7989C992C9FF}"/>
              </a:ext>
            </a:extLst>
          </p:cNvPr>
          <p:cNvSpPr txBox="1"/>
          <p:nvPr/>
        </p:nvSpPr>
        <p:spPr>
          <a:xfrm>
            <a:off x="284053" y="5492342"/>
            <a:ext cx="31959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COM = CH</a:t>
            </a:r>
            <a:r>
              <a:rPr lang="fr-FR" sz="2400" baseline="-25000" dirty="0">
                <a:solidFill>
                  <a:srgbClr val="002060"/>
                </a:solidFill>
              </a:rPr>
              <a:t>3</a:t>
            </a:r>
            <a:r>
              <a:rPr lang="fr-FR" sz="2400" dirty="0">
                <a:solidFill>
                  <a:srgbClr val="002060"/>
                </a:solidFill>
              </a:rPr>
              <a:t>OH, CH</a:t>
            </a:r>
            <a:r>
              <a:rPr lang="fr-FR" sz="2400" baseline="-25000" dirty="0">
                <a:solidFill>
                  <a:srgbClr val="002060"/>
                </a:solidFill>
              </a:rPr>
              <a:t>3</a:t>
            </a:r>
            <a:r>
              <a:rPr lang="fr-FR" sz="2400" dirty="0">
                <a:solidFill>
                  <a:srgbClr val="002060"/>
                </a:solidFill>
              </a:rPr>
              <a:t>CN or HCOOH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000" dirty="0">
                <a:solidFill>
                  <a:srgbClr val="002060"/>
                </a:solidFill>
              </a:rPr>
              <a:t>(all </a:t>
            </a:r>
            <a:r>
              <a:rPr lang="fr-FR" sz="2000" dirty="0" err="1">
                <a:solidFill>
                  <a:srgbClr val="002060"/>
                </a:solidFill>
              </a:rPr>
              <a:t>detected</a:t>
            </a:r>
            <a:r>
              <a:rPr lang="fr-FR" sz="2000" dirty="0">
                <a:solidFill>
                  <a:srgbClr val="002060"/>
                </a:solidFill>
              </a:rPr>
              <a:t> in </a:t>
            </a:r>
            <a:r>
              <a:rPr lang="fr-FR" sz="2000" dirty="0" err="1">
                <a:solidFill>
                  <a:srgbClr val="002060"/>
                </a:solidFill>
              </a:rPr>
              <a:t>disks</a:t>
            </a:r>
            <a:r>
              <a:rPr lang="fr-FR" sz="2000" dirty="0">
                <a:solidFill>
                  <a:srgbClr val="002060"/>
                </a:solidFill>
              </a:rPr>
              <a:t>)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D71D579-C487-41F5-BAB0-A14D34A4A97F}"/>
              </a:ext>
            </a:extLst>
          </p:cNvPr>
          <p:cNvSpPr txBox="1"/>
          <p:nvPr/>
        </p:nvSpPr>
        <p:spPr>
          <a:xfrm rot="18034695">
            <a:off x="1230726" y="1972261"/>
            <a:ext cx="1496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COM </a:t>
            </a:r>
            <a:br>
              <a:rPr lang="fr-FR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2000" dirty="0" err="1">
                <a:solidFill>
                  <a:schemeClr val="accent3">
                    <a:lumMod val="75000"/>
                  </a:schemeClr>
                </a:solidFill>
              </a:rPr>
              <a:t>desorption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24F2D43-38BB-4C5C-A077-A269FAB31101}"/>
              </a:ext>
            </a:extLst>
          </p:cNvPr>
          <p:cNvSpPr txBox="1"/>
          <p:nvPr/>
        </p:nvSpPr>
        <p:spPr>
          <a:xfrm>
            <a:off x="447698" y="3415031"/>
            <a:ext cx="319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COM:CO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or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COM:H</a:t>
            </a:r>
            <a:r>
              <a:rPr lang="fr-FR" sz="2400" baseline="-25000" dirty="0">
                <a:solidFill>
                  <a:srgbClr val="002060"/>
                </a:solidFill>
              </a:rPr>
              <a:t>2</a:t>
            </a:r>
            <a:r>
              <a:rPr lang="fr-FR" sz="2400" dirty="0">
                <a:solidFill>
                  <a:srgbClr val="002060"/>
                </a:solidFill>
              </a:rPr>
              <a:t>O</a:t>
            </a:r>
          </a:p>
          <a:p>
            <a:r>
              <a:rPr lang="fr-FR" sz="2400" dirty="0">
                <a:solidFill>
                  <a:srgbClr val="002060"/>
                </a:solidFill>
              </a:rPr>
              <a:t>(1:10)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523CB97-CF01-446A-9EFD-A54F9D22E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609" y="526560"/>
            <a:ext cx="6247035" cy="4772808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ADF8531C-CCD5-4B68-81FC-250C3D97A8F1}"/>
              </a:ext>
            </a:extLst>
          </p:cNvPr>
          <p:cNvSpPr txBox="1"/>
          <p:nvPr/>
        </p:nvSpPr>
        <p:spPr>
          <a:xfrm>
            <a:off x="3882146" y="5451603"/>
            <a:ext cx="81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FF0000"/>
                </a:solidFill>
              </a:rPr>
              <a:t>X-ray </a:t>
            </a:r>
            <a:r>
              <a:rPr lang="fr-FR" sz="2000" b="1" dirty="0" err="1">
                <a:solidFill>
                  <a:srgbClr val="FF0000"/>
                </a:solidFill>
              </a:rPr>
              <a:t>photodesorption</a:t>
            </a:r>
            <a:r>
              <a:rPr lang="fr-FR" sz="2000" b="1" dirty="0">
                <a:solidFill>
                  <a:srgbClr val="FF0000"/>
                </a:solidFill>
              </a:rPr>
              <a:t> can </a:t>
            </a:r>
            <a:r>
              <a:rPr lang="fr-FR" sz="2000" b="1" dirty="0" err="1">
                <a:solidFill>
                  <a:srgbClr val="FF0000"/>
                </a:solidFill>
              </a:rPr>
              <a:t>play</a:t>
            </a:r>
            <a:r>
              <a:rPr lang="fr-FR" sz="2000" b="1" dirty="0">
                <a:solidFill>
                  <a:srgbClr val="FF0000"/>
                </a:solidFill>
              </a:rPr>
              <a:t> a </a:t>
            </a:r>
            <a:r>
              <a:rPr lang="fr-FR" sz="2000" b="1" dirty="0" err="1">
                <a:solidFill>
                  <a:srgbClr val="FF0000"/>
                </a:solidFill>
              </a:rPr>
              <a:t>role</a:t>
            </a:r>
            <a:r>
              <a:rPr lang="fr-FR" sz="2000" b="1" dirty="0">
                <a:solidFill>
                  <a:srgbClr val="FF0000"/>
                </a:solidFill>
              </a:rPr>
              <a:t> for </a:t>
            </a:r>
            <a:r>
              <a:rPr lang="fr-FR" sz="2000" b="1" dirty="0" err="1">
                <a:solidFill>
                  <a:srgbClr val="FF0000"/>
                </a:solidFill>
              </a:rPr>
              <a:t>gas</a:t>
            </a:r>
            <a:r>
              <a:rPr lang="fr-FR" sz="2000" b="1" dirty="0">
                <a:solidFill>
                  <a:srgbClr val="FF0000"/>
                </a:solidFill>
              </a:rPr>
              <a:t> phase </a:t>
            </a:r>
            <a:r>
              <a:rPr lang="fr-FR" sz="2000" b="1" dirty="0" err="1">
                <a:solidFill>
                  <a:srgbClr val="FF0000"/>
                </a:solidFill>
              </a:rPr>
              <a:t>COMs</a:t>
            </a:r>
            <a:endParaRPr lang="fr-FR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 err="1">
                <a:solidFill>
                  <a:srgbClr val="FF0000"/>
                </a:solidFill>
              </a:rPr>
              <a:t>Significant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dependence</a:t>
            </a:r>
            <a:r>
              <a:rPr lang="fr-FR" sz="2000" b="1" dirty="0">
                <a:solidFill>
                  <a:srgbClr val="FF0000"/>
                </a:solidFill>
              </a:rPr>
              <a:t> of the </a:t>
            </a:r>
            <a:r>
              <a:rPr lang="fr-FR" sz="2000" b="1" dirty="0" err="1">
                <a:solidFill>
                  <a:srgbClr val="FF0000"/>
                </a:solidFill>
              </a:rPr>
              <a:t>yield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with</a:t>
            </a:r>
            <a:r>
              <a:rPr lang="fr-FR" sz="2000" b="1" dirty="0">
                <a:solidFill>
                  <a:srgbClr val="FF0000"/>
                </a:solidFill>
              </a:rPr>
              <a:t> the </a:t>
            </a:r>
            <a:r>
              <a:rPr lang="fr-FR" sz="2000" b="1" dirty="0" err="1">
                <a:solidFill>
                  <a:srgbClr val="FF0000"/>
                </a:solidFill>
              </a:rPr>
              <a:t>ice</a:t>
            </a:r>
            <a:r>
              <a:rPr lang="fr-FR" sz="2000" b="1" dirty="0">
                <a:solidFill>
                  <a:srgbClr val="FF0000"/>
                </a:solidFill>
              </a:rPr>
              <a:t> composition.</a:t>
            </a:r>
            <a:br>
              <a:rPr lang="fr-FR" sz="2000" b="1" dirty="0">
                <a:solidFill>
                  <a:srgbClr val="FF0000"/>
                </a:solidFill>
              </a:rPr>
            </a:br>
            <a:r>
              <a:rPr lang="fr-FR" sz="2000" b="1" dirty="0" err="1">
                <a:solidFill>
                  <a:srgbClr val="FF0000"/>
                </a:solidFill>
              </a:rPr>
              <a:t>Why</a:t>
            </a:r>
            <a:r>
              <a:rPr lang="fr-FR" sz="2000" b="1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362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F8F333-5F4E-485D-B542-C0FD00417BE9}"/>
              </a:ext>
            </a:extLst>
          </p:cNvPr>
          <p:cNvSpPr/>
          <p:nvPr/>
        </p:nvSpPr>
        <p:spPr>
          <a:xfrm>
            <a:off x="144634" y="103992"/>
            <a:ext cx="1028273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X-ray induced chemistry and </a:t>
            </a:r>
            <a:r>
              <a:rPr lang="en-GB" b="1" dirty="0" err="1">
                <a:ea typeface="MS Mincho"/>
              </a:rPr>
              <a:t>photodesorption</a:t>
            </a:r>
            <a:r>
              <a:rPr lang="en-GB" b="1" dirty="0">
                <a:ea typeface="MS Mincho"/>
              </a:rPr>
              <a:t> – The case of CH</a:t>
            </a:r>
            <a:r>
              <a:rPr lang="en-GB" b="1" baseline="-25000" dirty="0">
                <a:ea typeface="MS Mincho"/>
              </a:rPr>
              <a:t>3</a:t>
            </a:r>
            <a:r>
              <a:rPr lang="en-GB" b="1" dirty="0">
                <a:ea typeface="MS Mincho"/>
              </a:rPr>
              <a:t>OH</a:t>
            </a:r>
            <a:endParaRPr lang="fr-FR" dirty="0">
              <a:ea typeface="MS Minch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3A569-396C-4BEB-A478-D0428017001D}"/>
              </a:ext>
            </a:extLst>
          </p:cNvPr>
          <p:cNvSpPr/>
          <p:nvPr/>
        </p:nvSpPr>
        <p:spPr>
          <a:xfrm>
            <a:off x="0" y="661267"/>
            <a:ext cx="10427367" cy="61967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50509E-1D56-4C24-BE1A-C62844DD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978"/>
          <a:stretch/>
        </p:blipFill>
        <p:spPr>
          <a:xfrm>
            <a:off x="609601" y="887506"/>
            <a:ext cx="3217682" cy="55825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1C349-B808-448F-81B2-B390A1E3F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22"/>
          <a:stretch/>
        </p:blipFill>
        <p:spPr>
          <a:xfrm>
            <a:off x="3827282" y="887506"/>
            <a:ext cx="5473616" cy="55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EA52CA0-C11F-4341-AEB2-7515536705E2}"/>
              </a:ext>
            </a:extLst>
          </p:cNvPr>
          <p:cNvSpPr/>
          <p:nvPr/>
        </p:nvSpPr>
        <p:spPr>
          <a:xfrm>
            <a:off x="0" y="606151"/>
            <a:ext cx="7831931" cy="6412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5EA5099-50C3-45B1-928F-40C968E3A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47"/>
          <a:stretch/>
        </p:blipFill>
        <p:spPr>
          <a:xfrm>
            <a:off x="4070554" y="606150"/>
            <a:ext cx="3761377" cy="6250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F8F333-5F4E-485D-B542-C0FD00417BE9}"/>
              </a:ext>
            </a:extLst>
          </p:cNvPr>
          <p:cNvSpPr/>
          <p:nvPr/>
        </p:nvSpPr>
        <p:spPr>
          <a:xfrm>
            <a:off x="144634" y="103992"/>
            <a:ext cx="1028273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ea typeface="MS Mincho"/>
              </a:rPr>
              <a:t>X-ray induced chemistry and </a:t>
            </a:r>
            <a:r>
              <a:rPr lang="en-GB" b="1" dirty="0" err="1">
                <a:ea typeface="MS Mincho"/>
              </a:rPr>
              <a:t>photodesorption</a:t>
            </a:r>
            <a:r>
              <a:rPr lang="en-GB" b="1" dirty="0">
                <a:ea typeface="MS Mincho"/>
              </a:rPr>
              <a:t> – The case of CH</a:t>
            </a:r>
            <a:r>
              <a:rPr lang="en-GB" b="1" baseline="-25000" dirty="0">
                <a:ea typeface="MS Mincho"/>
              </a:rPr>
              <a:t>3</a:t>
            </a:r>
            <a:r>
              <a:rPr lang="en-GB" b="1" dirty="0">
                <a:ea typeface="MS Mincho"/>
              </a:rPr>
              <a:t>CN</a:t>
            </a:r>
            <a:endParaRPr lang="fr-FR" dirty="0">
              <a:ea typeface="MS Mincho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65BF16-46CD-4C55-857D-4A30C1D6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55"/>
          <a:stretch/>
        </p:blipFill>
        <p:spPr>
          <a:xfrm>
            <a:off x="-18258" y="607208"/>
            <a:ext cx="4004448" cy="6250792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5F29676D-4032-42A0-A4B3-1D59185FC6B1}"/>
              </a:ext>
            </a:extLst>
          </p:cNvPr>
          <p:cNvSpPr txBox="1"/>
          <p:nvPr/>
        </p:nvSpPr>
        <p:spPr>
          <a:xfrm>
            <a:off x="7842070" y="1488015"/>
            <a:ext cx="4349930" cy="1746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There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a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clear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sign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of a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faster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photo-destruction of CH</a:t>
            </a:r>
            <a:r>
              <a:rPr lang="fr-FR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CN in H</a:t>
            </a:r>
            <a:r>
              <a:rPr lang="fr-FR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O-dominated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ices</a:t>
            </a: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6CD20-0634-4A08-83B4-5B2F07D2FDD1}"/>
              </a:ext>
            </a:extLst>
          </p:cNvPr>
          <p:cNvSpPr/>
          <p:nvPr/>
        </p:nvSpPr>
        <p:spPr>
          <a:xfrm>
            <a:off x="1768168" y="1238865"/>
            <a:ext cx="2133600" cy="1682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1788A6-2489-43E5-BAF9-1EF4EC34152F}"/>
              </a:ext>
            </a:extLst>
          </p:cNvPr>
          <p:cNvSpPr/>
          <p:nvPr/>
        </p:nvSpPr>
        <p:spPr>
          <a:xfrm>
            <a:off x="2166374" y="606150"/>
            <a:ext cx="1904181" cy="799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4FF00F3-6496-4448-BE54-193CDE90B132}"/>
              </a:ext>
            </a:extLst>
          </p:cNvPr>
          <p:cNvSpPr txBox="1"/>
          <p:nvPr/>
        </p:nvSpPr>
        <p:spPr>
          <a:xfrm>
            <a:off x="7842070" y="2851202"/>
            <a:ext cx="4349930" cy="205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0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One photo-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product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N</a:t>
            </a:r>
            <a:r>
              <a:rPr lang="fr-FR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but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do not have the full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chemistry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picture</a:t>
            </a: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sz="2000" baseline="-25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A3B2687-620B-44E9-92D1-9289599DBD9E}"/>
              </a:ext>
            </a:extLst>
          </p:cNvPr>
          <p:cNvSpPr txBox="1"/>
          <p:nvPr/>
        </p:nvSpPr>
        <p:spPr>
          <a:xfrm>
            <a:off x="7842070" y="4761320"/>
            <a:ext cx="4349930" cy="188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As for CH</a:t>
            </a:r>
            <a:r>
              <a:rPr lang="fr-FR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OH, the destruction of CH</a:t>
            </a:r>
            <a:r>
              <a:rPr lang="fr-FR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CN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initiated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by H</a:t>
            </a:r>
            <a:r>
              <a:rPr lang="fr-FR" sz="2000" baseline="-25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2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may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compete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with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its</a:t>
            </a:r>
            <a:r>
              <a:rPr lang="fr-FR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desorption</a:t>
            </a: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A13BF19-456B-4721-94D0-B0F87A2D6926}"/>
              </a:ext>
            </a:extLst>
          </p:cNvPr>
          <p:cNvCxnSpPr>
            <a:cxnSpLocks/>
          </p:cNvCxnSpPr>
          <p:nvPr/>
        </p:nvCxnSpPr>
        <p:spPr>
          <a:xfrm>
            <a:off x="5043341" y="1621410"/>
            <a:ext cx="0" cy="146115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A260064-9BC6-4B45-BC86-499E166107D1}"/>
              </a:ext>
            </a:extLst>
          </p:cNvPr>
          <p:cNvCxnSpPr>
            <a:cxnSpLocks/>
          </p:cNvCxnSpPr>
          <p:nvPr/>
        </p:nvCxnSpPr>
        <p:spPr>
          <a:xfrm>
            <a:off x="5109329" y="4447790"/>
            <a:ext cx="0" cy="146115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02FCAFD-577B-4473-924D-45AE552ED8F2}"/>
              </a:ext>
            </a:extLst>
          </p:cNvPr>
          <p:cNvCxnSpPr>
            <a:cxnSpLocks/>
          </p:cNvCxnSpPr>
          <p:nvPr/>
        </p:nvCxnSpPr>
        <p:spPr>
          <a:xfrm flipV="1">
            <a:off x="5827337" y="2713610"/>
            <a:ext cx="0" cy="41478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232FA90-6501-4E98-A8F9-5B92F9171EF6}"/>
              </a:ext>
            </a:extLst>
          </p:cNvPr>
          <p:cNvCxnSpPr>
            <a:cxnSpLocks/>
          </p:cNvCxnSpPr>
          <p:nvPr/>
        </p:nvCxnSpPr>
        <p:spPr>
          <a:xfrm flipV="1">
            <a:off x="5830480" y="5590356"/>
            <a:ext cx="0" cy="414780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BA15588-0118-4A06-877E-7786BC09583F}"/>
              </a:ext>
            </a:extLst>
          </p:cNvPr>
          <p:cNvSpPr txBox="1"/>
          <p:nvPr/>
        </p:nvSpPr>
        <p:spPr>
          <a:xfrm>
            <a:off x="1683746" y="1830290"/>
            <a:ext cx="2302444" cy="10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>
                <a:solidFill>
                  <a:srgbClr val="FF0000"/>
                </a:solidFill>
              </a:rPr>
              <a:t>CH</a:t>
            </a:r>
            <a:r>
              <a:rPr lang="fr-FR" sz="1400" baseline="-25000" dirty="0">
                <a:solidFill>
                  <a:srgbClr val="FF0000"/>
                </a:solidFill>
              </a:rPr>
              <a:t>3</a:t>
            </a:r>
            <a:r>
              <a:rPr lang="fr-FR" sz="1400" dirty="0">
                <a:solidFill>
                  <a:srgbClr val="FF0000"/>
                </a:solidFill>
              </a:rPr>
              <a:t>CN </a:t>
            </a:r>
            <a:r>
              <a:rPr lang="fr-FR" sz="1400" dirty="0" err="1">
                <a:solidFill>
                  <a:srgbClr val="FF0000"/>
                </a:solidFill>
              </a:rPr>
              <a:t>significantly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present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near</a:t>
            </a:r>
            <a:r>
              <a:rPr lang="fr-FR" sz="1400" dirty="0">
                <a:solidFill>
                  <a:srgbClr val="FF0000"/>
                </a:solidFill>
              </a:rPr>
              <a:t> the </a:t>
            </a:r>
            <a:r>
              <a:rPr lang="fr-FR" sz="1400" dirty="0" err="1">
                <a:solidFill>
                  <a:srgbClr val="FF0000"/>
                </a:solidFill>
              </a:rPr>
              <a:t>ice</a:t>
            </a:r>
            <a:r>
              <a:rPr lang="fr-FR" sz="1400" dirty="0">
                <a:solidFill>
                  <a:srgbClr val="FF0000"/>
                </a:solidFill>
              </a:rPr>
              <a:t> surface (first </a:t>
            </a:r>
            <a:r>
              <a:rPr lang="fr-FR" sz="1400" dirty="0" err="1">
                <a:solidFill>
                  <a:srgbClr val="FF0000"/>
                </a:solidFill>
              </a:rPr>
              <a:t>tens</a:t>
            </a:r>
            <a:r>
              <a:rPr lang="fr-FR" sz="1400" dirty="0">
                <a:solidFill>
                  <a:srgbClr val="FF0000"/>
                </a:solidFill>
              </a:rPr>
              <a:t> of ML) </a:t>
            </a:r>
            <a:endParaRPr lang="fr-FR" sz="1400" baseline="30000" dirty="0">
              <a:solidFill>
                <a:srgbClr val="FF0000"/>
              </a:solidFill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9593BAD-02AC-4511-B839-E28A47A72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89" r="52068" b="88347"/>
          <a:stretch/>
        </p:blipFill>
        <p:spPr>
          <a:xfrm>
            <a:off x="2271252" y="814588"/>
            <a:ext cx="1630516" cy="72840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8D5DB525-E184-4880-B15B-B4BD9067A201}"/>
              </a:ext>
            </a:extLst>
          </p:cNvPr>
          <p:cNvSpPr/>
          <p:nvPr/>
        </p:nvSpPr>
        <p:spPr>
          <a:xfrm>
            <a:off x="1074656" y="1406013"/>
            <a:ext cx="412601" cy="159601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7DEC137-284E-40DB-839D-78ABCA85F9F7}"/>
              </a:ext>
            </a:extLst>
          </p:cNvPr>
          <p:cNvSpPr/>
          <p:nvPr/>
        </p:nvSpPr>
        <p:spPr>
          <a:xfrm>
            <a:off x="1074656" y="4188626"/>
            <a:ext cx="412601" cy="159601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0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18" grpId="0"/>
      <p:bldP spid="10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3066</TotalTime>
  <Words>684</Words>
  <Application>Microsoft Office PowerPoint</Application>
  <PresentationFormat>Grand écran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MS Mincho</vt:lpstr>
      <vt:lpstr>Arial</vt:lpstr>
      <vt:lpstr>Calibri</vt:lpstr>
      <vt:lpstr>Century Gothic</vt:lpstr>
      <vt:lpstr>Times New Roman</vt:lpstr>
      <vt:lpstr>Tw Cen MT</vt:lpstr>
      <vt:lpstr>Wingdings</vt:lpstr>
      <vt:lpstr>Wingdings 3</vt:lpstr>
      <vt:lpstr>Ion</vt:lpstr>
      <vt:lpstr>X-ray photodesorption from molecular ices: indirect mechanism and astrophysical implications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Basalgète</dc:creator>
  <cp:lastModifiedBy>Romain Basalgète</cp:lastModifiedBy>
  <cp:revision>236</cp:revision>
  <dcterms:created xsi:type="dcterms:W3CDTF">2020-06-29T12:16:10Z</dcterms:created>
  <dcterms:modified xsi:type="dcterms:W3CDTF">2022-10-24T13:39:58Z</dcterms:modified>
</cp:coreProperties>
</file>