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ov" ContentType="video/quicktime"/>
  <Default Extension="mp4" ContentType="video/mp4"/>
  <Default Extension="mpg" ContentType="video/m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sldIdLst>
    <p:sldId id="266" r:id="rId2"/>
    <p:sldId id="376" r:id="rId3"/>
    <p:sldId id="408" r:id="rId4"/>
    <p:sldId id="292" r:id="rId5"/>
    <p:sldId id="432" r:id="rId6"/>
    <p:sldId id="299" r:id="rId7"/>
    <p:sldId id="392" r:id="rId8"/>
    <p:sldId id="416" r:id="rId9"/>
    <p:sldId id="399" r:id="rId10"/>
    <p:sldId id="433" r:id="rId11"/>
    <p:sldId id="260" r:id="rId12"/>
    <p:sldId id="430" r:id="rId13"/>
    <p:sldId id="287" r:id="rId14"/>
    <p:sldId id="431" r:id="rId15"/>
    <p:sldId id="434" r:id="rId16"/>
    <p:sldId id="268" r:id="rId17"/>
    <p:sldId id="435" r:id="rId18"/>
    <p:sldId id="407" r:id="rId19"/>
    <p:sldId id="258" r:id="rId20"/>
    <p:sldId id="429" r:id="rId21"/>
    <p:sldId id="436" r:id="rId22"/>
    <p:sldId id="403" r:id="rId23"/>
    <p:sldId id="277" r:id="rId24"/>
    <p:sldId id="405" r:id="rId2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7EFF"/>
    <a:srgbClr val="009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146"/>
    <p:restoredTop sz="94274"/>
  </p:normalViewPr>
  <p:slideViewPr>
    <p:cSldViewPr snapToGrid="0" snapToObjects="1">
      <p:cViewPr varScale="1">
        <p:scale>
          <a:sx n="123" d="100"/>
          <a:sy n="123" d="100"/>
        </p:scale>
        <p:origin x="1448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106CEE-EFB0-F54C-9D3B-EA622E03AC70}" type="datetimeFigureOut">
              <a:rPr lang="en-US" smtClean="0"/>
              <a:t>10/22/22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Click to edit Master text styles</a:t>
            </a:r>
          </a:p>
          <a:p>
            <a:pPr lvl="1"/>
            <a:r>
              <a:rPr lang="fr-FR"/>
              <a:t>Second level</a:t>
            </a:r>
          </a:p>
          <a:p>
            <a:pPr lvl="2"/>
            <a:r>
              <a:rPr lang="fr-FR"/>
              <a:t>Third level</a:t>
            </a:r>
          </a:p>
          <a:p>
            <a:pPr lvl="3"/>
            <a:r>
              <a:rPr lang="fr-FR"/>
              <a:t>Fourth level</a:t>
            </a:r>
          </a:p>
          <a:p>
            <a:pPr lvl="4"/>
            <a:r>
              <a:rPr lang="fr-FR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28BC3F-9449-7442-A6BB-AD2CDCBBF0C7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727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/>
          </p:nvPr>
        </p:nvSpPr>
        <p:spPr>
          <a:xfrm>
            <a:off x="3884279" y="8685103"/>
            <a:ext cx="2972281" cy="457539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3" tIns="45717" rIns="91433" bIns="45717"/>
          <a:lstStyle>
            <a:lvl1pPr eaLnBrk="0" hangingPunct="0">
              <a:tabLst>
                <a:tab pos="634788" algn="l"/>
                <a:tab pos="1269576" algn="l"/>
                <a:tab pos="1904364" algn="l"/>
                <a:tab pos="2539152" algn="l"/>
              </a:tabLst>
              <a:defRPr sz="2100">
                <a:solidFill>
                  <a:schemeClr val="tx1"/>
                </a:solidFill>
                <a:latin typeface="Bitstream Vera Sans" charset="0"/>
                <a:ea typeface="ＭＳ Ｐゴシック" charset="0"/>
                <a:cs typeface="ＭＳ Ｐゴシック" charset="0"/>
              </a:defRPr>
            </a:lvl1pPr>
            <a:lvl2pPr marL="651493" indent="-250574" eaLnBrk="0" hangingPunct="0">
              <a:tabLst>
                <a:tab pos="634788" algn="l"/>
                <a:tab pos="1269576" algn="l"/>
                <a:tab pos="1904364" algn="l"/>
                <a:tab pos="2539152" algn="l"/>
              </a:tabLst>
              <a:defRPr sz="2100">
                <a:solidFill>
                  <a:schemeClr val="tx1"/>
                </a:solidFill>
                <a:latin typeface="Bitstream Vera Sans" charset="0"/>
                <a:ea typeface="ＭＳ Ｐゴシック" charset="0"/>
              </a:defRPr>
            </a:lvl2pPr>
            <a:lvl3pPr marL="1002297" indent="-200459" eaLnBrk="0" hangingPunct="0">
              <a:tabLst>
                <a:tab pos="634788" algn="l"/>
                <a:tab pos="1269576" algn="l"/>
                <a:tab pos="1904364" algn="l"/>
                <a:tab pos="2539152" algn="l"/>
              </a:tabLst>
              <a:defRPr sz="2100">
                <a:solidFill>
                  <a:schemeClr val="tx1"/>
                </a:solidFill>
                <a:latin typeface="Bitstream Vera Sans" charset="0"/>
                <a:ea typeface="ＭＳ Ｐゴシック" charset="0"/>
              </a:defRPr>
            </a:lvl3pPr>
            <a:lvl4pPr marL="1403215" indent="-200459" eaLnBrk="0" hangingPunct="0">
              <a:tabLst>
                <a:tab pos="634788" algn="l"/>
                <a:tab pos="1269576" algn="l"/>
                <a:tab pos="1904364" algn="l"/>
                <a:tab pos="2539152" algn="l"/>
              </a:tabLst>
              <a:defRPr sz="2100">
                <a:solidFill>
                  <a:schemeClr val="tx1"/>
                </a:solidFill>
                <a:latin typeface="Bitstream Vera Sans" charset="0"/>
                <a:ea typeface="ＭＳ Ｐゴシック" charset="0"/>
              </a:defRPr>
            </a:lvl4pPr>
            <a:lvl5pPr marL="1804134" indent="-200459" eaLnBrk="0" hangingPunct="0">
              <a:tabLst>
                <a:tab pos="634788" algn="l"/>
                <a:tab pos="1269576" algn="l"/>
                <a:tab pos="1904364" algn="l"/>
                <a:tab pos="2539152" algn="l"/>
              </a:tabLst>
              <a:defRPr sz="2100">
                <a:solidFill>
                  <a:schemeClr val="tx1"/>
                </a:solidFill>
                <a:latin typeface="Bitstream Vera Sans" charset="0"/>
                <a:ea typeface="ＭＳ Ｐゴシック" charset="0"/>
              </a:defRPr>
            </a:lvl5pPr>
            <a:lvl6pPr marL="2205053" indent="-200459" defTabSz="393959" eaLnBrk="0" fontAlgn="base" hangingPunct="0">
              <a:spcBef>
                <a:spcPct val="0"/>
              </a:spcBef>
              <a:spcAft>
                <a:spcPct val="0"/>
              </a:spcAft>
              <a:tabLst>
                <a:tab pos="634788" algn="l"/>
                <a:tab pos="1269576" algn="l"/>
                <a:tab pos="1904364" algn="l"/>
                <a:tab pos="2539152" algn="l"/>
              </a:tabLst>
              <a:defRPr sz="2100">
                <a:solidFill>
                  <a:schemeClr val="tx1"/>
                </a:solidFill>
                <a:latin typeface="Bitstream Vera Sans" charset="0"/>
                <a:ea typeface="ＭＳ Ｐゴシック" charset="0"/>
              </a:defRPr>
            </a:lvl6pPr>
            <a:lvl7pPr marL="2605971" indent="-200459" defTabSz="393959" eaLnBrk="0" fontAlgn="base" hangingPunct="0">
              <a:spcBef>
                <a:spcPct val="0"/>
              </a:spcBef>
              <a:spcAft>
                <a:spcPct val="0"/>
              </a:spcAft>
              <a:tabLst>
                <a:tab pos="634788" algn="l"/>
                <a:tab pos="1269576" algn="l"/>
                <a:tab pos="1904364" algn="l"/>
                <a:tab pos="2539152" algn="l"/>
              </a:tabLst>
              <a:defRPr sz="2100">
                <a:solidFill>
                  <a:schemeClr val="tx1"/>
                </a:solidFill>
                <a:latin typeface="Bitstream Vera Sans" charset="0"/>
                <a:ea typeface="ＭＳ Ｐゴシック" charset="0"/>
              </a:defRPr>
            </a:lvl7pPr>
            <a:lvl8pPr marL="3006890" indent="-200459" defTabSz="393959" eaLnBrk="0" fontAlgn="base" hangingPunct="0">
              <a:spcBef>
                <a:spcPct val="0"/>
              </a:spcBef>
              <a:spcAft>
                <a:spcPct val="0"/>
              </a:spcAft>
              <a:tabLst>
                <a:tab pos="634788" algn="l"/>
                <a:tab pos="1269576" algn="l"/>
                <a:tab pos="1904364" algn="l"/>
                <a:tab pos="2539152" algn="l"/>
              </a:tabLst>
              <a:defRPr sz="2100">
                <a:solidFill>
                  <a:schemeClr val="tx1"/>
                </a:solidFill>
                <a:latin typeface="Bitstream Vera Sans" charset="0"/>
                <a:ea typeface="ＭＳ Ｐゴシック" charset="0"/>
              </a:defRPr>
            </a:lvl8pPr>
            <a:lvl9pPr marL="3407809" indent="-200459" defTabSz="393959" eaLnBrk="0" fontAlgn="base" hangingPunct="0">
              <a:spcBef>
                <a:spcPct val="0"/>
              </a:spcBef>
              <a:spcAft>
                <a:spcPct val="0"/>
              </a:spcAft>
              <a:tabLst>
                <a:tab pos="634788" algn="l"/>
                <a:tab pos="1269576" algn="l"/>
                <a:tab pos="1904364" algn="l"/>
                <a:tab pos="2539152" algn="l"/>
              </a:tabLst>
              <a:defRPr sz="2100">
                <a:solidFill>
                  <a:schemeClr val="tx1"/>
                </a:solidFill>
                <a:latin typeface="Bitstream Vera Sans" charset="0"/>
                <a:ea typeface="ＭＳ Ｐゴシック" charset="0"/>
              </a:defRPr>
            </a:lvl9pPr>
          </a:lstStyle>
          <a:p>
            <a:fld id="{A9927CEB-60C4-C74D-9F79-253A409E01A2}" type="slidenum">
              <a:rPr lang="fr-FR" sz="1200">
                <a:solidFill>
                  <a:srgbClr val="000000"/>
                </a:solidFill>
                <a:latin typeface="Arial" charset="0"/>
                <a:cs typeface="Bitstream Vera Sans" charset="0"/>
              </a:rPr>
              <a:pPr/>
              <a:t>1</a:t>
            </a:fld>
            <a:endParaRPr lang="fr-FR" sz="1200">
              <a:solidFill>
                <a:srgbClr val="000000"/>
              </a:solidFill>
              <a:latin typeface="Arial" charset="0"/>
              <a:cs typeface="Bitstream Vera Sans" charset="0"/>
            </a:endParaRPr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B97340-C735-FF4F-9602-BD0AFB235488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1506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8CA00-879D-DA47-9D46-B0E3D8236204}" type="datetimeFigureOut">
              <a:rPr lang="en-US" smtClean="0"/>
              <a:t>10/22/22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6D513-B042-C648-BA17-BE4E516F86FE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0760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Click to edit Master text styles</a:t>
            </a:r>
          </a:p>
          <a:p>
            <a:pPr lvl="1"/>
            <a:r>
              <a:rPr lang="fr-FR"/>
              <a:t>Second level</a:t>
            </a:r>
          </a:p>
          <a:p>
            <a:pPr lvl="2"/>
            <a:r>
              <a:rPr lang="fr-FR"/>
              <a:t>Third level</a:t>
            </a:r>
          </a:p>
          <a:p>
            <a:pPr lvl="3"/>
            <a:r>
              <a:rPr lang="fr-FR"/>
              <a:t>Fourth level</a:t>
            </a:r>
          </a:p>
          <a:p>
            <a:pPr lvl="4"/>
            <a:r>
              <a:rPr lang="fr-FR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8CA00-879D-DA47-9D46-B0E3D8236204}" type="datetimeFigureOut">
              <a:rPr lang="en-US" smtClean="0"/>
              <a:t>10/22/22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6D513-B042-C648-BA17-BE4E516F86FE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825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Click to edit Master text styles</a:t>
            </a:r>
          </a:p>
          <a:p>
            <a:pPr lvl="1"/>
            <a:r>
              <a:rPr lang="fr-FR"/>
              <a:t>Second level</a:t>
            </a:r>
          </a:p>
          <a:p>
            <a:pPr lvl="2"/>
            <a:r>
              <a:rPr lang="fr-FR"/>
              <a:t>Third level</a:t>
            </a:r>
          </a:p>
          <a:p>
            <a:pPr lvl="3"/>
            <a:r>
              <a:rPr lang="fr-FR"/>
              <a:t>Fourth level</a:t>
            </a:r>
          </a:p>
          <a:p>
            <a:pPr lvl="4"/>
            <a:r>
              <a:rPr lang="fr-FR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8CA00-879D-DA47-9D46-B0E3D8236204}" type="datetimeFigureOut">
              <a:rPr lang="en-US" smtClean="0"/>
              <a:t>10/22/22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6D513-B042-C648-BA17-BE4E516F86FE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8615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Click to edit Master text styles</a:t>
            </a:r>
          </a:p>
          <a:p>
            <a:pPr lvl="1"/>
            <a:r>
              <a:rPr lang="fr-FR"/>
              <a:t>Second level</a:t>
            </a:r>
          </a:p>
          <a:p>
            <a:pPr lvl="2"/>
            <a:r>
              <a:rPr lang="fr-FR"/>
              <a:t>Third level</a:t>
            </a:r>
          </a:p>
          <a:p>
            <a:pPr lvl="3"/>
            <a:r>
              <a:rPr lang="fr-FR"/>
              <a:t>Fourth level</a:t>
            </a:r>
          </a:p>
          <a:p>
            <a:pPr lvl="4"/>
            <a:r>
              <a:rPr lang="fr-FR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8CA00-879D-DA47-9D46-B0E3D8236204}" type="datetimeFigureOut">
              <a:rPr lang="en-US" smtClean="0"/>
              <a:t>10/22/22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6D513-B042-C648-BA17-BE4E516F86FE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7865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8CA00-879D-DA47-9D46-B0E3D8236204}" type="datetimeFigureOut">
              <a:rPr lang="en-US" smtClean="0"/>
              <a:t>10/22/22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6D513-B042-C648-BA17-BE4E516F86FE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4494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Click to edit Master text styles</a:t>
            </a:r>
          </a:p>
          <a:p>
            <a:pPr lvl="1"/>
            <a:r>
              <a:rPr lang="fr-FR"/>
              <a:t>Second level</a:t>
            </a:r>
          </a:p>
          <a:p>
            <a:pPr lvl="2"/>
            <a:r>
              <a:rPr lang="fr-FR"/>
              <a:t>Third level</a:t>
            </a:r>
          </a:p>
          <a:p>
            <a:pPr lvl="3"/>
            <a:r>
              <a:rPr lang="fr-FR"/>
              <a:t>Fourth level</a:t>
            </a:r>
          </a:p>
          <a:p>
            <a:pPr lvl="4"/>
            <a:r>
              <a:rPr lang="fr-FR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Click to edit Master text styles</a:t>
            </a:r>
          </a:p>
          <a:p>
            <a:pPr lvl="1"/>
            <a:r>
              <a:rPr lang="fr-FR"/>
              <a:t>Second level</a:t>
            </a:r>
          </a:p>
          <a:p>
            <a:pPr lvl="2"/>
            <a:r>
              <a:rPr lang="fr-FR"/>
              <a:t>Third level</a:t>
            </a:r>
          </a:p>
          <a:p>
            <a:pPr lvl="3"/>
            <a:r>
              <a:rPr lang="fr-FR"/>
              <a:t>Fourth level</a:t>
            </a:r>
          </a:p>
          <a:p>
            <a:pPr lvl="4"/>
            <a:r>
              <a:rPr lang="fr-FR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8CA00-879D-DA47-9D46-B0E3D8236204}" type="datetimeFigureOut">
              <a:rPr lang="en-US" smtClean="0"/>
              <a:t>10/22/22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6D513-B042-C648-BA17-BE4E516F86FE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6546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Click to edit Master text styles</a:t>
            </a:r>
          </a:p>
          <a:p>
            <a:pPr lvl="1"/>
            <a:r>
              <a:rPr lang="fr-FR"/>
              <a:t>Second level</a:t>
            </a:r>
          </a:p>
          <a:p>
            <a:pPr lvl="2"/>
            <a:r>
              <a:rPr lang="fr-FR"/>
              <a:t>Third level</a:t>
            </a:r>
          </a:p>
          <a:p>
            <a:pPr lvl="3"/>
            <a:r>
              <a:rPr lang="fr-FR"/>
              <a:t>Fourth level</a:t>
            </a:r>
          </a:p>
          <a:p>
            <a:pPr lvl="4"/>
            <a:r>
              <a:rPr lang="fr-FR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Click to edit Master text styles</a:t>
            </a:r>
          </a:p>
          <a:p>
            <a:pPr lvl="1"/>
            <a:r>
              <a:rPr lang="fr-FR"/>
              <a:t>Second level</a:t>
            </a:r>
          </a:p>
          <a:p>
            <a:pPr lvl="2"/>
            <a:r>
              <a:rPr lang="fr-FR"/>
              <a:t>Third level</a:t>
            </a:r>
          </a:p>
          <a:p>
            <a:pPr lvl="3"/>
            <a:r>
              <a:rPr lang="fr-FR"/>
              <a:t>Fourth level</a:t>
            </a:r>
          </a:p>
          <a:p>
            <a:pPr lvl="4"/>
            <a:r>
              <a:rPr lang="fr-FR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8CA00-879D-DA47-9D46-B0E3D8236204}" type="datetimeFigureOut">
              <a:rPr lang="en-US" smtClean="0"/>
              <a:t>10/22/22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6D513-B042-C648-BA17-BE4E516F86FE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832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8CA00-879D-DA47-9D46-B0E3D8236204}" type="datetimeFigureOut">
              <a:rPr lang="en-US" smtClean="0"/>
              <a:t>10/22/22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6D513-B042-C648-BA17-BE4E516F86FE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6070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8CA00-879D-DA47-9D46-B0E3D8236204}" type="datetimeFigureOut">
              <a:rPr lang="en-US" smtClean="0"/>
              <a:t>10/22/22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6D513-B042-C648-BA17-BE4E516F86FE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0584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Click to edit Master text styles</a:t>
            </a:r>
          </a:p>
          <a:p>
            <a:pPr lvl="1"/>
            <a:r>
              <a:rPr lang="fr-FR"/>
              <a:t>Second level</a:t>
            </a:r>
          </a:p>
          <a:p>
            <a:pPr lvl="2"/>
            <a:r>
              <a:rPr lang="fr-FR"/>
              <a:t>Third level</a:t>
            </a:r>
          </a:p>
          <a:p>
            <a:pPr lvl="3"/>
            <a:r>
              <a:rPr lang="fr-FR"/>
              <a:t>Fourth level</a:t>
            </a:r>
          </a:p>
          <a:p>
            <a:pPr lvl="4"/>
            <a:r>
              <a:rPr lang="fr-FR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8CA00-879D-DA47-9D46-B0E3D8236204}" type="datetimeFigureOut">
              <a:rPr lang="en-US" smtClean="0"/>
              <a:t>10/22/22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6D513-B042-C648-BA17-BE4E516F86FE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1874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8CA00-879D-DA47-9D46-B0E3D8236204}" type="datetimeFigureOut">
              <a:rPr lang="en-US" smtClean="0"/>
              <a:t>10/22/22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6D513-B042-C648-BA17-BE4E516F86FE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2129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Click to edit Master text styles</a:t>
            </a:r>
          </a:p>
          <a:p>
            <a:pPr lvl="1"/>
            <a:r>
              <a:rPr lang="fr-FR"/>
              <a:t>Second level</a:t>
            </a:r>
          </a:p>
          <a:p>
            <a:pPr lvl="2"/>
            <a:r>
              <a:rPr lang="fr-FR"/>
              <a:t>Third level</a:t>
            </a:r>
          </a:p>
          <a:p>
            <a:pPr lvl="3"/>
            <a:r>
              <a:rPr lang="fr-FR"/>
              <a:t>Fourth level</a:t>
            </a:r>
          </a:p>
          <a:p>
            <a:pPr lvl="4"/>
            <a:r>
              <a:rPr lang="fr-FR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18CA00-879D-DA47-9D46-B0E3D8236204}" type="datetimeFigureOut">
              <a:rPr lang="en-US" smtClean="0"/>
              <a:t>10/22/22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46D513-B042-C648-BA17-BE4E516F86FE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208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gif"/><Relationship Id="rId5" Type="http://schemas.openxmlformats.org/officeDocument/2006/relationships/image" Target="../media/image24.gif"/><Relationship Id="rId4" Type="http://schemas.openxmlformats.org/officeDocument/2006/relationships/image" Target="../media/image23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jpeg"/><Relationship Id="rId7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emf"/><Relationship Id="rId4" Type="http://schemas.openxmlformats.org/officeDocument/2006/relationships/image" Target="../media/image42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12.png"/><Relationship Id="rId2" Type="http://schemas.openxmlformats.org/officeDocument/2006/relationships/video" Target="../media/media1.mpg"/><Relationship Id="rId1" Type="http://schemas.microsoft.com/office/2007/relationships/media" Target="../media/media1.mpg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75671" y="2143407"/>
            <a:ext cx="8382240" cy="1232769"/>
          </a:xfrm>
        </p:spPr>
        <p:txBody>
          <a:bodyPr>
            <a:normAutofit fontScale="90000"/>
          </a:bodyPr>
          <a:lstStyle/>
          <a:p>
            <a:br>
              <a:rPr lang="fr-FR" sz="2900" dirty="0">
                <a:latin typeface="Bitstream Vera Sans" charset="0"/>
              </a:rPr>
            </a:br>
            <a:r>
              <a:rPr lang="fr-FR" dirty="0"/>
              <a:t>The ECOGAL </a:t>
            </a:r>
            <a:r>
              <a:rPr lang="fr-FR" dirty="0" err="1"/>
              <a:t>project</a:t>
            </a:r>
            <a:r>
              <a:rPr lang="fr-FR" dirty="0"/>
              <a:t>: a multi-</a:t>
            </a:r>
            <a:r>
              <a:rPr lang="fr-FR" dirty="0" err="1"/>
              <a:t>scale</a:t>
            </a:r>
            <a:r>
              <a:rPr lang="fr-FR" dirty="0"/>
              <a:t> and multi-technique </a:t>
            </a:r>
            <a:r>
              <a:rPr lang="fr-FR" dirty="0" err="1"/>
              <a:t>approach</a:t>
            </a:r>
            <a:r>
              <a:rPr lang="fr-FR" dirty="0"/>
              <a:t> to the </a:t>
            </a:r>
            <a:r>
              <a:rPr lang="fr-FR" dirty="0" err="1"/>
              <a:t>interstellar</a:t>
            </a:r>
            <a:r>
              <a:rPr lang="fr-FR" dirty="0"/>
              <a:t> medium</a:t>
            </a:r>
            <a:endParaRPr lang="fr-FR" sz="2900" dirty="0">
              <a:latin typeface="Bitstream Vera Sans" charset="0"/>
            </a:endParaRP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8980" y="4368012"/>
            <a:ext cx="8838720" cy="1828992"/>
          </a:xfrm>
        </p:spPr>
        <p:txBody>
          <a:bodyPr>
            <a:normAutofit fontScale="85000" lnSpcReduction="10000"/>
          </a:bodyPr>
          <a:lstStyle/>
          <a:p>
            <a:pPr eaLnBrk="1" hangingPunct="1"/>
            <a:r>
              <a:rPr lang="fr-FR" sz="2400" dirty="0">
                <a:solidFill>
                  <a:srgbClr val="000000"/>
                </a:solidFill>
                <a:latin typeface="Bitstream Vera Sans" charset="0"/>
              </a:rPr>
              <a:t>Patrick </a:t>
            </a:r>
            <a:r>
              <a:rPr lang="fr-FR" sz="2400" dirty="0" err="1">
                <a:solidFill>
                  <a:srgbClr val="000000"/>
                </a:solidFill>
                <a:latin typeface="Bitstream Vera Sans" charset="0"/>
              </a:rPr>
              <a:t>Hennebelle</a:t>
            </a:r>
            <a:endParaRPr lang="fr-FR" sz="2400" dirty="0">
              <a:solidFill>
                <a:srgbClr val="000000"/>
              </a:solidFill>
              <a:latin typeface="Bitstream Vera Sans" charset="0"/>
            </a:endParaRPr>
          </a:p>
          <a:p>
            <a:pPr eaLnBrk="1" hangingPunct="1"/>
            <a:r>
              <a:rPr lang="fr-FR" sz="2400" dirty="0">
                <a:solidFill>
                  <a:srgbClr val="000000"/>
                </a:solidFill>
                <a:latin typeface="Bitstream Vera Sans" charset="0"/>
              </a:rPr>
              <a:t>Adnan Ahmad, Noé </a:t>
            </a:r>
            <a:r>
              <a:rPr lang="fr-FR" sz="2400" dirty="0" err="1">
                <a:solidFill>
                  <a:srgbClr val="000000"/>
                </a:solidFill>
                <a:latin typeface="Bitstream Vera Sans" charset="0"/>
              </a:rPr>
              <a:t>Brucy</a:t>
            </a:r>
            <a:r>
              <a:rPr lang="fr-FR" sz="2400" dirty="0">
                <a:solidFill>
                  <a:srgbClr val="000000"/>
                </a:solidFill>
                <a:latin typeface="Bitstream Vera Sans" charset="0"/>
              </a:rPr>
              <a:t>, Tine Colman, Ugo </a:t>
            </a:r>
            <a:r>
              <a:rPr lang="fr-FR" sz="2400" dirty="0" err="1">
                <a:solidFill>
                  <a:srgbClr val="000000"/>
                </a:solidFill>
                <a:latin typeface="Bitstream Vera Sans" charset="0"/>
              </a:rPr>
              <a:t>Lebreuilly</a:t>
            </a:r>
            <a:r>
              <a:rPr lang="fr-FR" sz="2400" dirty="0">
                <a:solidFill>
                  <a:srgbClr val="000000"/>
                </a:solidFill>
                <a:latin typeface="Bitstream Vera Sans" charset="0"/>
              </a:rPr>
              <a:t>, </a:t>
            </a:r>
            <a:r>
              <a:rPr lang="fr-FR" sz="2400" dirty="0" err="1">
                <a:solidFill>
                  <a:srgbClr val="000000"/>
                </a:solidFill>
                <a:latin typeface="Bitstream Vera Sans" charset="0"/>
              </a:rPr>
              <a:t>Tung</a:t>
            </a:r>
            <a:r>
              <a:rPr lang="fr-FR" sz="2400" dirty="0">
                <a:solidFill>
                  <a:srgbClr val="000000"/>
                </a:solidFill>
                <a:latin typeface="Bitstream Vera Sans" charset="0"/>
              </a:rPr>
              <a:t> Ngo</a:t>
            </a:r>
          </a:p>
          <a:p>
            <a:r>
              <a:rPr lang="fr-FR" sz="2400" dirty="0">
                <a:solidFill>
                  <a:srgbClr val="000000"/>
                </a:solidFill>
                <a:latin typeface="Bitstream Vera Sans" charset="0"/>
              </a:rPr>
              <a:t>Cédric </a:t>
            </a:r>
            <a:r>
              <a:rPr lang="fr-FR" sz="2400" dirty="0" err="1">
                <a:solidFill>
                  <a:srgbClr val="000000"/>
                </a:solidFill>
                <a:latin typeface="Bitstream Vera Sans" charset="0"/>
              </a:rPr>
              <a:t>Colling</a:t>
            </a:r>
            <a:r>
              <a:rPr lang="fr-FR" sz="2400" dirty="0">
                <a:solidFill>
                  <a:srgbClr val="000000"/>
                </a:solidFill>
                <a:latin typeface="Bitstream Vera Sans" charset="0"/>
              </a:rPr>
              <a:t>, Sam </a:t>
            </a:r>
            <a:r>
              <a:rPr lang="fr-FR" sz="2400" dirty="0" err="1">
                <a:solidFill>
                  <a:srgbClr val="000000"/>
                </a:solidFill>
                <a:latin typeface="Bitstream Vera Sans" charset="0"/>
              </a:rPr>
              <a:t>Geen</a:t>
            </a:r>
            <a:r>
              <a:rPr lang="fr-FR" sz="2400" dirty="0">
                <a:solidFill>
                  <a:srgbClr val="000000"/>
                </a:solidFill>
                <a:latin typeface="Bitstream Vera Sans" charset="0"/>
              </a:rPr>
              <a:t>, </a:t>
            </a:r>
            <a:r>
              <a:rPr lang="fr-FR" sz="2400" dirty="0" err="1">
                <a:solidFill>
                  <a:srgbClr val="000000"/>
                </a:solidFill>
                <a:latin typeface="Bitstream Vera Sans" charset="0"/>
              </a:rPr>
              <a:t>Valeska</a:t>
            </a:r>
            <a:r>
              <a:rPr lang="fr-FR" sz="2400" dirty="0">
                <a:solidFill>
                  <a:srgbClr val="000000"/>
                </a:solidFill>
                <a:latin typeface="Bitstream Vera Sans" charset="0"/>
              </a:rPr>
              <a:t> Valdivia, Antoine </a:t>
            </a:r>
            <a:r>
              <a:rPr lang="fr-FR" sz="2400" dirty="0" err="1">
                <a:solidFill>
                  <a:srgbClr val="000000"/>
                </a:solidFill>
                <a:latin typeface="Bitstream Vera Sans" charset="0"/>
              </a:rPr>
              <a:t>Verliat</a:t>
            </a:r>
            <a:endParaRPr lang="fr-FR" sz="2400" dirty="0">
              <a:solidFill>
                <a:srgbClr val="000000"/>
              </a:solidFill>
              <a:latin typeface="Bitstream Vera Sans" charset="0"/>
            </a:endParaRPr>
          </a:p>
          <a:p>
            <a:r>
              <a:rPr lang="fr-FR" sz="2400" dirty="0">
                <a:solidFill>
                  <a:srgbClr val="000000"/>
                </a:solidFill>
                <a:latin typeface="Bitstream Vera Sans" charset="0"/>
              </a:rPr>
              <a:t>Benoit </a:t>
            </a:r>
            <a:r>
              <a:rPr lang="fr-FR" sz="2400" dirty="0" err="1">
                <a:solidFill>
                  <a:srgbClr val="000000"/>
                </a:solidFill>
                <a:latin typeface="Bitstream Vera Sans" charset="0"/>
              </a:rPr>
              <a:t>Commerçon</a:t>
            </a:r>
            <a:r>
              <a:rPr lang="fr-FR" sz="2400" dirty="0">
                <a:solidFill>
                  <a:srgbClr val="000000"/>
                </a:solidFill>
                <a:latin typeface="Bitstream Vera Sans" charset="0"/>
              </a:rPr>
              <a:t>, Olivier </a:t>
            </a:r>
            <a:r>
              <a:rPr lang="fr-FR" sz="2400" dirty="0" err="1">
                <a:solidFill>
                  <a:srgbClr val="000000"/>
                </a:solidFill>
                <a:latin typeface="Bitstream Vera Sans" charset="0"/>
              </a:rPr>
              <a:t>Iffrig</a:t>
            </a:r>
            <a:r>
              <a:rPr lang="fr-FR" sz="2400" dirty="0">
                <a:solidFill>
                  <a:srgbClr val="000000"/>
                </a:solidFill>
                <a:latin typeface="Bitstream Vera Sans" charset="0"/>
              </a:rPr>
              <a:t>, </a:t>
            </a:r>
            <a:r>
              <a:rPr lang="fr-FR" sz="2400" dirty="0" err="1">
                <a:solidFill>
                  <a:srgbClr val="000000"/>
                </a:solidFill>
                <a:latin typeface="Bitstream Vera Sans" charset="0"/>
              </a:rPr>
              <a:t>Yueh-Ning</a:t>
            </a:r>
            <a:r>
              <a:rPr lang="fr-FR" sz="2400" dirty="0">
                <a:solidFill>
                  <a:srgbClr val="000000"/>
                </a:solidFill>
                <a:latin typeface="Bitstream Vera Sans" charset="0"/>
              </a:rPr>
              <a:t> Lee, </a:t>
            </a:r>
            <a:r>
              <a:rPr lang="fr-FR" sz="2400" dirty="0" err="1">
                <a:solidFill>
                  <a:srgbClr val="000000"/>
                </a:solidFill>
                <a:latin typeface="Bitstream Vera Sans" charset="0"/>
              </a:rPr>
              <a:t>Anaelle</a:t>
            </a:r>
            <a:r>
              <a:rPr lang="fr-FR" sz="2400" dirty="0">
                <a:solidFill>
                  <a:srgbClr val="000000"/>
                </a:solidFill>
                <a:latin typeface="Bitstream Vera Sans" charset="0"/>
              </a:rPr>
              <a:t> Maury, Eva </a:t>
            </a:r>
            <a:r>
              <a:rPr lang="fr-FR" sz="2400" dirty="0" err="1">
                <a:solidFill>
                  <a:srgbClr val="000000"/>
                </a:solidFill>
                <a:latin typeface="Bitstream Vera Sans" charset="0"/>
              </a:rPr>
              <a:t>Ntormousi</a:t>
            </a:r>
            <a:endParaRPr lang="fr-FR" sz="2400" dirty="0">
              <a:solidFill>
                <a:srgbClr val="000000"/>
              </a:solidFill>
              <a:latin typeface="Bitstream Vera Sans" charset="0"/>
            </a:endParaRPr>
          </a:p>
          <a:p>
            <a:r>
              <a:rPr lang="fr-FR" sz="2400" dirty="0">
                <a:solidFill>
                  <a:srgbClr val="000000"/>
                </a:solidFill>
                <a:latin typeface="Bitstream Vera Sans" charset="0"/>
              </a:rPr>
              <a:t>Gary Fuller, Ralf </a:t>
            </a:r>
            <a:r>
              <a:rPr lang="fr-FR" sz="2400" dirty="0" err="1">
                <a:solidFill>
                  <a:srgbClr val="000000"/>
                </a:solidFill>
                <a:latin typeface="Bitstream Vera Sans" charset="0"/>
              </a:rPr>
              <a:t>Klessen</a:t>
            </a:r>
            <a:r>
              <a:rPr lang="fr-FR" sz="2400" dirty="0">
                <a:solidFill>
                  <a:srgbClr val="000000"/>
                </a:solidFill>
                <a:latin typeface="Bitstream Vera Sans" charset="0"/>
              </a:rPr>
              <a:t>, Frédérique Motte, Sergio </a:t>
            </a:r>
            <a:r>
              <a:rPr lang="fr-FR" sz="2400" dirty="0" err="1">
                <a:solidFill>
                  <a:srgbClr val="000000"/>
                </a:solidFill>
                <a:latin typeface="Bitstream Vera Sans" charset="0"/>
              </a:rPr>
              <a:t>Molanari</a:t>
            </a:r>
            <a:r>
              <a:rPr lang="fr-FR" sz="2400" dirty="0">
                <a:solidFill>
                  <a:srgbClr val="000000"/>
                </a:solidFill>
                <a:latin typeface="Bitstream Vera Sans" charset="0"/>
              </a:rPr>
              <a:t>, Leonardo </a:t>
            </a:r>
            <a:r>
              <a:rPr lang="fr-FR" sz="2400" dirty="0" err="1">
                <a:solidFill>
                  <a:srgbClr val="000000"/>
                </a:solidFill>
                <a:latin typeface="Bitstream Vera Sans" charset="0"/>
              </a:rPr>
              <a:t>Testi</a:t>
            </a:r>
            <a:endParaRPr lang="fr-FR" sz="2400" dirty="0">
              <a:solidFill>
                <a:srgbClr val="000000"/>
              </a:solidFill>
              <a:latin typeface="Bitstream Vera Sans" charset="0"/>
            </a:endParaRPr>
          </a:p>
          <a:p>
            <a:endParaRPr lang="fr-FR" sz="2400" dirty="0">
              <a:solidFill>
                <a:srgbClr val="000000"/>
              </a:solidFill>
              <a:latin typeface="Bitstream Vera Sans" charset="0"/>
            </a:endParaRPr>
          </a:p>
          <a:p>
            <a:pPr eaLnBrk="1" hangingPunct="1"/>
            <a:endParaRPr lang="fr-FR" sz="2000" dirty="0">
              <a:latin typeface="Bitstream Vera Sans" charset="0"/>
            </a:endParaRPr>
          </a:p>
          <a:p>
            <a:pPr eaLnBrk="1" hangingPunct="1"/>
            <a:endParaRPr lang="fr-FR" sz="2000" dirty="0">
              <a:latin typeface="Bitstream Vera Sans" charset="0"/>
            </a:endParaRPr>
          </a:p>
          <a:p>
            <a:pPr eaLnBrk="1" hangingPunct="1"/>
            <a:endParaRPr lang="fr-FR" dirty="0">
              <a:latin typeface="Bitstream Vera Sans" charset="0"/>
            </a:endParaRPr>
          </a:p>
        </p:txBody>
      </p:sp>
      <p:pic>
        <p:nvPicPr>
          <p:cNvPr id="7" name="Picture 2" descr="ERC_Logo.png">
            <a:extLst>
              <a:ext uri="{FF2B5EF4-FFF2-40B4-BE49-F238E27FC236}">
                <a16:creationId xmlns:a16="http://schemas.microsoft.com/office/drawing/2014/main" id="{DA3C508F-E66C-AF44-8B25-BD2B964218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818" y="212867"/>
            <a:ext cx="1872208" cy="1736472"/>
          </a:xfrm>
          <a:prstGeom prst="rect">
            <a:avLst/>
          </a:prstGeom>
        </p:spPr>
      </p:pic>
      <p:pic>
        <p:nvPicPr>
          <p:cNvPr id="8" name="Picture 3" descr="CEAIRFU-1.JPG">
            <a:extLst>
              <a:ext uri="{FF2B5EF4-FFF2-40B4-BE49-F238E27FC236}">
                <a16:creationId xmlns:a16="http://schemas.microsoft.com/office/drawing/2014/main" id="{667BCCAB-5BBE-3147-952B-FDB0ACAFD6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40" y="93393"/>
            <a:ext cx="3721085" cy="1776267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E04EC88-22A4-CD47-9DAD-4522C4EDE3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6684" y="599877"/>
            <a:ext cx="3002973" cy="763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2264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70736" y="1610209"/>
            <a:ext cx="6579173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1- Getting the initial conditions: simulating </a:t>
            </a:r>
            <a:r>
              <a:rPr lang="en-US" sz="2400" dirty="0" err="1">
                <a:solidFill>
                  <a:schemeClr val="bg1">
                    <a:lumMod val="85000"/>
                  </a:schemeClr>
                </a:solidFill>
              </a:rPr>
              <a:t>kpc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 box </a:t>
            </a:r>
          </a:p>
          <a:p>
            <a:r>
              <a:rPr lang="en-US" sz="2400" dirty="0"/>
              <a:t>	</a:t>
            </a:r>
          </a:p>
          <a:p>
            <a:r>
              <a:rPr lang="en-US" sz="2400" dirty="0"/>
              <a:t>	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2- The dense ISM, clumps and cores</a:t>
            </a:r>
          </a:p>
          <a:p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	</a:t>
            </a:r>
          </a:p>
          <a:p>
            <a:endParaRPr lang="en-US" sz="2400" dirty="0">
              <a:solidFill>
                <a:schemeClr val="bg1">
                  <a:lumMod val="85000"/>
                </a:schemeClr>
              </a:solidFill>
            </a:endParaRPr>
          </a:p>
          <a:p>
            <a:endParaRPr lang="en-US" sz="2400" dirty="0">
              <a:solidFill>
                <a:schemeClr val="bg1">
                  <a:lumMod val="85000"/>
                </a:schemeClr>
              </a:solidFill>
            </a:endParaRPr>
          </a:p>
          <a:p>
            <a:endParaRPr lang="en-US" sz="2400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3- The very small scales, disks and IMF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60375" y="1174750"/>
            <a:ext cx="674458" cy="132343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1kpc</a:t>
            </a:r>
          </a:p>
          <a:p>
            <a:endParaRPr lang="en-US" sz="2000" dirty="0">
              <a:solidFill>
                <a:schemeClr val="bg1">
                  <a:lumMod val="85000"/>
                </a:schemeClr>
              </a:solidFill>
            </a:endParaRPr>
          </a:p>
          <a:p>
            <a:endParaRPr lang="en-US" sz="2000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1pc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746125" y="1587500"/>
            <a:ext cx="0" cy="492125"/>
          </a:xfrm>
          <a:prstGeom prst="straightConnector1">
            <a:avLst/>
          </a:prstGeom>
          <a:ln>
            <a:solidFill>
              <a:schemeClr val="bg1">
                <a:lumMod val="85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01650" y="2946400"/>
            <a:ext cx="821059" cy="132343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000" dirty="0"/>
              <a:t>1kpc</a:t>
            </a:r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1 </a:t>
            </a:r>
            <a:r>
              <a:rPr lang="en-US" sz="2000" dirty="0" err="1"/>
              <a:t>mpc</a:t>
            </a:r>
            <a:endParaRPr lang="en-US" sz="2000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787400" y="3359150"/>
            <a:ext cx="0" cy="492125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5">
            <a:extLst>
              <a:ext uri="{FF2B5EF4-FFF2-40B4-BE49-F238E27FC236}">
                <a16:creationId xmlns:a16="http://schemas.microsoft.com/office/drawing/2014/main" id="{65FF8AA2-4F5E-7346-968A-449BA1A2C024}"/>
              </a:ext>
            </a:extLst>
          </p:cNvPr>
          <p:cNvSpPr txBox="1"/>
          <p:nvPr/>
        </p:nvSpPr>
        <p:spPr>
          <a:xfrm>
            <a:off x="539750" y="4847590"/>
            <a:ext cx="62465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1pc</a:t>
            </a:r>
          </a:p>
          <a:p>
            <a:endParaRPr lang="en-US" sz="2000" dirty="0">
              <a:solidFill>
                <a:schemeClr val="bg1">
                  <a:lumMod val="85000"/>
                </a:schemeClr>
              </a:solidFill>
            </a:endParaRPr>
          </a:p>
          <a:p>
            <a:endParaRPr lang="en-US" sz="2000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1AU</a:t>
            </a:r>
          </a:p>
        </p:txBody>
      </p:sp>
      <p:cxnSp>
        <p:nvCxnSpPr>
          <p:cNvPr id="9" name="Straight Arrow Connector 6">
            <a:extLst>
              <a:ext uri="{FF2B5EF4-FFF2-40B4-BE49-F238E27FC236}">
                <a16:creationId xmlns:a16="http://schemas.microsoft.com/office/drawing/2014/main" id="{70DBA218-8800-FA44-8114-B1678AAC801D}"/>
              </a:ext>
            </a:extLst>
          </p:cNvPr>
          <p:cNvCxnSpPr/>
          <p:nvPr/>
        </p:nvCxnSpPr>
        <p:spPr>
          <a:xfrm>
            <a:off x="825500" y="5260340"/>
            <a:ext cx="0" cy="492125"/>
          </a:xfrm>
          <a:prstGeom prst="straightConnector1">
            <a:avLst/>
          </a:prstGeom>
          <a:ln>
            <a:solidFill>
              <a:schemeClr val="bg1">
                <a:lumMod val="85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33927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4575F98B-A29E-6BDE-8DCF-A85EDA5892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991" y="1004075"/>
            <a:ext cx="3595254" cy="285373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4F6AEE1-1729-4296-5E47-5FFC37F2BB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8556" y="1076740"/>
            <a:ext cx="3503709" cy="2781069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DBEC5474-8635-2C20-82DE-1D9A7ABA08F9}"/>
              </a:ext>
            </a:extLst>
          </p:cNvPr>
          <p:cNvSpPr txBox="1"/>
          <p:nvPr/>
        </p:nvSpPr>
        <p:spPr>
          <a:xfrm>
            <a:off x="1275577" y="240633"/>
            <a:ext cx="64927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From 1 kpc to 10</a:t>
            </a:r>
            <a:r>
              <a:rPr lang="en-GB" sz="2400" b="1" baseline="30000" dirty="0">
                <a:solidFill>
                  <a:srgbClr val="FF0000"/>
                </a:solidFill>
              </a:rPr>
              <a:t>-2</a:t>
            </a:r>
            <a:r>
              <a:rPr lang="en-GB" sz="2400" b="1" dirty="0">
                <a:solidFill>
                  <a:srgbClr val="FF0000"/>
                </a:solidFill>
              </a:rPr>
              <a:t> pc : getting star forming clump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C2072C5-6DC8-9892-F6B0-0DB0DADCE2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982" y="4208318"/>
            <a:ext cx="2872023" cy="2254538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D13CD58-B30E-E86E-B822-2D14520436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1019" y="4232251"/>
            <a:ext cx="2841854" cy="2254538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D6CD873-6265-5370-44EC-96B6C331CE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74997" y="4208318"/>
            <a:ext cx="2872023" cy="2278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2452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B6A24CE4-DE5B-0903-BCAC-DA49515855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612" y="993323"/>
            <a:ext cx="3588326" cy="2691245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0DD6F735-76D8-92D3-0897-5A965681E8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1655" y="935181"/>
            <a:ext cx="3749384" cy="2812039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4CCFFC1-2458-D147-3ABB-80C1E3619C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516" y="3975593"/>
            <a:ext cx="2784255" cy="2524992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B28BA865-4CA2-BDAA-A4EA-76A1295328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3456" y="3729302"/>
            <a:ext cx="3016729" cy="2664280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67C8B208-4174-05E5-94DC-4414D6E5C766}"/>
              </a:ext>
            </a:extLst>
          </p:cNvPr>
          <p:cNvSpPr txBox="1"/>
          <p:nvPr/>
        </p:nvSpPr>
        <p:spPr>
          <a:xfrm>
            <a:off x="2408187" y="240633"/>
            <a:ext cx="51775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Some properties of star forming clump 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EE3CFCF3-BD3A-9246-BCE9-A6C8E78AA1EC}"/>
              </a:ext>
            </a:extLst>
          </p:cNvPr>
          <p:cNvSpPr txBox="1"/>
          <p:nvPr/>
        </p:nvSpPr>
        <p:spPr>
          <a:xfrm>
            <a:off x="3632451" y="1652155"/>
            <a:ext cx="17994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From</a:t>
            </a:r>
            <a:r>
              <a:rPr lang="fr-FR" dirty="0"/>
              <a:t> simulations</a:t>
            </a:r>
          </a:p>
          <a:p>
            <a:r>
              <a:rPr lang="fr-FR" dirty="0" err="1">
                <a:solidFill>
                  <a:srgbClr val="0096FF"/>
                </a:solidFill>
              </a:rPr>
              <a:t>Colman+in</a:t>
            </a:r>
            <a:r>
              <a:rPr lang="fr-FR" dirty="0">
                <a:solidFill>
                  <a:srgbClr val="0096FF"/>
                </a:solidFill>
              </a:rPr>
              <a:t> </a:t>
            </a:r>
            <a:r>
              <a:rPr lang="fr-FR" dirty="0" err="1">
                <a:solidFill>
                  <a:srgbClr val="0096FF"/>
                </a:solidFill>
              </a:rPr>
              <a:t>prep</a:t>
            </a:r>
            <a:endParaRPr lang="fr-FR" dirty="0">
              <a:solidFill>
                <a:srgbClr val="0096FF"/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35F29E6-F293-1569-868A-A36205B756E9}"/>
              </a:ext>
            </a:extLst>
          </p:cNvPr>
          <p:cNvSpPr txBox="1"/>
          <p:nvPr/>
        </p:nvSpPr>
        <p:spPr>
          <a:xfrm>
            <a:off x="3244519" y="4329545"/>
            <a:ext cx="25600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From</a:t>
            </a:r>
            <a:r>
              <a:rPr lang="fr-FR" dirty="0"/>
              <a:t> HIGAL observations</a:t>
            </a:r>
          </a:p>
          <a:p>
            <a:r>
              <a:rPr lang="fr-FR" dirty="0">
                <a:solidFill>
                  <a:srgbClr val="0096FF"/>
                </a:solidFill>
              </a:rPr>
              <a:t>Elia+2018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4B160278-FB92-2A58-3FBD-89B7257021CA}"/>
              </a:ext>
            </a:extLst>
          </p:cNvPr>
          <p:cNvSpPr txBox="1"/>
          <p:nvPr/>
        </p:nvSpPr>
        <p:spPr>
          <a:xfrm>
            <a:off x="810490" y="883226"/>
            <a:ext cx="22862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/>
              <a:t>Clump</a:t>
            </a:r>
            <a:r>
              <a:rPr lang="fr-FR" b="1" dirty="0"/>
              <a:t> mass </a:t>
            </a:r>
            <a:r>
              <a:rPr lang="fr-FR" b="1" dirty="0" err="1"/>
              <a:t>spectrum</a:t>
            </a:r>
            <a:endParaRPr lang="fr-FR" b="1" dirty="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7C718988-4580-4F95-FE42-53B60540D150}"/>
              </a:ext>
            </a:extLst>
          </p:cNvPr>
          <p:cNvSpPr txBox="1"/>
          <p:nvPr/>
        </p:nvSpPr>
        <p:spPr>
          <a:xfrm>
            <a:off x="6573980" y="858979"/>
            <a:ext cx="1902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Mass-size relation</a:t>
            </a:r>
          </a:p>
        </p:txBody>
      </p:sp>
    </p:spTree>
    <p:extLst>
      <p:ext uri="{BB962C8B-B14F-4D97-AF65-F5344CB8AC3E}">
        <p14:creationId xmlns:p14="http://schemas.microsoft.com/office/powerpoint/2010/main" val="24597176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348692" y="-11171"/>
            <a:ext cx="677932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From Intermediate Galactic scales to self-Gravitating cores</a:t>
            </a:r>
          </a:p>
          <a:p>
            <a:r>
              <a:rPr lang="en-US" sz="2000" dirty="0">
                <a:solidFill>
                  <a:srgbClr val="FF0000"/>
                </a:solidFill>
              </a:rPr>
              <a:t>			</a:t>
            </a:r>
          </a:p>
          <a:p>
            <a:r>
              <a:rPr lang="en-US" sz="2000" dirty="0">
                <a:solidFill>
                  <a:srgbClr val="FF0000"/>
                </a:solidFill>
              </a:rPr>
              <a:t>Goal : obtain a self-consistent description from few 100pc to less than 0.1 pc (spatial numerical resolution of 0.004/0.002 pc)</a:t>
            </a:r>
          </a:p>
        </p:txBody>
      </p:sp>
      <p:sp>
        <p:nvSpPr>
          <p:cNvPr id="2" name="Rectangle 1"/>
          <p:cNvSpPr/>
          <p:nvPr/>
        </p:nvSpPr>
        <p:spPr>
          <a:xfrm>
            <a:off x="8207821" y="6419330"/>
            <a:ext cx="8515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3366FF"/>
                </a:solidFill>
              </a:rPr>
              <a:t>H 2018</a:t>
            </a:r>
          </a:p>
        </p:txBody>
      </p:sp>
      <p:pic>
        <p:nvPicPr>
          <p:cNvPr id="4" name="left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-11364" b="-11364"/>
          <a:stretch/>
        </p:blipFill>
        <p:spPr>
          <a:xfrm>
            <a:off x="-185583" y="1773482"/>
            <a:ext cx="9244919" cy="5200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742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47619" y="173930"/>
            <a:ext cx="81183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Getting the “core” mass function from zooming-in simulations</a:t>
            </a:r>
          </a:p>
        </p:txBody>
      </p:sp>
      <p:pic>
        <p:nvPicPr>
          <p:cNvPr id="4" name="Picture 3" descr="frig_00249_hist_mass_mu_hd1_cut_00249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36" y="963423"/>
            <a:ext cx="3892047" cy="291903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55918" y="1291107"/>
            <a:ext cx="469956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The slope is about “right”, close to Salpeter</a:t>
            </a:r>
          </a:p>
          <a:p>
            <a:r>
              <a:rPr lang="en-US" sz="2000" dirty="0"/>
              <a:t> values but: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4B40041E-21CC-604D-A695-5F44E5BB0B7A}"/>
              </a:ext>
            </a:extLst>
          </p:cNvPr>
          <p:cNvGrpSpPr/>
          <p:nvPr/>
        </p:nvGrpSpPr>
        <p:grpSpPr>
          <a:xfrm>
            <a:off x="109936" y="2725784"/>
            <a:ext cx="9034064" cy="4106448"/>
            <a:chOff x="109936" y="2725784"/>
            <a:chExt cx="9034064" cy="4106448"/>
          </a:xfrm>
        </p:grpSpPr>
        <p:pic>
          <p:nvPicPr>
            <p:cNvPr id="8" name="Picture 1" descr="frig_res_hist_mass_mu_hd_cut.pdf">
              <a:extLst>
                <a:ext uri="{FF2B5EF4-FFF2-40B4-BE49-F238E27FC236}">
                  <a16:creationId xmlns:a16="http://schemas.microsoft.com/office/drawing/2014/main" id="{6FD577BA-16A3-3E48-ACE7-F2E7BFB454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936" y="3774231"/>
              <a:ext cx="3892047" cy="2919035"/>
            </a:xfrm>
            <a:prstGeom prst="rect">
              <a:avLst/>
            </a:prstGeom>
          </p:spPr>
        </p:pic>
        <p:sp>
          <p:nvSpPr>
            <p:cNvPr id="9" name="TextBox 2">
              <a:extLst>
                <a:ext uri="{FF2B5EF4-FFF2-40B4-BE49-F238E27FC236}">
                  <a16:creationId xmlns:a16="http://schemas.microsoft.com/office/drawing/2014/main" id="{3FED952A-A676-A248-8520-96E8282F24AD}"/>
                </a:ext>
              </a:extLst>
            </p:cNvPr>
            <p:cNvSpPr txBox="1"/>
            <p:nvPr/>
          </p:nvSpPr>
          <p:spPr>
            <a:xfrm>
              <a:off x="3867859" y="2725784"/>
              <a:ext cx="4291303" cy="892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The peak of the core mass function is </a:t>
              </a:r>
            </a:p>
            <a:p>
              <a:r>
                <a:rPr lang="en-US" b="1" dirty="0">
                  <a:solidFill>
                    <a:srgbClr val="FF0000"/>
                  </a:solidFill>
                </a:rPr>
                <a:t>resolution dependent!</a:t>
              </a:r>
            </a:p>
            <a:p>
              <a:r>
                <a:rPr lang="en-US" sz="1600" dirty="0">
                  <a:solidFill>
                    <a:srgbClr val="0070C0"/>
                  </a:solidFill>
                </a:rPr>
                <a:t>(see also </a:t>
              </a:r>
              <a:r>
                <a:rPr lang="en-US" sz="1600" dirty="0" err="1">
                  <a:solidFill>
                    <a:srgbClr val="0070C0"/>
                  </a:solidFill>
                </a:rPr>
                <a:t>Pelkonen</a:t>
              </a:r>
              <a:r>
                <a:rPr lang="en-US" sz="1600" dirty="0">
                  <a:solidFill>
                    <a:srgbClr val="0070C0"/>
                  </a:solidFill>
                </a:rPr>
                <a:t> et al. 2020, </a:t>
              </a:r>
              <a:r>
                <a:rPr lang="en-US" sz="1600" dirty="0" err="1">
                  <a:solidFill>
                    <a:srgbClr val="0070C0"/>
                  </a:solidFill>
                </a:rPr>
                <a:t>Louvet</a:t>
              </a:r>
              <a:r>
                <a:rPr lang="en-US" sz="1600" dirty="0">
                  <a:solidFill>
                    <a:srgbClr val="0070C0"/>
                  </a:solidFill>
                </a:rPr>
                <a:t> et al. 2021)</a:t>
              </a:r>
            </a:p>
          </p:txBody>
        </p:sp>
        <p:pic>
          <p:nvPicPr>
            <p:cNvPr id="2" name="Image 1">
              <a:extLst>
                <a:ext uri="{FF2B5EF4-FFF2-40B4-BE49-F238E27FC236}">
                  <a16:creationId xmlns:a16="http://schemas.microsoft.com/office/drawing/2014/main" id="{51BE48EB-F6EE-BE46-90F2-9351B74DC42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18150" y="4038721"/>
              <a:ext cx="3625850" cy="2583336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2781468" y="6493678"/>
              <a:ext cx="77617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0070C0"/>
                  </a:solidFill>
                </a:rPr>
                <a:t>H 2018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1BA574D-B0D9-DB4A-B279-6AED95672FDD}"/>
                </a:ext>
              </a:extLst>
            </p:cNvPr>
            <p:cNvSpPr/>
            <p:nvPr/>
          </p:nvSpPr>
          <p:spPr>
            <a:xfrm>
              <a:off x="6913552" y="6479024"/>
              <a:ext cx="1870127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 err="1">
                  <a:solidFill>
                    <a:srgbClr val="0070C0"/>
                  </a:solidFill>
                </a:rPr>
                <a:t>Pelkonen</a:t>
              </a:r>
              <a:r>
                <a:rPr lang="en-US" sz="1600" dirty="0">
                  <a:solidFill>
                    <a:srgbClr val="0070C0"/>
                  </a:solidFill>
                </a:rPr>
                <a:t> et al. 2020</a:t>
              </a:r>
              <a:endParaRPr lang="en-GB" sz="1600" dirty="0"/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259993B4-9978-9C42-9819-B1B0141ED9AA}"/>
                </a:ext>
              </a:extLst>
            </p:cNvPr>
            <p:cNvSpPr txBox="1"/>
            <p:nvPr/>
          </p:nvSpPr>
          <p:spPr>
            <a:xfrm>
              <a:off x="1177290" y="4572000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3225571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70736" y="1610209"/>
            <a:ext cx="6579173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1- Getting the initial conditions: simulating </a:t>
            </a:r>
            <a:r>
              <a:rPr lang="en-US" sz="2400" dirty="0" err="1">
                <a:solidFill>
                  <a:schemeClr val="bg1">
                    <a:lumMod val="85000"/>
                  </a:schemeClr>
                </a:solidFill>
              </a:rPr>
              <a:t>kpc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 box </a:t>
            </a:r>
          </a:p>
          <a:p>
            <a:r>
              <a:rPr lang="en-US" sz="2400" dirty="0"/>
              <a:t>	</a:t>
            </a:r>
          </a:p>
          <a:p>
            <a:r>
              <a:rPr lang="en-US" sz="2400" dirty="0"/>
              <a:t>	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2- The dense ISM, clumps and cores</a:t>
            </a:r>
          </a:p>
          <a:p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	</a:t>
            </a:r>
          </a:p>
          <a:p>
            <a:endParaRPr lang="en-US" sz="2400" dirty="0">
              <a:solidFill>
                <a:schemeClr val="bg1">
                  <a:lumMod val="85000"/>
                </a:schemeClr>
              </a:solidFill>
            </a:endParaRPr>
          </a:p>
          <a:p>
            <a:endParaRPr lang="en-US" sz="2400" dirty="0">
              <a:solidFill>
                <a:schemeClr val="bg1">
                  <a:lumMod val="85000"/>
                </a:schemeClr>
              </a:solidFill>
            </a:endParaRPr>
          </a:p>
          <a:p>
            <a:endParaRPr lang="en-US" sz="2400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sz="2400" dirty="0"/>
              <a:t>3- The very small scales, disks and IMF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60375" y="1174750"/>
            <a:ext cx="67445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1kpc</a:t>
            </a:r>
          </a:p>
          <a:p>
            <a:endParaRPr lang="en-US" sz="2000" dirty="0">
              <a:solidFill>
                <a:schemeClr val="bg1">
                  <a:lumMod val="85000"/>
                </a:schemeClr>
              </a:solidFill>
            </a:endParaRPr>
          </a:p>
          <a:p>
            <a:endParaRPr lang="en-US" sz="2000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1pc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746125" y="1587500"/>
            <a:ext cx="0" cy="492125"/>
          </a:xfrm>
          <a:prstGeom prst="straightConnector1">
            <a:avLst/>
          </a:prstGeom>
          <a:ln>
            <a:solidFill>
              <a:schemeClr val="bg1">
                <a:lumMod val="85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01650" y="2946400"/>
            <a:ext cx="82105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1kpc</a:t>
            </a:r>
          </a:p>
          <a:p>
            <a:endParaRPr lang="en-US" sz="2000" dirty="0">
              <a:solidFill>
                <a:schemeClr val="bg1">
                  <a:lumMod val="85000"/>
                </a:schemeClr>
              </a:solidFill>
            </a:endParaRPr>
          </a:p>
          <a:p>
            <a:endParaRPr lang="en-US" sz="2000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1 </a:t>
            </a:r>
            <a:r>
              <a:rPr lang="en-US" sz="2000" dirty="0" err="1">
                <a:solidFill>
                  <a:schemeClr val="bg1">
                    <a:lumMod val="85000"/>
                  </a:schemeClr>
                </a:solidFill>
              </a:rPr>
              <a:t>mpc</a:t>
            </a:r>
            <a:endParaRPr lang="en-US" sz="2000" dirty="0">
              <a:solidFill>
                <a:schemeClr val="bg1">
                  <a:lumMod val="85000"/>
                </a:schemeClr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787400" y="3359150"/>
            <a:ext cx="0" cy="492125"/>
          </a:xfrm>
          <a:prstGeom prst="straightConnector1">
            <a:avLst/>
          </a:prstGeom>
          <a:ln>
            <a:solidFill>
              <a:schemeClr val="bg1">
                <a:lumMod val="85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5">
            <a:extLst>
              <a:ext uri="{FF2B5EF4-FFF2-40B4-BE49-F238E27FC236}">
                <a16:creationId xmlns:a16="http://schemas.microsoft.com/office/drawing/2014/main" id="{65FF8AA2-4F5E-7346-968A-449BA1A2C024}"/>
              </a:ext>
            </a:extLst>
          </p:cNvPr>
          <p:cNvSpPr txBox="1"/>
          <p:nvPr/>
        </p:nvSpPr>
        <p:spPr>
          <a:xfrm>
            <a:off x="539750" y="4847590"/>
            <a:ext cx="62465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1pc</a:t>
            </a:r>
          </a:p>
          <a:p>
            <a:endParaRPr lang="en-US" sz="2000" dirty="0">
              <a:solidFill>
                <a:schemeClr val="bg1">
                  <a:lumMod val="85000"/>
                </a:schemeClr>
              </a:solidFill>
            </a:endParaRPr>
          </a:p>
          <a:p>
            <a:endParaRPr lang="en-US" sz="2000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sz="2000" dirty="0"/>
              <a:t>1AU</a:t>
            </a:r>
          </a:p>
        </p:txBody>
      </p:sp>
      <p:cxnSp>
        <p:nvCxnSpPr>
          <p:cNvPr id="9" name="Straight Arrow Connector 6">
            <a:extLst>
              <a:ext uri="{FF2B5EF4-FFF2-40B4-BE49-F238E27FC236}">
                <a16:creationId xmlns:a16="http://schemas.microsoft.com/office/drawing/2014/main" id="{70DBA218-8800-FA44-8114-B1678AAC801D}"/>
              </a:ext>
            </a:extLst>
          </p:cNvPr>
          <p:cNvCxnSpPr/>
          <p:nvPr/>
        </p:nvCxnSpPr>
        <p:spPr>
          <a:xfrm>
            <a:off x="825500" y="5260340"/>
            <a:ext cx="0" cy="492125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99092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22344" y="92165"/>
            <a:ext cx="82042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Performing a series of cluster type numerical experiments to investigate the dependences of the stellar mass spectrum and the protoplanetary disks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46058" y="2193809"/>
            <a:ext cx="8635697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-RAMSES code is used </a:t>
            </a:r>
            <a:r>
              <a:rPr lang="en-US" dirty="0">
                <a:solidFill>
                  <a:srgbClr val="667EFF"/>
                </a:solidFill>
              </a:rPr>
              <a:t>(</a:t>
            </a:r>
            <a:r>
              <a:rPr lang="en-US" dirty="0" err="1">
                <a:solidFill>
                  <a:srgbClr val="667EFF"/>
                </a:solidFill>
              </a:rPr>
              <a:t>Teyssier</a:t>
            </a:r>
            <a:r>
              <a:rPr lang="en-US" dirty="0">
                <a:solidFill>
                  <a:srgbClr val="667EFF"/>
                </a:solidFill>
              </a:rPr>
              <a:t> 2002, Fromang+2006)</a:t>
            </a:r>
          </a:p>
          <a:p>
            <a:endParaRPr lang="en-US" dirty="0"/>
          </a:p>
          <a:p>
            <a:r>
              <a:rPr lang="en-US" dirty="0"/>
              <a:t>-1000 </a:t>
            </a:r>
            <a:r>
              <a:rPr lang="en-US" dirty="0" err="1"/>
              <a:t>Ms</a:t>
            </a:r>
            <a:r>
              <a:rPr lang="en-US" dirty="0"/>
              <a:t> clouds </a:t>
            </a:r>
          </a:p>
          <a:p>
            <a:endParaRPr lang="en-US" dirty="0"/>
          </a:p>
          <a:p>
            <a:r>
              <a:rPr lang="en-US" dirty="0"/>
              <a:t>-shallow density profile initially</a:t>
            </a:r>
          </a:p>
          <a:p>
            <a:endParaRPr lang="en-US" dirty="0"/>
          </a:p>
          <a:p>
            <a:r>
              <a:rPr lang="en-US" dirty="0"/>
              <a:t>-”turbulence” added (random phase) but the cloud is relaxed before gravity is switched on</a:t>
            </a:r>
          </a:p>
          <a:p>
            <a:endParaRPr lang="en-US" dirty="0"/>
          </a:p>
          <a:p>
            <a:r>
              <a:rPr lang="en-US" dirty="0"/>
              <a:t>-full radiative transfer using FLD (</a:t>
            </a:r>
            <a:r>
              <a:rPr lang="en-US" dirty="0" err="1"/>
              <a:t>Commercon</a:t>
            </a:r>
            <a:r>
              <a:rPr lang="en-US" dirty="0"/>
              <a:t> et al. 2011)</a:t>
            </a:r>
          </a:p>
          <a:p>
            <a:endParaRPr lang="en-US" dirty="0"/>
          </a:p>
          <a:p>
            <a:r>
              <a:rPr lang="en-US" dirty="0"/>
              <a:t>-non-ideal MHD – magnetic resistivities from </a:t>
            </a:r>
            <a:r>
              <a:rPr lang="en-US" dirty="0">
                <a:solidFill>
                  <a:srgbClr val="667EFF"/>
                </a:solidFill>
              </a:rPr>
              <a:t>Marchand+2016</a:t>
            </a:r>
          </a:p>
          <a:p>
            <a:endParaRPr lang="en-US" dirty="0"/>
          </a:p>
          <a:p>
            <a:r>
              <a:rPr lang="en-US" dirty="0"/>
              <a:t>-sink particles being used </a:t>
            </a:r>
            <a:r>
              <a:rPr lang="en-US" dirty="0">
                <a:solidFill>
                  <a:srgbClr val="667EFF"/>
                </a:solidFill>
              </a:rPr>
              <a:t>(</a:t>
            </a:r>
            <a:r>
              <a:rPr lang="en-US" dirty="0" err="1">
                <a:solidFill>
                  <a:srgbClr val="667EFF"/>
                </a:solidFill>
              </a:rPr>
              <a:t>Bleuler</a:t>
            </a:r>
            <a:r>
              <a:rPr lang="en-US" dirty="0">
                <a:solidFill>
                  <a:srgbClr val="667EFF"/>
                </a:solidFill>
              </a:rPr>
              <a:t> &amp; </a:t>
            </a:r>
            <a:r>
              <a:rPr lang="en-US" dirty="0" err="1">
                <a:solidFill>
                  <a:srgbClr val="667EFF"/>
                </a:solidFill>
              </a:rPr>
              <a:t>Teyssier</a:t>
            </a:r>
            <a:r>
              <a:rPr lang="en-US" dirty="0">
                <a:solidFill>
                  <a:srgbClr val="667EFF"/>
                </a:solidFill>
              </a:rPr>
              <a:t> 2013). </a:t>
            </a:r>
            <a:r>
              <a:rPr lang="en-US" dirty="0"/>
              <a:t>Density threshold 10</a:t>
            </a:r>
            <a:r>
              <a:rPr lang="en-US" baseline="30000" dirty="0"/>
              <a:t>13 </a:t>
            </a:r>
            <a:r>
              <a:rPr lang="en-US" dirty="0"/>
              <a:t>cm</a:t>
            </a:r>
            <a:r>
              <a:rPr lang="en-US" baseline="30000" dirty="0"/>
              <a:t>-3</a:t>
            </a:r>
          </a:p>
          <a:p>
            <a:endParaRPr lang="en-US" dirty="0"/>
          </a:p>
          <a:p>
            <a:r>
              <a:rPr lang="en-US" dirty="0"/>
              <a:t>-numerical resolution goes  1 AU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99035" y="6524929"/>
            <a:ext cx="36761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3366FF"/>
                </a:solidFill>
              </a:rPr>
              <a:t> H+2020, </a:t>
            </a:r>
            <a:r>
              <a:rPr lang="en-US" dirty="0">
                <a:solidFill>
                  <a:srgbClr val="667EFF"/>
                </a:solidFill>
              </a:rPr>
              <a:t>2022</a:t>
            </a:r>
            <a:r>
              <a:rPr lang="en-US" dirty="0">
                <a:solidFill>
                  <a:srgbClr val="3366FF"/>
                </a:solidFill>
              </a:rPr>
              <a:t>, Lebreuilly+2021,2023</a:t>
            </a:r>
          </a:p>
        </p:txBody>
      </p:sp>
    </p:spTree>
    <p:extLst>
      <p:ext uri="{BB962C8B-B14F-4D97-AF65-F5344CB8AC3E}">
        <p14:creationId xmlns:p14="http://schemas.microsoft.com/office/powerpoint/2010/main" val="26043103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1E4B7FDB-09F0-F037-94F5-CC7FCC2623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6354" y="913562"/>
            <a:ext cx="7772400" cy="5425732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5A356E97-870C-89E4-01B1-19AAF4387FA7}"/>
              </a:ext>
            </a:extLst>
          </p:cNvPr>
          <p:cNvSpPr txBox="1"/>
          <p:nvPr/>
        </p:nvSpPr>
        <p:spPr>
          <a:xfrm>
            <a:off x="2182091" y="187036"/>
            <a:ext cx="46606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rgbClr val="FF0000"/>
                </a:solidFill>
              </a:rPr>
              <a:t>Time </a:t>
            </a:r>
            <a:r>
              <a:rPr lang="fr-FR" sz="2400" b="1" dirty="0" err="1">
                <a:solidFill>
                  <a:srgbClr val="FF0000"/>
                </a:solidFill>
              </a:rPr>
              <a:t>evolution</a:t>
            </a:r>
            <a:r>
              <a:rPr lang="fr-FR" sz="2400" b="1" dirty="0">
                <a:solidFill>
                  <a:srgbClr val="FF0000"/>
                </a:solidFill>
              </a:rPr>
              <a:t> of a 1000 Ms </a:t>
            </a:r>
            <a:r>
              <a:rPr lang="fr-FR" sz="2400" b="1" dirty="0" err="1">
                <a:solidFill>
                  <a:srgbClr val="FF0000"/>
                </a:solidFill>
              </a:rPr>
              <a:t>clump</a:t>
            </a:r>
            <a:endParaRPr lang="fr-FR" sz="2400" b="1" dirty="0">
              <a:solidFill>
                <a:srgbClr val="FF0000"/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36A176D-053E-2A8C-82A6-2CA11A505C13}"/>
              </a:ext>
            </a:extLst>
          </p:cNvPr>
          <p:cNvSpPr txBox="1"/>
          <p:nvPr/>
        </p:nvSpPr>
        <p:spPr>
          <a:xfrm>
            <a:off x="106877" y="6501638"/>
            <a:ext cx="17293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err="1">
                <a:solidFill>
                  <a:srgbClr val="0432FF"/>
                </a:solidFill>
              </a:rPr>
              <a:t>Lebreuilly</a:t>
            </a:r>
            <a:r>
              <a:rPr lang="en-GB" sz="1600" dirty="0">
                <a:solidFill>
                  <a:srgbClr val="0432FF"/>
                </a:solidFill>
              </a:rPr>
              <a:t>+ in prep</a:t>
            </a:r>
          </a:p>
        </p:txBody>
      </p:sp>
    </p:spTree>
    <p:extLst>
      <p:ext uri="{BB962C8B-B14F-4D97-AF65-F5344CB8AC3E}">
        <p14:creationId xmlns:p14="http://schemas.microsoft.com/office/powerpoint/2010/main" val="27938519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9B7ACE0F-CBDE-2642-A118-C35731489E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8866" y="-75590"/>
            <a:ext cx="6249466" cy="8035028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D5D82658-4745-1FB4-5AC1-B18AA38BA247}"/>
              </a:ext>
            </a:extLst>
          </p:cNvPr>
          <p:cNvSpPr txBox="1"/>
          <p:nvPr/>
        </p:nvSpPr>
        <p:spPr>
          <a:xfrm>
            <a:off x="2556167" y="187036"/>
            <a:ext cx="34676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err="1">
                <a:solidFill>
                  <a:srgbClr val="FF0000"/>
                </a:solidFill>
              </a:rPr>
              <a:t>Zooming</a:t>
            </a:r>
            <a:r>
              <a:rPr lang="fr-FR" sz="2400" b="1" dirty="0">
                <a:solidFill>
                  <a:srgbClr val="FF0000"/>
                </a:solidFill>
              </a:rPr>
              <a:t>-in </a:t>
            </a:r>
            <a:r>
              <a:rPr lang="fr-FR" sz="2400" b="1" dirty="0" err="1">
                <a:solidFill>
                  <a:srgbClr val="FF0000"/>
                </a:solidFill>
              </a:rPr>
              <a:t>from</a:t>
            </a:r>
            <a:r>
              <a:rPr lang="fr-FR" sz="2400" b="1" dirty="0">
                <a:solidFill>
                  <a:srgbClr val="FF0000"/>
                </a:solidFill>
              </a:rPr>
              <a:t> pc to AU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AAB4337-E49E-CCCC-30F6-B5CFA0C2F345}"/>
              </a:ext>
            </a:extLst>
          </p:cNvPr>
          <p:cNvSpPr txBox="1"/>
          <p:nvPr/>
        </p:nvSpPr>
        <p:spPr>
          <a:xfrm>
            <a:off x="106877" y="6501638"/>
            <a:ext cx="17293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err="1">
                <a:solidFill>
                  <a:srgbClr val="0432FF"/>
                </a:solidFill>
              </a:rPr>
              <a:t>Lebreuilly</a:t>
            </a:r>
            <a:r>
              <a:rPr lang="en-GB" sz="1600" dirty="0">
                <a:solidFill>
                  <a:srgbClr val="0432FF"/>
                </a:solidFill>
              </a:rPr>
              <a:t>+ in prep</a:t>
            </a:r>
          </a:p>
        </p:txBody>
      </p:sp>
    </p:spTree>
    <p:extLst>
      <p:ext uri="{BB962C8B-B14F-4D97-AF65-F5344CB8AC3E}">
        <p14:creationId xmlns:p14="http://schemas.microsoft.com/office/powerpoint/2010/main" val="39247572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4F9A2D38-DE97-F73C-BC47-8130A4AE9F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739" y="1575002"/>
            <a:ext cx="7174523" cy="3707996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54854680-6D27-9FEC-386D-3A8ACB78101A}"/>
              </a:ext>
            </a:extLst>
          </p:cNvPr>
          <p:cNvSpPr txBox="1"/>
          <p:nvPr/>
        </p:nvSpPr>
        <p:spPr>
          <a:xfrm>
            <a:off x="3034153" y="187036"/>
            <a:ext cx="25687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rgbClr val="FF0000"/>
                </a:solidFill>
              </a:rPr>
              <a:t>A </a:t>
            </a:r>
            <a:r>
              <a:rPr lang="fr-FR" sz="2400" b="1" dirty="0" err="1">
                <a:solidFill>
                  <a:srgbClr val="FF0000"/>
                </a:solidFill>
              </a:rPr>
              <a:t>diversity</a:t>
            </a:r>
            <a:r>
              <a:rPr lang="fr-FR" sz="2400" b="1" dirty="0">
                <a:solidFill>
                  <a:srgbClr val="FF0000"/>
                </a:solidFill>
              </a:rPr>
              <a:t> of </a:t>
            </a:r>
            <a:r>
              <a:rPr lang="fr-FR" sz="2400" b="1" dirty="0" err="1">
                <a:solidFill>
                  <a:srgbClr val="FF0000"/>
                </a:solidFill>
              </a:rPr>
              <a:t>disks</a:t>
            </a:r>
            <a:endParaRPr lang="fr-FR" sz="2400" b="1" dirty="0">
              <a:solidFill>
                <a:srgbClr val="FF0000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D5E784B-D8D0-E966-8A3D-7D5465EA1082}"/>
              </a:ext>
            </a:extLst>
          </p:cNvPr>
          <p:cNvSpPr txBox="1"/>
          <p:nvPr/>
        </p:nvSpPr>
        <p:spPr>
          <a:xfrm>
            <a:off x="106877" y="6501638"/>
            <a:ext cx="17293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err="1">
                <a:solidFill>
                  <a:srgbClr val="0432FF"/>
                </a:solidFill>
              </a:rPr>
              <a:t>Lebreuilly</a:t>
            </a:r>
            <a:r>
              <a:rPr lang="en-GB" sz="1600" dirty="0">
                <a:solidFill>
                  <a:srgbClr val="0432FF"/>
                </a:solidFill>
              </a:rPr>
              <a:t>+ in prep</a:t>
            </a:r>
          </a:p>
        </p:txBody>
      </p:sp>
    </p:spTree>
    <p:extLst>
      <p:ext uri="{BB962C8B-B14F-4D97-AF65-F5344CB8AC3E}">
        <p14:creationId xmlns:p14="http://schemas.microsoft.com/office/powerpoint/2010/main" val="5451097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-11430"/>
            <a:ext cx="9144000" cy="686943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pic>
        <p:nvPicPr>
          <p:cNvPr id="6" name="ssc2008-10a1_Med.jpg" descr="ssc2008-10a1_Me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4768" y="19928"/>
            <a:ext cx="6983068" cy="6736080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Rectangle 6"/>
          <p:cNvSpPr/>
          <p:nvPr/>
        </p:nvSpPr>
        <p:spPr>
          <a:xfrm>
            <a:off x="5211901" y="6550819"/>
            <a:ext cx="302037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prstClr val="white"/>
                </a:solidFill>
              </a:rPr>
              <a:t>Realistic illustration of Milky Way (NASA/JPL-Caltech) </a:t>
            </a:r>
          </a:p>
        </p:txBody>
      </p:sp>
      <p:pic>
        <p:nvPicPr>
          <p:cNvPr id="9" name="Image 37" descr="070814_hot_stars_02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72" t="1002" r="781" b="28165"/>
          <a:stretch/>
        </p:blipFill>
        <p:spPr bwMode="auto">
          <a:xfrm>
            <a:off x="1460328" y="229779"/>
            <a:ext cx="1411085" cy="1348292"/>
          </a:xfrm>
          <a:prstGeom prst="rect">
            <a:avLst/>
          </a:prstGeom>
          <a:noFill/>
          <a:ln w="28575" cmpd="sng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178719" y="4792980"/>
            <a:ext cx="1738461" cy="1539240"/>
          </a:xfrm>
          <a:prstGeom prst="rect">
            <a:avLst/>
          </a:prstGeom>
          <a:solidFill>
            <a:schemeClr val="tx1"/>
          </a:solidFill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0" name="Picture 3" descr="Screen Shot 2017-11-02 at 14.44.08.png">
            <a:extLst>
              <a:ext uri="{FF2B5EF4-FFF2-40B4-BE49-F238E27FC236}">
                <a16:creationId xmlns:a16="http://schemas.microsoft.com/office/drawing/2014/main" id="{35841E0D-5907-E942-8C67-2172F40DFA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719" y="276382"/>
            <a:ext cx="1448081" cy="1272738"/>
          </a:xfrm>
          <a:prstGeom prst="rect">
            <a:avLst/>
          </a:prstGeom>
          <a:ln w="28575" cmpd="sng">
            <a:solidFill>
              <a:schemeClr val="tx2">
                <a:lumMod val="60000"/>
                <a:lumOff val="40000"/>
              </a:schemeClr>
            </a:solidFill>
          </a:ln>
        </p:spPr>
      </p:pic>
      <p:grpSp>
        <p:nvGrpSpPr>
          <p:cNvPr id="12" name="Group 11"/>
          <p:cNvGrpSpPr/>
          <p:nvPr/>
        </p:nvGrpSpPr>
        <p:grpSpPr>
          <a:xfrm>
            <a:off x="6274017" y="4925415"/>
            <a:ext cx="1556487" cy="1275781"/>
            <a:chOff x="6553200" y="4760876"/>
            <a:chExt cx="1556487" cy="1275781"/>
          </a:xfrm>
        </p:grpSpPr>
        <p:pic>
          <p:nvPicPr>
            <p:cNvPr id="13" name="Picture 18" descr="sun.jpg">
              <a:extLst>
                <a:ext uri="{FF2B5EF4-FFF2-40B4-BE49-F238E27FC236}">
                  <a16:creationId xmlns:a16="http://schemas.microsoft.com/office/drawing/2014/main" id="{63C2A924-EA5C-4D49-B4CB-101205F5B11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3200" y="5102687"/>
              <a:ext cx="1246898" cy="93397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</p:pic>
        <p:pic>
          <p:nvPicPr>
            <p:cNvPr id="14" name="Picture 19" descr="Meteosat-2_Earth_image_article_mob.jpg">
              <a:extLst>
                <a:ext uri="{FF2B5EF4-FFF2-40B4-BE49-F238E27FC236}">
                  <a16:creationId xmlns:a16="http://schemas.microsoft.com/office/drawing/2014/main" id="{8448F8BE-FC21-EA48-890F-3C8E7B442B9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3723" y="4760876"/>
              <a:ext cx="625964" cy="49682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</p:pic>
      </p:grpSp>
      <p:pic>
        <p:nvPicPr>
          <p:cNvPr id="11" name="Picture 10" descr="HL_Tau_protoplanetary_disk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7876" y="2960829"/>
            <a:ext cx="932628" cy="932628"/>
          </a:xfrm>
          <a:prstGeom prst="rect">
            <a:avLst/>
          </a:prstGeom>
          <a:ln w="28575" cmpd="sng">
            <a:solidFill>
              <a:srgbClr val="D859D5"/>
            </a:solidFill>
          </a:ln>
        </p:spPr>
      </p:pic>
      <p:sp>
        <p:nvSpPr>
          <p:cNvPr id="15" name="Rectangle 14"/>
          <p:cNvSpPr/>
          <p:nvPr/>
        </p:nvSpPr>
        <p:spPr>
          <a:xfrm>
            <a:off x="2622502" y="3253994"/>
            <a:ext cx="279650" cy="279621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H="1" flipV="1">
            <a:off x="1437437" y="1594714"/>
            <a:ext cx="1186137" cy="165928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 flipV="1">
            <a:off x="2885959" y="1603006"/>
            <a:ext cx="14518" cy="165957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2284290" y="579927"/>
            <a:ext cx="279650" cy="279621"/>
          </a:xfrm>
          <a:prstGeom prst="rect">
            <a:avLst/>
          </a:prstGeom>
          <a:noFill/>
          <a:ln w="28575" cmpd="sng">
            <a:solidFill>
              <a:srgbClr val="558ED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 flipH="1">
            <a:off x="2563940" y="266351"/>
            <a:ext cx="3614778" cy="313576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 flipV="1">
            <a:off x="2563940" y="859548"/>
            <a:ext cx="3592415" cy="706215"/>
          </a:xfrm>
          <a:prstGeom prst="line">
            <a:avLst/>
          </a:prstGeom>
          <a:ln>
            <a:solidFill>
              <a:srgbClr val="558ED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7014395" y="827840"/>
            <a:ext cx="279650" cy="269847"/>
          </a:xfrm>
          <a:prstGeom prst="rect">
            <a:avLst/>
          </a:prstGeom>
          <a:noFill/>
          <a:ln w="28575" cmpd="sng">
            <a:solidFill>
              <a:srgbClr val="D859D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 flipV="1">
            <a:off x="6880222" y="1104404"/>
            <a:ext cx="134173" cy="1847975"/>
          </a:xfrm>
          <a:prstGeom prst="line">
            <a:avLst/>
          </a:prstGeom>
          <a:ln>
            <a:solidFill>
              <a:srgbClr val="D859D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6178719" y="3555013"/>
            <a:ext cx="1025821" cy="1246418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7218250" y="3294381"/>
            <a:ext cx="289990" cy="260632"/>
          </a:xfrm>
          <a:prstGeom prst="rect">
            <a:avLst/>
          </a:prstGeom>
          <a:noFill/>
          <a:ln w="28575" cmpd="sng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 flipH="1" flipV="1">
            <a:off x="7504866" y="3555013"/>
            <a:ext cx="405790" cy="1237967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Circular Arrow 26"/>
          <p:cNvSpPr>
            <a:spLocks noChangeAspect="1"/>
          </p:cNvSpPr>
          <p:nvPr/>
        </p:nvSpPr>
        <p:spPr>
          <a:xfrm rot="3348332">
            <a:off x="2448440" y="472268"/>
            <a:ext cx="4571998" cy="4567713"/>
          </a:xfrm>
          <a:prstGeom prst="circularArrow">
            <a:avLst>
              <a:gd name="adj1" fmla="val 2991"/>
              <a:gd name="adj2" fmla="val 1049182"/>
              <a:gd name="adj3" fmla="val 20418880"/>
              <a:gd name="adj4" fmla="val 7054394"/>
              <a:gd name="adj5" fmla="val 5684"/>
            </a:avLst>
          </a:prstGeom>
          <a:solidFill>
            <a:srgbClr val="FF0000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595966" y="362305"/>
            <a:ext cx="4092499" cy="646331"/>
          </a:xfrm>
          <a:prstGeom prst="rect">
            <a:avLst/>
          </a:prstGeom>
          <a:solidFill>
            <a:schemeClr val="bg1"/>
          </a:solidFill>
          <a:ln w="3810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FF0000"/>
                </a:solidFill>
              </a:rPr>
              <a:t>Top-down cascade:</a:t>
            </a:r>
          </a:p>
          <a:p>
            <a:pPr algn="ctr"/>
            <a:r>
              <a:rPr lang="en-GB" dirty="0" err="1">
                <a:solidFill>
                  <a:srgbClr val="FF0000"/>
                </a:solidFill>
              </a:rPr>
              <a:t>gravo</a:t>
            </a:r>
            <a:r>
              <a:rPr lang="en-GB" dirty="0">
                <a:solidFill>
                  <a:srgbClr val="FF0000"/>
                </a:solidFill>
              </a:rPr>
              <a:t>-magneto-turbulent fragmentation </a:t>
            </a:r>
          </a:p>
        </p:txBody>
      </p:sp>
      <p:cxnSp>
        <p:nvCxnSpPr>
          <p:cNvPr id="23" name="Straight Connector 22"/>
          <p:cNvCxnSpPr/>
          <p:nvPr/>
        </p:nvCxnSpPr>
        <p:spPr>
          <a:xfrm flipH="1" flipV="1">
            <a:off x="7298060" y="1086346"/>
            <a:ext cx="546383" cy="1866033"/>
          </a:xfrm>
          <a:prstGeom prst="line">
            <a:avLst/>
          </a:prstGeom>
          <a:ln>
            <a:solidFill>
              <a:srgbClr val="D859D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Circular Arrow 28"/>
          <p:cNvSpPr>
            <a:spLocks noChangeAspect="1"/>
          </p:cNvSpPr>
          <p:nvPr/>
        </p:nvSpPr>
        <p:spPr>
          <a:xfrm rot="20670955" flipH="1">
            <a:off x="3033171" y="1020274"/>
            <a:ext cx="3527986" cy="3524690"/>
          </a:xfrm>
          <a:prstGeom prst="circularArrow">
            <a:avLst>
              <a:gd name="adj1" fmla="val 4339"/>
              <a:gd name="adj2" fmla="val 1049182"/>
              <a:gd name="adj3" fmla="val 20483880"/>
              <a:gd name="adj4" fmla="val 6911276"/>
              <a:gd name="adj5" fmla="val 7208"/>
            </a:avLst>
          </a:prstGeom>
          <a:solidFill>
            <a:srgbClr val="00800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172626" y="1153655"/>
            <a:ext cx="3172663" cy="646331"/>
          </a:xfrm>
          <a:prstGeom prst="rect">
            <a:avLst/>
          </a:prstGeom>
          <a:solidFill>
            <a:schemeClr val="bg1"/>
          </a:solidFill>
          <a:ln w="38100" cmpd="sng"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>
                <a:solidFill>
                  <a:srgbClr val="008000"/>
                </a:solidFill>
              </a:rPr>
              <a:t>Bottom-up cascade:</a:t>
            </a:r>
          </a:p>
          <a:p>
            <a:pPr algn="ctr"/>
            <a:r>
              <a:rPr lang="en-GB" dirty="0">
                <a:solidFill>
                  <a:srgbClr val="008000"/>
                </a:solidFill>
              </a:rPr>
              <a:t>radiative &amp; dynamical feedback</a:t>
            </a:r>
          </a:p>
        </p:txBody>
      </p:sp>
      <p:sp>
        <p:nvSpPr>
          <p:cNvPr id="31" name="Rectangle 30"/>
          <p:cNvSpPr/>
          <p:nvPr/>
        </p:nvSpPr>
        <p:spPr>
          <a:xfrm>
            <a:off x="111080" y="4092048"/>
            <a:ext cx="5923483" cy="1354217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rIns="36000">
            <a:spAutoFit/>
          </a:bodyPr>
          <a:lstStyle/>
          <a:p>
            <a:pPr algn="ctr"/>
            <a:r>
              <a:rPr lang="en-GB" b="1" dirty="0">
                <a:solidFill>
                  <a:prstClr val="black"/>
                </a:solidFill>
              </a:rPr>
              <a:t>GOAL: a predictive model for the Galactic ecosystem</a:t>
            </a:r>
          </a:p>
          <a:p>
            <a:pPr algn="ctr"/>
            <a:endParaRPr lang="en-GB" sz="300" i="1" u="sng" dirty="0">
              <a:solidFill>
                <a:prstClr val="black"/>
              </a:solidFill>
            </a:endParaRPr>
          </a:p>
          <a:p>
            <a:r>
              <a:rPr lang="en-GB" sz="1600" u="sng" dirty="0">
                <a:solidFill>
                  <a:prstClr val="black"/>
                </a:solidFill>
              </a:rPr>
              <a:t>Three fundamental issues</a:t>
            </a:r>
            <a:r>
              <a:rPr lang="en-GB" sz="1600" dirty="0">
                <a:solidFill>
                  <a:prstClr val="black"/>
                </a:solidFill>
              </a:rPr>
              <a:t>: </a:t>
            </a:r>
          </a:p>
          <a:p>
            <a:endParaRPr lang="en-GB" sz="300" dirty="0">
              <a:solidFill>
                <a:prstClr val="black"/>
              </a:solidFill>
            </a:endParaRPr>
          </a:p>
          <a:p>
            <a:r>
              <a:rPr lang="en-GB" sz="1400" i="1" dirty="0">
                <a:solidFill>
                  <a:prstClr val="black"/>
                </a:solidFill>
              </a:rPr>
              <a:t>PLANETS	</a:t>
            </a:r>
            <a:r>
              <a:rPr lang="en-GB" sz="1400" i="1" dirty="0">
                <a:solidFill>
                  <a:prstClr val="black"/>
                </a:solidFill>
                <a:sym typeface="Wingdings"/>
              </a:rPr>
              <a:t></a:t>
            </a:r>
            <a:r>
              <a:rPr lang="en-GB" sz="1400" i="1" dirty="0">
                <a:solidFill>
                  <a:prstClr val="black"/>
                </a:solidFill>
              </a:rPr>
              <a:t> How do planet-forming disks relate to the Galactic environment?</a:t>
            </a:r>
          </a:p>
          <a:p>
            <a:r>
              <a:rPr lang="en-GB" sz="1400" i="1" dirty="0">
                <a:solidFill>
                  <a:prstClr val="black"/>
                </a:solidFill>
                <a:sym typeface="Wingdings"/>
              </a:rPr>
              <a:t>STARS		 What processes regulate the birth</a:t>
            </a:r>
            <a:r>
              <a:rPr lang="en-GB" sz="1400" i="1" dirty="0">
                <a:solidFill>
                  <a:prstClr val="black"/>
                </a:solidFill>
              </a:rPr>
              <a:t> of stars? </a:t>
            </a:r>
          </a:p>
          <a:p>
            <a:r>
              <a:rPr lang="en-GB" sz="1400" i="1" dirty="0">
                <a:solidFill>
                  <a:prstClr val="black"/>
                </a:solidFill>
              </a:rPr>
              <a:t>GALAXY	</a:t>
            </a:r>
            <a:r>
              <a:rPr lang="en-GB" sz="1400" i="1" dirty="0">
                <a:solidFill>
                  <a:prstClr val="black"/>
                </a:solidFill>
                <a:sym typeface="Wingdings"/>
              </a:rPr>
              <a:t> Can</a:t>
            </a:r>
            <a:r>
              <a:rPr lang="en-GB" sz="1400" i="1" dirty="0">
                <a:solidFill>
                  <a:prstClr val="black"/>
                </a:solidFill>
              </a:rPr>
              <a:t> we understand galaxy-scale star formation?</a:t>
            </a:r>
          </a:p>
        </p:txBody>
      </p:sp>
      <p:sp>
        <p:nvSpPr>
          <p:cNvPr id="33" name="Rectangle 32"/>
          <p:cNvSpPr/>
          <p:nvPr/>
        </p:nvSpPr>
        <p:spPr>
          <a:xfrm>
            <a:off x="1104130" y="5573696"/>
            <a:ext cx="4930433" cy="769441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>
            <a:spAutoFit/>
          </a:bodyPr>
          <a:lstStyle/>
          <a:p>
            <a:r>
              <a:rPr lang="en-GB" sz="1600" u="sng" dirty="0">
                <a:solidFill>
                  <a:prstClr val="black"/>
                </a:solidFill>
              </a:rPr>
              <a:t>The challenges</a:t>
            </a:r>
          </a:p>
          <a:p>
            <a:pPr marL="171450" indent="-171450">
              <a:buFont typeface="Wingdings" charset="2"/>
              <a:buChar char="ü"/>
            </a:pPr>
            <a:r>
              <a:rPr lang="en-GB" sz="1400" i="1" dirty="0">
                <a:solidFill>
                  <a:prstClr val="black"/>
                </a:solidFill>
                <a:sym typeface="Wingdings"/>
              </a:rPr>
              <a:t>A</a:t>
            </a:r>
            <a:r>
              <a:rPr lang="en-GB" sz="1400" i="1" dirty="0">
                <a:solidFill>
                  <a:prstClr val="black"/>
                </a:solidFill>
              </a:rPr>
              <a:t>ll physical agents active at the same time on all scales</a:t>
            </a:r>
          </a:p>
          <a:p>
            <a:pPr marL="171450" indent="-171450">
              <a:buFont typeface="Wingdings" charset="2"/>
              <a:buChar char="ü"/>
            </a:pPr>
            <a:r>
              <a:rPr lang="en-GB" sz="1400" i="1" dirty="0">
                <a:solidFill>
                  <a:prstClr val="black"/>
                </a:solidFill>
                <a:sym typeface="Wingdings"/>
              </a:rPr>
              <a:t>The Milky Way as one multi-scale non-linear ecosystem</a:t>
            </a:r>
            <a:endParaRPr lang="en-GB" sz="1400" i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5561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1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10"/>
                            </p:stCondLst>
                            <p:childTnLst>
                              <p:par>
                                <p:cTn id="3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10"/>
                            </p:stCondLst>
                            <p:childTnLst>
                              <p:par>
                                <p:cTn id="4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2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20"/>
                            </p:stCondLst>
                            <p:childTnLst>
                              <p:par>
                                <p:cTn id="5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20"/>
                            </p:stCondLst>
                            <p:childTnLst>
                              <p:par>
                                <p:cTn id="5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" grpId="0" animBg="1"/>
      <p:bldP spid="18" grpId="0" animBg="1"/>
      <p:bldP spid="21" grpId="0" animBg="1"/>
      <p:bldP spid="25" grpId="0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EA75C533-C064-BF41-BA8F-3C871A69E4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919" y="1523663"/>
            <a:ext cx="8409799" cy="2892477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A2D61873-E85A-1743-B3B2-4944EDAB5F5B}"/>
              </a:ext>
            </a:extLst>
          </p:cNvPr>
          <p:cNvSpPr txBox="1"/>
          <p:nvPr/>
        </p:nvSpPr>
        <p:spPr>
          <a:xfrm>
            <a:off x="654632" y="106879"/>
            <a:ext cx="79167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rgbClr val="FF0000"/>
                </a:solidFill>
              </a:rPr>
              <a:t>Comparison between disk population from simulations and observations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0163191-2885-004E-931D-8CBDCD36E38D}"/>
              </a:ext>
            </a:extLst>
          </p:cNvPr>
          <p:cNvSpPr txBox="1"/>
          <p:nvPr/>
        </p:nvSpPr>
        <p:spPr>
          <a:xfrm>
            <a:off x="106877" y="6501638"/>
            <a:ext cx="15589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err="1">
                <a:solidFill>
                  <a:srgbClr val="0432FF"/>
                </a:solidFill>
              </a:rPr>
              <a:t>Lebreuilly</a:t>
            </a:r>
            <a:r>
              <a:rPr lang="en-GB" sz="1600" dirty="0">
                <a:solidFill>
                  <a:srgbClr val="0432FF"/>
                </a:solidFill>
              </a:rPr>
              <a:t>+ 2021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800D89B-4B0A-EB40-A5A2-5AA1D33F87BD}"/>
              </a:ext>
            </a:extLst>
          </p:cNvPr>
          <p:cNvSpPr txBox="1"/>
          <p:nvPr/>
        </p:nvSpPr>
        <p:spPr>
          <a:xfrm>
            <a:off x="4607627" y="4515594"/>
            <a:ext cx="3552576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Comparison with class-0 disk survey</a:t>
            </a:r>
          </a:p>
          <a:p>
            <a:r>
              <a:rPr lang="en-GB" sz="1600" dirty="0">
                <a:solidFill>
                  <a:srgbClr val="0432FF"/>
                </a:solidFill>
              </a:rPr>
              <a:t>(Tobin+2018, Maury+2019)</a:t>
            </a:r>
          </a:p>
        </p:txBody>
      </p:sp>
    </p:spTree>
    <p:extLst>
      <p:ext uri="{BB962C8B-B14F-4D97-AF65-F5344CB8AC3E}">
        <p14:creationId xmlns:p14="http://schemas.microsoft.com/office/powerpoint/2010/main" val="5219145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EE31C556-169A-A195-41D0-8872F1B79D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0526" y="903300"/>
            <a:ext cx="5188457" cy="5778054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66ECF633-007F-CDA3-7C0E-7AB2AC0FAAC1}"/>
              </a:ext>
            </a:extLst>
          </p:cNvPr>
          <p:cNvSpPr txBox="1"/>
          <p:nvPr/>
        </p:nvSpPr>
        <p:spPr>
          <a:xfrm>
            <a:off x="2067797" y="187036"/>
            <a:ext cx="52083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err="1">
                <a:solidFill>
                  <a:srgbClr val="FF0000"/>
                </a:solidFill>
              </a:rPr>
              <a:t>Getting</a:t>
            </a:r>
            <a:r>
              <a:rPr lang="fr-FR" sz="2400" b="1" dirty="0">
                <a:solidFill>
                  <a:srgbClr val="FF0000"/>
                </a:solidFill>
              </a:rPr>
              <a:t> the </a:t>
            </a:r>
            <a:r>
              <a:rPr lang="fr-FR" sz="2400" b="1" dirty="0" err="1">
                <a:solidFill>
                  <a:srgbClr val="FF0000"/>
                </a:solidFill>
              </a:rPr>
              <a:t>stellar</a:t>
            </a:r>
            <a:r>
              <a:rPr lang="fr-FR" sz="2400" b="1" dirty="0">
                <a:solidFill>
                  <a:srgbClr val="FF0000"/>
                </a:solidFill>
              </a:rPr>
              <a:t> Initial Mass </a:t>
            </a:r>
            <a:r>
              <a:rPr lang="fr-FR" sz="2400" b="1" dirty="0" err="1">
                <a:solidFill>
                  <a:srgbClr val="FF0000"/>
                </a:solidFill>
              </a:rPr>
              <a:t>Function</a:t>
            </a:r>
            <a:endParaRPr lang="fr-FR" sz="2400" b="1" dirty="0">
              <a:solidFill>
                <a:srgbClr val="FF0000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6BB1A4CC-8081-8CEE-B092-9F93F119A32A}"/>
              </a:ext>
            </a:extLst>
          </p:cNvPr>
          <p:cNvSpPr txBox="1"/>
          <p:nvPr/>
        </p:nvSpPr>
        <p:spPr>
          <a:xfrm>
            <a:off x="7647709" y="6328064"/>
            <a:ext cx="912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667EFF"/>
                </a:solidFill>
              </a:rPr>
              <a:t>H+2022</a:t>
            </a:r>
          </a:p>
        </p:txBody>
      </p:sp>
    </p:spTree>
    <p:extLst>
      <p:ext uri="{BB962C8B-B14F-4D97-AF65-F5344CB8AC3E}">
        <p14:creationId xmlns:p14="http://schemas.microsoft.com/office/powerpoint/2010/main" val="13658112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42137ED9-637C-7042-8B1E-9CFC3B2CAB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60241"/>
            <a:ext cx="9144000" cy="4983238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EE61EA1F-E495-8642-9574-7ED35E08AF26}"/>
              </a:ext>
            </a:extLst>
          </p:cNvPr>
          <p:cNvSpPr txBox="1"/>
          <p:nvPr/>
        </p:nvSpPr>
        <p:spPr>
          <a:xfrm>
            <a:off x="320040" y="6377940"/>
            <a:ext cx="4036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http://</a:t>
            </a:r>
            <a:r>
              <a:rPr lang="en-GB" dirty="0" err="1"/>
              <a:t>www.galactica-simulations.eu</a:t>
            </a:r>
            <a:r>
              <a:rPr lang="en-GB" dirty="0"/>
              <a:t>/</a:t>
            </a:r>
            <a:r>
              <a:rPr lang="en-GB" dirty="0" err="1"/>
              <a:t>db</a:t>
            </a:r>
            <a:r>
              <a:rPr lang="en-GB" dirty="0"/>
              <a:t>/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7EB5389-41B4-9941-B4F3-275FE5C9F45D}"/>
              </a:ext>
            </a:extLst>
          </p:cNvPr>
          <p:cNvSpPr txBox="1"/>
          <p:nvPr/>
        </p:nvSpPr>
        <p:spPr>
          <a:xfrm>
            <a:off x="274320" y="100790"/>
            <a:ext cx="8663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The Galactica data base aims at hosting and </a:t>
            </a:r>
            <a:r>
              <a:rPr lang="en-GB" b="1" i="1" dirty="0">
                <a:solidFill>
                  <a:srgbClr val="FF0000"/>
                </a:solidFill>
              </a:rPr>
              <a:t>manipulating</a:t>
            </a:r>
            <a:r>
              <a:rPr lang="en-GB" b="1" dirty="0">
                <a:solidFill>
                  <a:srgbClr val="FF0000"/>
                </a:solidFill>
              </a:rPr>
              <a:t> simulations from several fields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1814113-FC83-4947-8B83-DA512B167492}"/>
              </a:ext>
            </a:extLst>
          </p:cNvPr>
          <p:cNvSpPr txBox="1"/>
          <p:nvPr/>
        </p:nvSpPr>
        <p:spPr>
          <a:xfrm>
            <a:off x="6903720" y="6092190"/>
            <a:ext cx="2142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dev: Damien Chapon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4C225F27-AC8A-D1F6-AED3-F5F738D079FC}"/>
              </a:ext>
            </a:extLst>
          </p:cNvPr>
          <p:cNvSpPr txBox="1"/>
          <p:nvPr/>
        </p:nvSpPr>
        <p:spPr>
          <a:xfrm>
            <a:off x="2161312" y="467590"/>
            <a:ext cx="3961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…and </a:t>
            </a:r>
            <a:r>
              <a:rPr lang="fr-FR" dirty="0" err="1"/>
              <a:t>remember</a:t>
            </a:r>
            <a:r>
              <a:rPr lang="fr-FR" dirty="0"/>
              <a:t> 1 </a:t>
            </a:r>
            <a:r>
              <a:rPr lang="fr-FR" dirty="0" err="1"/>
              <a:t>Mcpuh</a:t>
            </a:r>
            <a:r>
              <a:rPr lang="fr-FR" dirty="0"/>
              <a:t> ~ 3-4 </a:t>
            </a:r>
            <a:r>
              <a:rPr lang="fr-FR" dirty="0" err="1"/>
              <a:t>teq</a:t>
            </a:r>
            <a:r>
              <a:rPr lang="fr-FR" dirty="0"/>
              <a:t> CO</a:t>
            </a:r>
            <a:r>
              <a:rPr lang="fr-FR" baseline="-250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255109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35375" y="349250"/>
            <a:ext cx="16995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Conclusions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1710" y="655070"/>
            <a:ext cx="8317175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/>
          </a:p>
          <a:p>
            <a:r>
              <a:rPr lang="en-US" sz="2000" dirty="0"/>
              <a:t>-</a:t>
            </a:r>
            <a:r>
              <a:rPr lang="en-US" sz="2000" dirty="0" err="1"/>
              <a:t>muti</a:t>
            </a:r>
            <a:r>
              <a:rPr lang="en-US" sz="2000" dirty="0"/>
              <a:t>-scale and self-consistent ISM model is on the way</a:t>
            </a:r>
          </a:p>
          <a:p>
            <a:r>
              <a:rPr lang="en-US" sz="2000" dirty="0"/>
              <a:t>Usage of database for simulations should become standard</a:t>
            </a:r>
          </a:p>
          <a:p>
            <a:endParaRPr lang="en-US" sz="2000" dirty="0"/>
          </a:p>
          <a:p>
            <a:r>
              <a:rPr lang="en-US" sz="2000" dirty="0"/>
              <a:t>-kpc box start producing reasonable self-consistent regulated ISM for MW type column densities</a:t>
            </a:r>
          </a:p>
          <a:p>
            <a:r>
              <a:rPr lang="en-US" sz="2000" dirty="0"/>
              <a:t>-Feedback does not seem to be strong enough to reproduce the Schmidt-</a:t>
            </a:r>
            <a:r>
              <a:rPr lang="en-US" sz="2000" dirty="0" err="1"/>
              <a:t>Kenicutt</a:t>
            </a:r>
            <a:r>
              <a:rPr lang="en-US" sz="2000" dirty="0"/>
              <a:t> relation</a:t>
            </a:r>
          </a:p>
          <a:p>
            <a:r>
              <a:rPr lang="en-US" sz="2000" dirty="0"/>
              <a:t>=&gt; Large scale driving of turbulence is needed</a:t>
            </a:r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-zooming leads to encouraging results regarding the clump statistics and the </a:t>
            </a:r>
            <a:r>
              <a:rPr lang="en-US" sz="2000" dirty="0" err="1"/>
              <a:t>prestellar</a:t>
            </a:r>
            <a:r>
              <a:rPr lang="en-US" sz="2000" dirty="0"/>
              <a:t> cores </a:t>
            </a:r>
          </a:p>
          <a:p>
            <a:r>
              <a:rPr lang="en-US" sz="2000" dirty="0"/>
              <a:t>BUT: convergence is a major issue for the peak</a:t>
            </a:r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-disk scale is now reachable from clump scale</a:t>
            </a:r>
          </a:p>
          <a:p>
            <a:pPr marL="342900" indent="-342900">
              <a:buFont typeface="Symbol" pitchFamily="2" charset="2"/>
              <a:buChar char="Þ"/>
            </a:pPr>
            <a:r>
              <a:rPr lang="en-US" sz="2000" dirty="0"/>
              <a:t>Disk populations can be predicted even with full physics</a:t>
            </a:r>
          </a:p>
          <a:p>
            <a:pPr marL="342900" indent="-342900">
              <a:buFont typeface="Symbol" pitchFamily="2" charset="2"/>
              <a:buChar char="Þ"/>
            </a:pPr>
            <a:r>
              <a:rPr lang="en-US" sz="2000" dirty="0"/>
              <a:t>First results are encouraging </a:t>
            </a:r>
          </a:p>
        </p:txBody>
      </p:sp>
    </p:spTree>
    <p:extLst>
      <p:ext uri="{BB962C8B-B14F-4D97-AF65-F5344CB8AC3E}">
        <p14:creationId xmlns:p14="http://schemas.microsoft.com/office/powerpoint/2010/main" val="6390541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>
            <a:extLst>
              <a:ext uri="{FF2B5EF4-FFF2-40B4-BE49-F238E27FC236}">
                <a16:creationId xmlns:a16="http://schemas.microsoft.com/office/drawing/2014/main" id="{47074F16-0769-BB45-8B5A-C330900C3775}"/>
              </a:ext>
            </a:extLst>
          </p:cNvPr>
          <p:cNvSpPr txBox="1"/>
          <p:nvPr/>
        </p:nvSpPr>
        <p:spPr>
          <a:xfrm>
            <a:off x="639878" y="34691"/>
            <a:ext cx="81392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Full radiative transfer calculation: what is the exact influence ?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53F530C4-D568-9146-81CF-6CC4260F63F9}"/>
              </a:ext>
            </a:extLst>
          </p:cNvPr>
          <p:cNvSpPr txBox="1"/>
          <p:nvPr/>
        </p:nvSpPr>
        <p:spPr>
          <a:xfrm>
            <a:off x="617220" y="834390"/>
            <a:ext cx="3542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Taking into account G M </a:t>
            </a:r>
            <a:r>
              <a:rPr lang="en-GB" dirty="0" err="1"/>
              <a:t>dM</a:t>
            </a:r>
            <a:r>
              <a:rPr lang="en-GB" dirty="0"/>
              <a:t>/dt / R*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433522F2-A501-4A42-80B7-BE3BDE7EAF4A}"/>
              </a:ext>
            </a:extLst>
          </p:cNvPr>
          <p:cNvSpPr txBox="1"/>
          <p:nvPr/>
        </p:nvSpPr>
        <p:spPr>
          <a:xfrm>
            <a:off x="575310" y="3821430"/>
            <a:ext cx="2614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Excluding G M </a:t>
            </a:r>
            <a:r>
              <a:rPr lang="en-GB" dirty="0" err="1"/>
              <a:t>dM</a:t>
            </a:r>
            <a:r>
              <a:rPr lang="en-GB" dirty="0"/>
              <a:t>/dt / R*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25A390E4-CDF3-1645-85DA-809CD88F2594}"/>
              </a:ext>
            </a:extLst>
          </p:cNvPr>
          <p:cNvSpPr txBox="1"/>
          <p:nvPr/>
        </p:nvSpPr>
        <p:spPr>
          <a:xfrm>
            <a:off x="2171700" y="359196"/>
            <a:ext cx="4568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70C0"/>
                </a:solidFill>
              </a:rPr>
              <a:t>Bate 2009, 2012, Urban+2010, Krumholz+2012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FBFF0CF0-67AD-E548-8C36-AF889F836806}"/>
              </a:ext>
            </a:extLst>
          </p:cNvPr>
          <p:cNvSpPr txBox="1"/>
          <p:nvPr/>
        </p:nvSpPr>
        <p:spPr>
          <a:xfrm>
            <a:off x="7532370" y="651510"/>
            <a:ext cx="912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70C0"/>
                </a:solidFill>
              </a:rPr>
              <a:t>H+2020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468A856-0805-8D44-8D1A-C02841C38C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6180" y="1245870"/>
            <a:ext cx="3445782" cy="243459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B94145D-8F21-8141-B54C-824B14EE39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0759" y="4188976"/>
            <a:ext cx="3581261" cy="260873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E4992DF-266B-B444-9D12-F5842015D8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7760" y="1014411"/>
            <a:ext cx="3851910" cy="288893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1CC2D47-F0C2-DA42-8EBB-309D5498DC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7760" y="3969066"/>
            <a:ext cx="3851912" cy="2888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8077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356BAB8E-22F9-CB4A-939D-FCE6104144C4}"/>
              </a:ext>
            </a:extLst>
          </p:cNvPr>
          <p:cNvSpPr txBox="1"/>
          <p:nvPr/>
        </p:nvSpPr>
        <p:spPr>
          <a:xfrm>
            <a:off x="961802" y="225218"/>
            <a:ext cx="6321539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0000"/>
                </a:solidFill>
              </a:rPr>
              <a:t>Model for star forming interstellar medium</a:t>
            </a:r>
          </a:p>
          <a:p>
            <a:pPr algn="ctr"/>
            <a:r>
              <a:rPr lang="en-US" dirty="0"/>
              <a:t>   </a:t>
            </a:r>
            <a:r>
              <a:rPr lang="en-US" sz="1400" dirty="0"/>
              <a:t>RAMSES code is used (</a:t>
            </a:r>
            <a:r>
              <a:rPr lang="en-US" sz="1400" dirty="0" err="1">
                <a:solidFill>
                  <a:srgbClr val="0070C0"/>
                </a:solidFill>
              </a:rPr>
              <a:t>Teyssier</a:t>
            </a:r>
            <a:r>
              <a:rPr lang="en-US" sz="1400" dirty="0">
                <a:solidFill>
                  <a:srgbClr val="0070C0"/>
                </a:solidFill>
              </a:rPr>
              <a:t> 2002, Fromang+2006, Bleuler &amp; </a:t>
            </a:r>
            <a:r>
              <a:rPr lang="en-US" sz="1400" dirty="0" err="1">
                <a:solidFill>
                  <a:srgbClr val="0070C0"/>
                </a:solidFill>
              </a:rPr>
              <a:t>Teyssier</a:t>
            </a:r>
            <a:r>
              <a:rPr lang="en-US" sz="1400" dirty="0">
                <a:solidFill>
                  <a:srgbClr val="0070C0"/>
                </a:solidFill>
              </a:rPr>
              <a:t> 2013</a:t>
            </a:r>
            <a:r>
              <a:rPr lang="en-US" sz="1400" dirty="0"/>
              <a:t>)</a:t>
            </a:r>
          </a:p>
          <a:p>
            <a:endParaRPr lang="en-GB" sz="1400" dirty="0"/>
          </a:p>
          <a:p>
            <a:endParaRPr lang="en-GB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D4E152B-49D1-1B41-9B3C-B7511FB4E377}"/>
              </a:ext>
            </a:extLst>
          </p:cNvPr>
          <p:cNvSpPr txBox="1"/>
          <p:nvPr/>
        </p:nvSpPr>
        <p:spPr>
          <a:xfrm>
            <a:off x="659757" y="3503316"/>
            <a:ext cx="83699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Sink particles mimics star formation. Given the typical resolution their mass is typically 10</a:t>
            </a:r>
            <a:r>
              <a:rPr lang="en-GB" sz="1400" baseline="30000" dirty="0"/>
              <a:t>3</a:t>
            </a:r>
            <a:r>
              <a:rPr lang="en-GB" sz="1400" dirty="0"/>
              <a:t>-10</a:t>
            </a:r>
            <a:r>
              <a:rPr lang="en-GB" sz="1400" baseline="30000" dirty="0"/>
              <a:t>5</a:t>
            </a:r>
            <a:r>
              <a:rPr lang="en-GB" sz="1400" dirty="0"/>
              <a:t> Ms =&gt; they represent clusters</a:t>
            </a:r>
          </a:p>
          <a:p>
            <a:r>
              <a:rPr lang="en-GB" sz="1400" dirty="0"/>
              <a:t>Each time 120 Ms is accreted, a massive star forms and therefore its feedback is applied. </a:t>
            </a:r>
          </a:p>
          <a:p>
            <a:r>
              <a:rPr lang="en-GB" sz="1400" dirty="0"/>
              <a:t>Mass distribution follows Salpeter.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29F909E-2ECA-5843-A34E-0EAFD11EA448}"/>
              </a:ext>
            </a:extLst>
          </p:cNvPr>
          <p:cNvSpPr txBox="1"/>
          <p:nvPr/>
        </p:nvSpPr>
        <p:spPr>
          <a:xfrm>
            <a:off x="647587" y="4607880"/>
            <a:ext cx="783376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When a massive star forms:</a:t>
            </a:r>
          </a:p>
          <a:p>
            <a:r>
              <a:rPr lang="en-GB" sz="1400" dirty="0"/>
              <a:t>-the </a:t>
            </a:r>
            <a:r>
              <a:rPr lang="en-GB" sz="1400" b="1" dirty="0">
                <a:solidFill>
                  <a:srgbClr val="FF0000"/>
                </a:solidFill>
              </a:rPr>
              <a:t>supernovae</a:t>
            </a:r>
            <a:r>
              <a:rPr lang="en-GB" sz="1400" dirty="0"/>
              <a:t> momentum is injected after a time that corresponds to the stellar age and at a distance proportional to its age.  </a:t>
            </a:r>
          </a:p>
          <a:p>
            <a:r>
              <a:rPr lang="en-GB" sz="1400" dirty="0"/>
              <a:t>-</a:t>
            </a:r>
            <a:r>
              <a:rPr lang="en-GB" sz="1400" b="1" dirty="0">
                <a:solidFill>
                  <a:srgbClr val="FF0000"/>
                </a:solidFill>
              </a:rPr>
              <a:t>ionising radiation </a:t>
            </a:r>
            <a:r>
              <a:rPr lang="en-GB" sz="1400" dirty="0"/>
              <a:t>is treated (M1 method) and applies 4 </a:t>
            </a:r>
            <a:r>
              <a:rPr lang="en-GB" sz="1400" dirty="0" err="1"/>
              <a:t>Myr</a:t>
            </a:r>
            <a:r>
              <a:rPr lang="en-GB" sz="1400" dirty="0"/>
              <a:t> after the formation of the massive star.</a:t>
            </a:r>
          </a:p>
          <a:p>
            <a:r>
              <a:rPr lang="en-GB" sz="1400" dirty="0"/>
              <a:t>-the </a:t>
            </a:r>
            <a:r>
              <a:rPr lang="en-GB" sz="1400" b="1" dirty="0">
                <a:solidFill>
                  <a:srgbClr val="FF0000"/>
                </a:solidFill>
              </a:rPr>
              <a:t>UV heating </a:t>
            </a:r>
            <a:r>
              <a:rPr lang="en-GB" sz="1400" dirty="0"/>
              <a:t>is proportional to the star formation rate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37505F25-5847-9D43-8758-268B42D8090B}"/>
              </a:ext>
            </a:extLst>
          </p:cNvPr>
          <p:cNvSpPr txBox="1"/>
          <p:nvPr/>
        </p:nvSpPr>
        <p:spPr>
          <a:xfrm>
            <a:off x="583589" y="1512971"/>
            <a:ext cx="29582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/>
              <a:t>MHD equations</a:t>
            </a:r>
          </a:p>
          <a:p>
            <a:endParaRPr lang="en-GB" sz="1400" b="1" dirty="0"/>
          </a:p>
          <a:p>
            <a:r>
              <a:rPr lang="en-GB" sz="1400" b="1" dirty="0"/>
              <a:t>External gravity </a:t>
            </a:r>
            <a:r>
              <a:rPr lang="en-GB" sz="1400" dirty="0"/>
              <a:t>due to stars and dark matter</a:t>
            </a:r>
          </a:p>
          <a:p>
            <a:r>
              <a:rPr lang="en-GB" sz="1400" b="1" dirty="0"/>
              <a:t>Self-gravity, MHD turbulence, standard ISM cooling 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63940834-50AB-6941-B6B1-DA24D22A1A77}"/>
              </a:ext>
            </a:extLst>
          </p:cNvPr>
          <p:cNvSpPr txBox="1"/>
          <p:nvPr/>
        </p:nvSpPr>
        <p:spPr>
          <a:xfrm>
            <a:off x="687327" y="5924069"/>
            <a:ext cx="418633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Series of kpc simulations:</a:t>
            </a:r>
          </a:p>
          <a:p>
            <a:r>
              <a:rPr lang="en-GB" sz="1400" dirty="0"/>
              <a:t>	-resolution from 1-2 to 0.004 pc</a:t>
            </a:r>
          </a:p>
          <a:p>
            <a:r>
              <a:rPr lang="en-GB" sz="1400" dirty="0"/>
              <a:t>	-variations of physical and numerical parameters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8AC36C9-3178-D74F-B8A6-7EE374BE83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2470" y="1034269"/>
            <a:ext cx="4660900" cy="2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996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70736" y="1610209"/>
            <a:ext cx="6579173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1- Getting the initial conditions: simulating </a:t>
            </a:r>
            <a:r>
              <a:rPr lang="en-US" sz="2400" dirty="0" err="1"/>
              <a:t>kpc</a:t>
            </a:r>
            <a:r>
              <a:rPr lang="en-US" sz="2400" dirty="0"/>
              <a:t> box </a:t>
            </a:r>
          </a:p>
          <a:p>
            <a:r>
              <a:rPr lang="en-US" sz="2400" dirty="0"/>
              <a:t>	</a:t>
            </a:r>
          </a:p>
          <a:p>
            <a:r>
              <a:rPr lang="en-US" sz="2400" dirty="0"/>
              <a:t>	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2- The dense ISM, clumps and cores</a:t>
            </a:r>
          </a:p>
          <a:p>
            <a:r>
              <a:rPr lang="en-US" sz="2400" dirty="0"/>
              <a:t>	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3- The very small scales, disks and IMF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60375" y="1174750"/>
            <a:ext cx="67445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1kpc</a:t>
            </a:r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1pc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746125" y="1587500"/>
            <a:ext cx="0" cy="492125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01650" y="2946400"/>
            <a:ext cx="82105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1kpc</a:t>
            </a:r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1 </a:t>
            </a:r>
            <a:r>
              <a:rPr lang="en-US" sz="2000" dirty="0" err="1"/>
              <a:t>mpc</a:t>
            </a:r>
            <a:endParaRPr lang="en-US" sz="2000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787400" y="3359150"/>
            <a:ext cx="0" cy="492125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5">
            <a:extLst>
              <a:ext uri="{FF2B5EF4-FFF2-40B4-BE49-F238E27FC236}">
                <a16:creationId xmlns:a16="http://schemas.microsoft.com/office/drawing/2014/main" id="{65FF8AA2-4F5E-7346-968A-449BA1A2C024}"/>
              </a:ext>
            </a:extLst>
          </p:cNvPr>
          <p:cNvSpPr txBox="1"/>
          <p:nvPr/>
        </p:nvSpPr>
        <p:spPr>
          <a:xfrm>
            <a:off x="539750" y="4847590"/>
            <a:ext cx="62465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1pc</a:t>
            </a:r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1AU</a:t>
            </a:r>
          </a:p>
        </p:txBody>
      </p:sp>
      <p:cxnSp>
        <p:nvCxnSpPr>
          <p:cNvPr id="9" name="Straight Arrow Connector 6">
            <a:extLst>
              <a:ext uri="{FF2B5EF4-FFF2-40B4-BE49-F238E27FC236}">
                <a16:creationId xmlns:a16="http://schemas.microsoft.com/office/drawing/2014/main" id="{70DBA218-8800-FA44-8114-B1678AAC801D}"/>
              </a:ext>
            </a:extLst>
          </p:cNvPr>
          <p:cNvCxnSpPr/>
          <p:nvPr/>
        </p:nvCxnSpPr>
        <p:spPr>
          <a:xfrm>
            <a:off x="825500" y="5260340"/>
            <a:ext cx="0" cy="492125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85177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70736" y="1610209"/>
            <a:ext cx="6579173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1- Getting the initial conditions: simulating </a:t>
            </a:r>
            <a:r>
              <a:rPr lang="en-US" sz="2400" dirty="0" err="1"/>
              <a:t>kpc</a:t>
            </a:r>
            <a:r>
              <a:rPr lang="en-US" sz="2400" dirty="0"/>
              <a:t> box </a:t>
            </a:r>
          </a:p>
          <a:p>
            <a:r>
              <a:rPr lang="en-US" sz="2400" dirty="0"/>
              <a:t>	</a:t>
            </a:r>
          </a:p>
          <a:p>
            <a:r>
              <a:rPr lang="en-US" sz="2400" dirty="0"/>
              <a:t>	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2- The dense ISM, clumps and cores</a:t>
            </a:r>
          </a:p>
          <a:p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	</a:t>
            </a:r>
          </a:p>
          <a:p>
            <a:endParaRPr lang="en-US" sz="2400" dirty="0">
              <a:solidFill>
                <a:schemeClr val="bg1">
                  <a:lumMod val="85000"/>
                </a:schemeClr>
              </a:solidFill>
            </a:endParaRPr>
          </a:p>
          <a:p>
            <a:endParaRPr lang="en-US" sz="2400" dirty="0">
              <a:solidFill>
                <a:schemeClr val="bg1">
                  <a:lumMod val="85000"/>
                </a:schemeClr>
              </a:solidFill>
            </a:endParaRPr>
          </a:p>
          <a:p>
            <a:endParaRPr lang="en-US" sz="2400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3- The very small scales, disks and IMF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60375" y="1174750"/>
            <a:ext cx="67445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1kpc</a:t>
            </a:r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1pc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746125" y="1587500"/>
            <a:ext cx="0" cy="492125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01650" y="2946400"/>
            <a:ext cx="82105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1kpc</a:t>
            </a:r>
          </a:p>
          <a:p>
            <a:endParaRPr lang="en-US" sz="2000" dirty="0">
              <a:solidFill>
                <a:schemeClr val="bg1">
                  <a:lumMod val="85000"/>
                </a:schemeClr>
              </a:solidFill>
            </a:endParaRPr>
          </a:p>
          <a:p>
            <a:endParaRPr lang="en-US" sz="2000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1 </a:t>
            </a:r>
            <a:r>
              <a:rPr lang="en-US" sz="2000" dirty="0" err="1">
                <a:solidFill>
                  <a:schemeClr val="bg1">
                    <a:lumMod val="85000"/>
                  </a:schemeClr>
                </a:solidFill>
              </a:rPr>
              <a:t>mpc</a:t>
            </a:r>
            <a:endParaRPr lang="en-US" sz="2000" dirty="0">
              <a:solidFill>
                <a:schemeClr val="bg1">
                  <a:lumMod val="85000"/>
                </a:schemeClr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787400" y="3359150"/>
            <a:ext cx="0" cy="492125"/>
          </a:xfrm>
          <a:prstGeom prst="straightConnector1">
            <a:avLst/>
          </a:prstGeom>
          <a:ln>
            <a:solidFill>
              <a:schemeClr val="bg1">
                <a:lumMod val="85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5">
            <a:extLst>
              <a:ext uri="{FF2B5EF4-FFF2-40B4-BE49-F238E27FC236}">
                <a16:creationId xmlns:a16="http://schemas.microsoft.com/office/drawing/2014/main" id="{65FF8AA2-4F5E-7346-968A-449BA1A2C024}"/>
              </a:ext>
            </a:extLst>
          </p:cNvPr>
          <p:cNvSpPr txBox="1"/>
          <p:nvPr/>
        </p:nvSpPr>
        <p:spPr>
          <a:xfrm>
            <a:off x="539750" y="4847590"/>
            <a:ext cx="62465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1pc</a:t>
            </a:r>
          </a:p>
          <a:p>
            <a:endParaRPr lang="en-US" sz="2000" dirty="0">
              <a:solidFill>
                <a:schemeClr val="bg1">
                  <a:lumMod val="85000"/>
                </a:schemeClr>
              </a:solidFill>
            </a:endParaRPr>
          </a:p>
          <a:p>
            <a:endParaRPr lang="en-US" sz="2000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1AU</a:t>
            </a:r>
          </a:p>
        </p:txBody>
      </p:sp>
      <p:cxnSp>
        <p:nvCxnSpPr>
          <p:cNvPr id="9" name="Straight Arrow Connector 6">
            <a:extLst>
              <a:ext uri="{FF2B5EF4-FFF2-40B4-BE49-F238E27FC236}">
                <a16:creationId xmlns:a16="http://schemas.microsoft.com/office/drawing/2014/main" id="{70DBA218-8800-FA44-8114-B1678AAC801D}"/>
              </a:ext>
            </a:extLst>
          </p:cNvPr>
          <p:cNvCxnSpPr/>
          <p:nvPr/>
        </p:nvCxnSpPr>
        <p:spPr>
          <a:xfrm>
            <a:off x="825500" y="5260340"/>
            <a:ext cx="0" cy="492125"/>
          </a:xfrm>
          <a:prstGeom prst="straightConnector1">
            <a:avLst/>
          </a:prstGeom>
          <a:ln>
            <a:solidFill>
              <a:schemeClr val="bg1">
                <a:lumMod val="85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70368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XZ.mpg">
            <a:hlinkClick r:id="" action="ppaction://media"/>
            <a:extLst>
              <a:ext uri="{FF2B5EF4-FFF2-40B4-BE49-F238E27FC236}">
                <a16:creationId xmlns:a16="http://schemas.microsoft.com/office/drawing/2014/main" id="{BED4BA09-1050-114A-B11E-7E02F88E9AE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19454" y="2299960"/>
            <a:ext cx="4558040" cy="455804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324544" y="1972318"/>
            <a:ext cx="1646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Column density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470621" y="1984076"/>
            <a:ext cx="867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density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-114313" y="47039"/>
            <a:ext cx="918360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		</a:t>
            </a:r>
            <a:r>
              <a:rPr lang="en-US" sz="2000" b="1" dirty="0">
                <a:solidFill>
                  <a:srgbClr val="FF0000"/>
                </a:solidFill>
              </a:rPr>
              <a:t>Supernovae regulated ISM (from few 100 pc to 1kpc)</a:t>
            </a:r>
          </a:p>
          <a:p>
            <a:pPr algn="ctr"/>
            <a:r>
              <a:rPr lang="en-US" dirty="0">
                <a:solidFill>
                  <a:srgbClr val="3366FF"/>
                </a:solidFill>
              </a:rPr>
              <a:t>	(</a:t>
            </a:r>
            <a:r>
              <a:rPr lang="en-US" dirty="0" err="1">
                <a:solidFill>
                  <a:srgbClr val="3366FF"/>
                </a:solidFill>
              </a:rPr>
              <a:t>Slyz</a:t>
            </a:r>
            <a:r>
              <a:rPr lang="en-US" dirty="0">
                <a:solidFill>
                  <a:srgbClr val="3366FF"/>
                </a:solidFill>
              </a:rPr>
              <a:t> et al. 2005, de </a:t>
            </a:r>
            <a:r>
              <a:rPr lang="en-US" dirty="0" err="1">
                <a:solidFill>
                  <a:srgbClr val="3366FF"/>
                </a:solidFill>
              </a:rPr>
              <a:t>Avillez</a:t>
            </a:r>
            <a:r>
              <a:rPr lang="en-US" dirty="0">
                <a:solidFill>
                  <a:srgbClr val="3366FF"/>
                </a:solidFill>
              </a:rPr>
              <a:t> &amp; </a:t>
            </a:r>
            <a:r>
              <a:rPr lang="en-US" dirty="0" err="1">
                <a:solidFill>
                  <a:srgbClr val="3366FF"/>
                </a:solidFill>
              </a:rPr>
              <a:t>Breitschwerdt</a:t>
            </a:r>
            <a:r>
              <a:rPr lang="en-US" dirty="0">
                <a:solidFill>
                  <a:srgbClr val="3366FF"/>
                </a:solidFill>
              </a:rPr>
              <a:t> 2005,2007, </a:t>
            </a:r>
            <a:r>
              <a:rPr lang="en-US" dirty="0" err="1">
                <a:solidFill>
                  <a:srgbClr val="3366FF"/>
                </a:solidFill>
              </a:rPr>
              <a:t>Joung</a:t>
            </a:r>
            <a:r>
              <a:rPr lang="en-US" dirty="0">
                <a:solidFill>
                  <a:srgbClr val="3366FF"/>
                </a:solidFill>
              </a:rPr>
              <a:t> &amp; </a:t>
            </a:r>
            <a:r>
              <a:rPr lang="en-US" dirty="0" err="1">
                <a:solidFill>
                  <a:srgbClr val="3366FF"/>
                </a:solidFill>
              </a:rPr>
              <a:t>MacLow</a:t>
            </a:r>
            <a:r>
              <a:rPr lang="en-US" dirty="0">
                <a:solidFill>
                  <a:srgbClr val="3366FF"/>
                </a:solidFill>
              </a:rPr>
              <a:t> 2006, </a:t>
            </a:r>
          </a:p>
          <a:p>
            <a:pPr algn="ctr"/>
            <a:r>
              <a:rPr lang="en-US" dirty="0">
                <a:solidFill>
                  <a:srgbClr val="3366FF"/>
                </a:solidFill>
              </a:rPr>
              <a:t>		Hill et al. 2012, Kim et al. 2011, 2017, H &amp; </a:t>
            </a:r>
            <a:r>
              <a:rPr lang="en-US" dirty="0" err="1">
                <a:solidFill>
                  <a:srgbClr val="3366FF"/>
                </a:solidFill>
              </a:rPr>
              <a:t>Iffrig</a:t>
            </a:r>
            <a:r>
              <a:rPr lang="en-US" dirty="0">
                <a:solidFill>
                  <a:srgbClr val="3366FF"/>
                </a:solidFill>
              </a:rPr>
              <a:t> 2014, </a:t>
            </a:r>
            <a:r>
              <a:rPr lang="en-US" dirty="0" err="1">
                <a:solidFill>
                  <a:srgbClr val="3366FF"/>
                </a:solidFill>
              </a:rPr>
              <a:t>Gatto</a:t>
            </a:r>
            <a:r>
              <a:rPr lang="en-US" dirty="0">
                <a:solidFill>
                  <a:srgbClr val="3366FF"/>
                </a:solidFill>
              </a:rPr>
              <a:t> et al. 2014, </a:t>
            </a:r>
            <a:r>
              <a:rPr lang="en-US" dirty="0" err="1">
                <a:solidFill>
                  <a:srgbClr val="3366FF"/>
                </a:solidFill>
              </a:rPr>
              <a:t>Walch</a:t>
            </a:r>
            <a:r>
              <a:rPr lang="en-US" dirty="0">
                <a:solidFill>
                  <a:srgbClr val="3366FF"/>
                </a:solidFill>
              </a:rPr>
              <a:t> et al. </a:t>
            </a:r>
            <a:r>
              <a:rPr lang="mr-IN" dirty="0">
                <a:solidFill>
                  <a:srgbClr val="3366FF"/>
                </a:solidFill>
              </a:rPr>
              <a:t>…</a:t>
            </a:r>
            <a:r>
              <a:rPr lang="fr-FR" dirty="0">
                <a:solidFill>
                  <a:srgbClr val="3366FF"/>
                </a:solidFill>
              </a:rPr>
              <a:t>.</a:t>
            </a:r>
            <a:r>
              <a:rPr lang="en-US" dirty="0">
                <a:solidFill>
                  <a:srgbClr val="3366FF"/>
                </a:solidFill>
              </a:rPr>
              <a:t>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0923" y="1189190"/>
            <a:ext cx="89159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External gravitational field (due to stars and DM), multi-phase ISM, self-gravity, magnetic field</a:t>
            </a:r>
          </a:p>
          <a:p>
            <a:r>
              <a:rPr lang="en-US" dirty="0"/>
              <a:t>Feedback (different schemes)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4768273" y="2516909"/>
            <a:ext cx="4294909" cy="0"/>
          </a:xfrm>
          <a:prstGeom prst="straightConnector1">
            <a:avLst/>
          </a:prstGeom>
          <a:ln>
            <a:solidFill>
              <a:srgbClr val="FFFF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419266" y="2563098"/>
            <a:ext cx="625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1kpc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686580" y="2007213"/>
            <a:ext cx="1447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3366FF"/>
                </a:solidFill>
              </a:rPr>
              <a:t>H&amp;Iffrig</a:t>
            </a:r>
            <a:r>
              <a:rPr lang="en-US" dirty="0">
                <a:solidFill>
                  <a:srgbClr val="3366FF"/>
                </a:solidFill>
              </a:rPr>
              <a:t> 2014</a:t>
            </a:r>
          </a:p>
        </p:txBody>
      </p:sp>
      <p:pic>
        <p:nvPicPr>
          <p:cNvPr id="13" name="gal_disk_cdxz_2.mp4">
            <a:hlinkClick r:id="" action="ppaction://media"/>
            <a:extLst>
              <a:ext uri="{FF2B5EF4-FFF2-40B4-BE49-F238E27FC236}">
                <a16:creationId xmlns:a16="http://schemas.microsoft.com/office/drawing/2014/main" id="{58F80850-937B-054E-86A6-86D710A9073E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1840" y="2299960"/>
            <a:ext cx="4542020" cy="4542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66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2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4927E4F6-93D8-4149-AEAD-7F85FFB065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432" y="2112409"/>
            <a:ext cx="3511288" cy="3326483"/>
          </a:xfrm>
          <a:prstGeom prst="rect">
            <a:avLst/>
          </a:prstGeom>
        </p:spPr>
      </p:pic>
      <p:sp>
        <p:nvSpPr>
          <p:cNvPr id="6" name="TextBox 7">
            <a:extLst>
              <a:ext uri="{FF2B5EF4-FFF2-40B4-BE49-F238E27FC236}">
                <a16:creationId xmlns:a16="http://schemas.microsoft.com/office/drawing/2014/main" id="{9A7B1EE1-67C8-1940-9CC8-1C5EDF5037F5}"/>
              </a:ext>
            </a:extLst>
          </p:cNvPr>
          <p:cNvSpPr txBox="1"/>
          <p:nvPr/>
        </p:nvSpPr>
        <p:spPr>
          <a:xfrm>
            <a:off x="7480205" y="6492828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3366FF"/>
                </a:solidFill>
              </a:rPr>
              <a:t>Colling+2018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AC42590-A563-694D-933A-B4832D867C46}"/>
              </a:ext>
            </a:extLst>
          </p:cNvPr>
          <p:cNvSpPr txBox="1"/>
          <p:nvPr/>
        </p:nvSpPr>
        <p:spPr>
          <a:xfrm>
            <a:off x="2992864" y="593559"/>
            <a:ext cx="39353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Influence of various feedback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51D033C0-E8B4-F040-87B3-6863714BA6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0069" y="2149641"/>
            <a:ext cx="4657469" cy="3289251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9F0ADF34-34EC-E444-BEC3-4FEEFB164242}"/>
              </a:ext>
            </a:extLst>
          </p:cNvPr>
          <p:cNvSpPr txBox="1"/>
          <p:nvPr/>
        </p:nvSpPr>
        <p:spPr>
          <a:xfrm>
            <a:off x="1315452" y="1860884"/>
            <a:ext cx="18992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Total mass of stars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110D53E8-4A2F-BB43-8E95-2308B7F1CA7A}"/>
              </a:ext>
            </a:extLst>
          </p:cNvPr>
          <p:cNvSpPr txBox="1"/>
          <p:nvPr/>
        </p:nvSpPr>
        <p:spPr>
          <a:xfrm>
            <a:off x="6007768" y="1900990"/>
            <a:ext cx="1308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Density PDF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F8A38525-734B-D74C-AFEA-43D856C47251}"/>
              </a:ext>
            </a:extLst>
          </p:cNvPr>
          <p:cNvSpPr txBox="1"/>
          <p:nvPr/>
        </p:nvSpPr>
        <p:spPr>
          <a:xfrm>
            <a:off x="5197641" y="5598696"/>
            <a:ext cx="37698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More feedback =&gt; </a:t>
            </a:r>
          </a:p>
          <a:p>
            <a:r>
              <a:rPr lang="en-GB" dirty="0"/>
              <a:t>more intermediate density gas </a:t>
            </a:r>
          </a:p>
        </p:txBody>
      </p:sp>
    </p:spTree>
    <p:extLst>
      <p:ext uri="{BB962C8B-B14F-4D97-AF65-F5344CB8AC3E}">
        <p14:creationId xmlns:p14="http://schemas.microsoft.com/office/powerpoint/2010/main" val="25825304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19B4D4D7-4C14-BE44-B838-B72AC3419C43}"/>
              </a:ext>
            </a:extLst>
          </p:cNvPr>
          <p:cNvSpPr txBox="1"/>
          <p:nvPr/>
        </p:nvSpPr>
        <p:spPr>
          <a:xfrm>
            <a:off x="1815908" y="240633"/>
            <a:ext cx="52445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The role of externally driven turbulence</a:t>
            </a: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7537C0E7-A101-A045-8A4B-04D4A5FBEA2B}"/>
              </a:ext>
            </a:extLst>
          </p:cNvPr>
          <p:cNvGrpSpPr/>
          <p:nvPr/>
        </p:nvGrpSpPr>
        <p:grpSpPr>
          <a:xfrm>
            <a:off x="1115795" y="3171112"/>
            <a:ext cx="7942495" cy="1580990"/>
            <a:chOff x="1115795" y="3263710"/>
            <a:chExt cx="7942495" cy="1580990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6C9321C4-059D-F140-90D5-21A3A745F0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25010" y="3263710"/>
              <a:ext cx="5245100" cy="1143000"/>
            </a:xfrm>
            <a:prstGeom prst="rect">
              <a:avLst/>
            </a:prstGeom>
          </p:spPr>
        </p:pic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4ADFD957-9354-4746-ABA7-98D61D71C48F}"/>
                </a:ext>
              </a:extLst>
            </p:cNvPr>
            <p:cNvSpPr txBox="1"/>
            <p:nvPr/>
          </p:nvSpPr>
          <p:spPr>
            <a:xfrm>
              <a:off x="1122742" y="3264060"/>
              <a:ext cx="19283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rgbClr val="FF0000"/>
                  </a:solidFill>
                </a:rPr>
                <a:t>How do we drive?</a:t>
              </a: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43543810-045C-8445-A81B-901F5035AA78}"/>
                </a:ext>
              </a:extLst>
            </p:cNvPr>
            <p:cNvSpPr txBox="1"/>
            <p:nvPr/>
          </p:nvSpPr>
          <p:spPr>
            <a:xfrm>
              <a:off x="1115795" y="4198369"/>
              <a:ext cx="794249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rgbClr val="0070C0"/>
                  </a:solidFill>
                </a:rPr>
                <a:t>(Schmidt+2006,2009)</a:t>
              </a:r>
            </a:p>
            <a:p>
              <a:r>
                <a:rPr lang="en-GB" dirty="0"/>
                <a:t>75% solenoidal modes – compressible forcing change our conclusion quantitatively</a:t>
              </a:r>
            </a:p>
          </p:txBody>
        </p:sp>
      </p:grp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2342AF28-9579-C343-ADA7-23DA8C8E9C22}"/>
              </a:ext>
            </a:extLst>
          </p:cNvPr>
          <p:cNvGrpSpPr/>
          <p:nvPr/>
        </p:nvGrpSpPr>
        <p:grpSpPr>
          <a:xfrm>
            <a:off x="1022424" y="1115024"/>
            <a:ext cx="7704436" cy="1542234"/>
            <a:chOff x="1022424" y="1115024"/>
            <a:chExt cx="7704436" cy="1542234"/>
          </a:xfrm>
        </p:grpSpPr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F486A01A-78F4-0343-9FBF-8DB470D9772B}"/>
                </a:ext>
              </a:extLst>
            </p:cNvPr>
            <p:cNvSpPr txBox="1"/>
            <p:nvPr/>
          </p:nvSpPr>
          <p:spPr>
            <a:xfrm>
              <a:off x="1022424" y="1115024"/>
              <a:ext cx="43290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rgbClr val="FF0000"/>
                  </a:solidFill>
                </a:rPr>
                <a:t>What sources of turbulence do we foresee?</a:t>
              </a: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1179E56E-22E3-5B45-BD7A-D3856D8C5420}"/>
                </a:ext>
              </a:extLst>
            </p:cNvPr>
            <p:cNvSpPr txBox="1"/>
            <p:nvPr/>
          </p:nvSpPr>
          <p:spPr>
            <a:xfrm>
              <a:off x="1086114" y="1585730"/>
              <a:ext cx="764074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The gas orbital energy of the galaxy which is tapped by gravitational instabilities</a:t>
              </a:r>
            </a:p>
            <a:p>
              <a:r>
                <a:rPr lang="en-GB" dirty="0">
                  <a:solidFill>
                    <a:srgbClr val="0070C0"/>
                  </a:solidFill>
                </a:rPr>
                <a:t>(</a:t>
              </a:r>
              <a:r>
                <a:rPr lang="en-GB" dirty="0" err="1">
                  <a:solidFill>
                    <a:srgbClr val="0070C0"/>
                  </a:solidFill>
                </a:rPr>
                <a:t>Bournaud</a:t>
              </a:r>
              <a:r>
                <a:rPr lang="en-GB" dirty="0">
                  <a:solidFill>
                    <a:srgbClr val="0070C0"/>
                  </a:solidFill>
                </a:rPr>
                <a:t> et al. 2010, </a:t>
              </a:r>
              <a:r>
                <a:rPr lang="en-GB" dirty="0" err="1">
                  <a:solidFill>
                    <a:srgbClr val="0070C0"/>
                  </a:solidFill>
                </a:rPr>
                <a:t>Klessen</a:t>
              </a:r>
              <a:r>
                <a:rPr lang="en-GB" dirty="0">
                  <a:solidFill>
                    <a:srgbClr val="0070C0"/>
                  </a:solidFill>
                </a:rPr>
                <a:t> &amp; H 2010, </a:t>
              </a:r>
              <a:r>
                <a:rPr lang="en-GB" dirty="0" err="1">
                  <a:solidFill>
                    <a:srgbClr val="0070C0"/>
                  </a:solidFill>
                </a:rPr>
                <a:t>Krumholz</a:t>
              </a:r>
              <a:r>
                <a:rPr lang="en-GB" dirty="0">
                  <a:solidFill>
                    <a:srgbClr val="0070C0"/>
                  </a:solidFill>
                </a:rPr>
                <a:t> et al. 2018)</a:t>
              </a:r>
            </a:p>
          </p:txBody>
        </p:sp>
        <p:sp>
          <p:nvSpPr>
            <p:cNvPr id="2" name="ZoneTexte 1">
              <a:extLst>
                <a:ext uri="{FF2B5EF4-FFF2-40B4-BE49-F238E27FC236}">
                  <a16:creationId xmlns:a16="http://schemas.microsoft.com/office/drawing/2014/main" id="{BE46E3D8-F938-6548-BCC2-51B0E8D2E7E9}"/>
                </a:ext>
              </a:extLst>
            </p:cNvPr>
            <p:cNvSpPr txBox="1"/>
            <p:nvPr/>
          </p:nvSpPr>
          <p:spPr>
            <a:xfrm>
              <a:off x="1172901" y="2287926"/>
              <a:ext cx="5850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Maximum </a:t>
              </a:r>
              <a:r>
                <a:rPr lang="en-GB" dirty="0">
                  <a:latin typeface="Symbol" pitchFamily="2" charset="2"/>
                </a:rPr>
                <a:t>e ?    e~</a:t>
              </a:r>
              <a:r>
                <a:rPr lang="en-GB" dirty="0">
                  <a:latin typeface="+mj-lt"/>
                </a:rPr>
                <a:t>V</a:t>
              </a:r>
              <a:r>
                <a:rPr lang="en-GB" baseline="-25000" dirty="0">
                  <a:latin typeface="+mj-lt"/>
                </a:rPr>
                <a:t>rot</a:t>
              </a:r>
              <a:r>
                <a:rPr lang="en-GB" baseline="30000" dirty="0">
                  <a:latin typeface="+mj-lt"/>
                </a:rPr>
                <a:t>3</a:t>
              </a:r>
              <a:r>
                <a:rPr lang="en-GB" dirty="0">
                  <a:latin typeface="+mj-lt"/>
                </a:rPr>
                <a:t>/R =&gt; enormous source of free energy</a:t>
              </a:r>
              <a:endParaRPr lang="en-GB" dirty="0"/>
            </a:p>
          </p:txBody>
        </p:sp>
      </p:grp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46530C9B-B6C3-D141-A792-010F311880F9}"/>
              </a:ext>
            </a:extLst>
          </p:cNvPr>
          <p:cNvGrpSpPr/>
          <p:nvPr/>
        </p:nvGrpSpPr>
        <p:grpSpPr>
          <a:xfrm>
            <a:off x="1056241" y="5106362"/>
            <a:ext cx="7665197" cy="1720785"/>
            <a:chOff x="1056241" y="5106362"/>
            <a:chExt cx="7665197" cy="1720785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7A82F77C-9EF4-DF4C-A8D2-EAB431E0CF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56241" y="5482862"/>
              <a:ext cx="1778000" cy="800100"/>
            </a:xfrm>
            <a:prstGeom prst="rect">
              <a:avLst/>
            </a:prstGeom>
          </p:spPr>
        </p:pic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403398A1-3953-1843-9832-151CF81C1CE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73362" y="5526508"/>
              <a:ext cx="1917700" cy="711200"/>
            </a:xfrm>
            <a:prstGeom prst="rect">
              <a:avLst/>
            </a:prstGeom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67A0DAA4-60B0-6748-A87F-1CC6BC5B78E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732089" y="5650856"/>
              <a:ext cx="1143000" cy="469900"/>
            </a:xfrm>
            <a:prstGeom prst="rect">
              <a:avLst/>
            </a:prstGeom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74E406E9-5C95-C04E-91BE-4F85A8649B4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500549" y="5639426"/>
              <a:ext cx="1143000" cy="546100"/>
            </a:xfrm>
            <a:prstGeom prst="rect">
              <a:avLst/>
            </a:prstGeom>
          </p:spPr>
        </p:pic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2A7A7D6D-33F6-AD4A-8B17-11BCE9C6AA13}"/>
                </a:ext>
              </a:extLst>
            </p:cNvPr>
            <p:cNvSpPr txBox="1"/>
            <p:nvPr/>
          </p:nvSpPr>
          <p:spPr>
            <a:xfrm>
              <a:off x="1101520" y="5106362"/>
              <a:ext cx="29826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rgbClr val="FF0000"/>
                  </a:solidFill>
                </a:rPr>
                <a:t>How intensively do we drive? </a:t>
              </a:r>
            </a:p>
          </p:txBody>
        </p:sp>
        <p:sp>
          <p:nvSpPr>
            <p:cNvPr id="14" name="TextBox 7">
              <a:extLst>
                <a:ext uri="{FF2B5EF4-FFF2-40B4-BE49-F238E27FC236}">
                  <a16:creationId xmlns:a16="http://schemas.microsoft.com/office/drawing/2014/main" id="{3386F588-D4EC-0F4A-A1AE-9E3767E92E5E}"/>
                </a:ext>
              </a:extLst>
            </p:cNvPr>
            <p:cNvSpPr txBox="1"/>
            <p:nvPr/>
          </p:nvSpPr>
          <p:spPr>
            <a:xfrm>
              <a:off x="6989874" y="6457815"/>
              <a:ext cx="173156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rgbClr val="3366FF"/>
                  </a:solidFill>
                </a:rPr>
                <a:t>Brucy+ApJ</a:t>
              </a:r>
              <a:r>
                <a:rPr lang="en-US" dirty="0">
                  <a:solidFill>
                    <a:srgbClr val="3366FF"/>
                  </a:solidFill>
                </a:rPr>
                <a:t> 2020</a:t>
              </a:r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C082FFAA-540D-CD49-AD71-0D1E7874E5CC}"/>
                </a:ext>
              </a:extLst>
            </p:cNvPr>
            <p:cNvSpPr txBox="1"/>
            <p:nvPr/>
          </p:nvSpPr>
          <p:spPr>
            <a:xfrm>
              <a:off x="1173481" y="6286365"/>
              <a:ext cx="55249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(</a:t>
              </a:r>
              <a:r>
                <a:rPr lang="en-GB" dirty="0" err="1"/>
                <a:t>incidently</a:t>
              </a:r>
              <a:r>
                <a:rPr lang="en-GB" dirty="0"/>
                <a:t> note that feedback provides “only” </a:t>
              </a:r>
              <a:r>
                <a:rPr lang="en-GB" dirty="0" err="1"/>
                <a:t>P</a:t>
              </a:r>
              <a:r>
                <a:rPr lang="en-GB" baseline="-25000" dirty="0" err="1"/>
                <a:t>inj</a:t>
              </a:r>
              <a:r>
                <a:rPr lang="en-GB" dirty="0"/>
                <a:t> </a:t>
              </a:r>
              <a:r>
                <a:rPr lang="en-GB" dirty="0">
                  <a:latin typeface="Symbol" pitchFamily="2" charset="2"/>
                </a:rPr>
                <a:t>a S</a:t>
              </a:r>
              <a:r>
                <a:rPr lang="en-GB" baseline="30000" dirty="0"/>
                <a:t>1.4</a:t>
              </a:r>
              <a:r>
                <a:rPr lang="en-GB" dirty="0"/>
                <a:t>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17059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5F6BC87E-1F84-334D-AE89-A4F020FAC3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030" y="971550"/>
            <a:ext cx="8229600" cy="5486400"/>
          </a:xfrm>
          <a:prstGeom prst="rect">
            <a:avLst/>
          </a:prstGeom>
        </p:spPr>
      </p:pic>
      <p:sp>
        <p:nvSpPr>
          <p:cNvPr id="4" name="TextBox 7">
            <a:extLst>
              <a:ext uri="{FF2B5EF4-FFF2-40B4-BE49-F238E27FC236}">
                <a16:creationId xmlns:a16="http://schemas.microsoft.com/office/drawing/2014/main" id="{8E62744F-1C79-6F49-8109-4AEED4549745}"/>
              </a:ext>
            </a:extLst>
          </p:cNvPr>
          <p:cNvSpPr txBox="1"/>
          <p:nvPr/>
        </p:nvSpPr>
        <p:spPr>
          <a:xfrm>
            <a:off x="7717710" y="6434955"/>
            <a:ext cx="12971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3366FF"/>
                </a:solidFill>
              </a:rPr>
              <a:t>Brucy+2020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5E2E1A2-CEA3-314B-99DD-942AE2CD1EF7}"/>
              </a:ext>
            </a:extLst>
          </p:cNvPr>
          <p:cNvSpPr txBox="1"/>
          <p:nvPr/>
        </p:nvSpPr>
        <p:spPr>
          <a:xfrm>
            <a:off x="147128" y="252063"/>
            <a:ext cx="88084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Evidence for large scale driven turbulence I:</a:t>
            </a:r>
          </a:p>
          <a:p>
            <a:r>
              <a:rPr lang="en-GB" sz="2400" b="1" dirty="0">
                <a:solidFill>
                  <a:srgbClr val="FF0000"/>
                </a:solidFill>
              </a:rPr>
              <a:t>Externally driven turbulence can explain Schmidt-</a:t>
            </a:r>
            <a:r>
              <a:rPr lang="en-GB" sz="2400" b="1" dirty="0" err="1">
                <a:solidFill>
                  <a:srgbClr val="FF0000"/>
                </a:solidFill>
              </a:rPr>
              <a:t>Kunnicutt</a:t>
            </a:r>
            <a:r>
              <a:rPr lang="en-GB" sz="2400" b="1" dirty="0">
                <a:solidFill>
                  <a:srgbClr val="FF0000"/>
                </a:solidFill>
              </a:rPr>
              <a:t> relation</a:t>
            </a:r>
          </a:p>
        </p:txBody>
      </p:sp>
    </p:spTree>
    <p:extLst>
      <p:ext uri="{BB962C8B-B14F-4D97-AF65-F5344CB8AC3E}">
        <p14:creationId xmlns:p14="http://schemas.microsoft.com/office/powerpoint/2010/main" val="2296655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20952</TotalTime>
  <Words>1196</Words>
  <Application>Microsoft Macintosh PowerPoint</Application>
  <PresentationFormat>Affichage à l'écran (4:3)</PresentationFormat>
  <Paragraphs>238</Paragraphs>
  <Slides>24</Slides>
  <Notes>2</Notes>
  <HiddenSlides>0</HiddenSlides>
  <MMClips>3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24</vt:i4>
      </vt:variant>
    </vt:vector>
  </HeadingPairs>
  <TitlesOfParts>
    <vt:vector size="30" baseType="lpstr">
      <vt:lpstr>Arial</vt:lpstr>
      <vt:lpstr>Bitstream Vera Sans</vt:lpstr>
      <vt:lpstr>Calibri</vt:lpstr>
      <vt:lpstr>Symbol</vt:lpstr>
      <vt:lpstr>Wingdings</vt:lpstr>
      <vt:lpstr>Office Theme</vt:lpstr>
      <vt:lpstr> The ECOGAL project: a multi-scale and multi-technique approach to the interstellar medium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CEA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Are pre-stellar cores  setting the IMF and why is it so universal ?</dc:title>
  <dc:creator>patrick hennebelle</dc:creator>
  <cp:lastModifiedBy>Microsoft Office User</cp:lastModifiedBy>
  <cp:revision>372</cp:revision>
  <dcterms:created xsi:type="dcterms:W3CDTF">2018-02-19T19:39:33Z</dcterms:created>
  <dcterms:modified xsi:type="dcterms:W3CDTF">2022-10-23T20:27:28Z</dcterms:modified>
</cp:coreProperties>
</file>